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43"/>
  </p:notesMasterIdLst>
  <p:sldIdLst>
    <p:sldId id="1022" r:id="rId2"/>
    <p:sldId id="1023" r:id="rId3"/>
    <p:sldId id="848" r:id="rId4"/>
    <p:sldId id="849" r:id="rId5"/>
    <p:sldId id="850" r:id="rId6"/>
    <p:sldId id="851" r:id="rId7"/>
    <p:sldId id="852" r:id="rId8"/>
    <p:sldId id="853" r:id="rId9"/>
    <p:sldId id="854" r:id="rId10"/>
    <p:sldId id="856" r:id="rId11"/>
    <p:sldId id="857" r:id="rId12"/>
    <p:sldId id="858" r:id="rId13"/>
    <p:sldId id="861" r:id="rId14"/>
    <p:sldId id="862" r:id="rId15"/>
    <p:sldId id="863" r:id="rId16"/>
    <p:sldId id="864" r:id="rId17"/>
    <p:sldId id="865" r:id="rId18"/>
    <p:sldId id="866" r:id="rId19"/>
    <p:sldId id="867" r:id="rId20"/>
    <p:sldId id="869" r:id="rId21"/>
    <p:sldId id="909" r:id="rId22"/>
    <p:sldId id="871" r:id="rId23"/>
    <p:sldId id="873" r:id="rId24"/>
    <p:sldId id="874" r:id="rId25"/>
    <p:sldId id="877" r:id="rId26"/>
    <p:sldId id="878" r:id="rId27"/>
    <p:sldId id="931" r:id="rId28"/>
    <p:sldId id="932" r:id="rId29"/>
    <p:sldId id="880" r:id="rId30"/>
    <p:sldId id="881" r:id="rId31"/>
    <p:sldId id="882" r:id="rId32"/>
    <p:sldId id="933" r:id="rId33"/>
    <p:sldId id="934" r:id="rId34"/>
    <p:sldId id="915" r:id="rId35"/>
    <p:sldId id="883" r:id="rId36"/>
    <p:sldId id="888" r:id="rId37"/>
    <p:sldId id="910" r:id="rId38"/>
    <p:sldId id="911" r:id="rId39"/>
    <p:sldId id="912" r:id="rId40"/>
    <p:sldId id="893" r:id="rId41"/>
    <p:sldId id="906" r:id="rId42"/>
    <p:sldId id="916" r:id="rId43"/>
    <p:sldId id="923" r:id="rId44"/>
    <p:sldId id="892" r:id="rId45"/>
    <p:sldId id="895" r:id="rId46"/>
    <p:sldId id="896" r:id="rId47"/>
    <p:sldId id="898" r:id="rId48"/>
    <p:sldId id="903" r:id="rId49"/>
    <p:sldId id="904" r:id="rId50"/>
    <p:sldId id="905" r:id="rId51"/>
    <p:sldId id="918" r:id="rId52"/>
    <p:sldId id="902" r:id="rId53"/>
    <p:sldId id="919" r:id="rId54"/>
    <p:sldId id="921" r:id="rId55"/>
    <p:sldId id="929" r:id="rId56"/>
    <p:sldId id="928" r:id="rId57"/>
    <p:sldId id="930" r:id="rId58"/>
    <p:sldId id="937" r:id="rId59"/>
    <p:sldId id="938" r:id="rId60"/>
    <p:sldId id="939" r:id="rId61"/>
    <p:sldId id="940" r:id="rId62"/>
    <p:sldId id="941" r:id="rId63"/>
    <p:sldId id="942" r:id="rId64"/>
    <p:sldId id="943" r:id="rId65"/>
    <p:sldId id="944" r:id="rId66"/>
    <p:sldId id="945" r:id="rId67"/>
    <p:sldId id="946" r:id="rId68"/>
    <p:sldId id="947" r:id="rId69"/>
    <p:sldId id="948" r:id="rId70"/>
    <p:sldId id="949" r:id="rId71"/>
    <p:sldId id="950" r:id="rId72"/>
    <p:sldId id="951" r:id="rId73"/>
    <p:sldId id="952" r:id="rId74"/>
    <p:sldId id="953" r:id="rId75"/>
    <p:sldId id="954" r:id="rId76"/>
    <p:sldId id="955" r:id="rId77"/>
    <p:sldId id="956" r:id="rId78"/>
    <p:sldId id="957" r:id="rId79"/>
    <p:sldId id="958" r:id="rId80"/>
    <p:sldId id="959" r:id="rId81"/>
    <p:sldId id="960" r:id="rId82"/>
    <p:sldId id="961" r:id="rId83"/>
    <p:sldId id="962" r:id="rId84"/>
    <p:sldId id="963" r:id="rId85"/>
    <p:sldId id="964" r:id="rId86"/>
    <p:sldId id="965" r:id="rId87"/>
    <p:sldId id="966" r:id="rId88"/>
    <p:sldId id="967" r:id="rId89"/>
    <p:sldId id="968" r:id="rId90"/>
    <p:sldId id="969" r:id="rId91"/>
    <p:sldId id="970" r:id="rId92"/>
    <p:sldId id="971" r:id="rId93"/>
    <p:sldId id="972" r:id="rId94"/>
    <p:sldId id="973" r:id="rId95"/>
    <p:sldId id="974" r:id="rId96"/>
    <p:sldId id="975" r:id="rId97"/>
    <p:sldId id="976" r:id="rId98"/>
    <p:sldId id="977" r:id="rId99"/>
    <p:sldId id="978" r:id="rId100"/>
    <p:sldId id="979" r:id="rId101"/>
    <p:sldId id="982" r:id="rId102"/>
    <p:sldId id="983" r:id="rId103"/>
    <p:sldId id="984" r:id="rId104"/>
    <p:sldId id="985" r:id="rId105"/>
    <p:sldId id="986" r:id="rId106"/>
    <p:sldId id="987" r:id="rId107"/>
    <p:sldId id="988" r:id="rId108"/>
    <p:sldId id="989" r:id="rId109"/>
    <p:sldId id="990" r:id="rId110"/>
    <p:sldId id="991" r:id="rId111"/>
    <p:sldId id="992" r:id="rId112"/>
    <p:sldId id="993" r:id="rId113"/>
    <p:sldId id="994" r:id="rId114"/>
    <p:sldId id="995" r:id="rId115"/>
    <p:sldId id="996" r:id="rId116"/>
    <p:sldId id="997" r:id="rId117"/>
    <p:sldId id="998" r:id="rId118"/>
    <p:sldId id="999" r:id="rId119"/>
    <p:sldId id="1000" r:id="rId120"/>
    <p:sldId id="1001" r:id="rId121"/>
    <p:sldId id="1002" r:id="rId122"/>
    <p:sldId id="1003" r:id="rId123"/>
    <p:sldId id="1004" r:id="rId124"/>
    <p:sldId id="1005" r:id="rId125"/>
    <p:sldId id="1006" r:id="rId126"/>
    <p:sldId id="1007" r:id="rId127"/>
    <p:sldId id="1008" r:id="rId128"/>
    <p:sldId id="1009" r:id="rId129"/>
    <p:sldId id="1010" r:id="rId130"/>
    <p:sldId id="1011" r:id="rId131"/>
    <p:sldId id="1012" r:id="rId132"/>
    <p:sldId id="1013" r:id="rId133"/>
    <p:sldId id="1014" r:id="rId134"/>
    <p:sldId id="1015" r:id="rId135"/>
    <p:sldId id="1024" r:id="rId136"/>
    <p:sldId id="1016" r:id="rId137"/>
    <p:sldId id="1017" r:id="rId138"/>
    <p:sldId id="1018" r:id="rId139"/>
    <p:sldId id="1019" r:id="rId140"/>
    <p:sldId id="1020" r:id="rId141"/>
    <p:sldId id="1021" r:id="rId142"/>
  </p:sldIdLst>
  <p:sldSz cx="9144000" cy="6858000" type="screen4x3"/>
  <p:notesSz cx="6858000" cy="9144000"/>
  <p:defaultTextStyle>
    <a:defPPr>
      <a:defRPr lang="en-US"/>
    </a:defPPr>
    <a:lvl1pPr algn="l" rtl="0" eaLnBrk="0" fontAlgn="base" hangingPunct="0">
      <a:spcBef>
        <a:spcPct val="0"/>
      </a:spcBef>
      <a:spcAft>
        <a:spcPct val="0"/>
      </a:spcAft>
      <a:defRPr sz="20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0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chemeClr val="tx1"/>
        </a:solidFill>
        <a:latin typeface="Times New Roman" pitchFamily="18" charset="0"/>
        <a:ea typeface="+mn-ea"/>
        <a:cs typeface="+mn-cs"/>
      </a:defRPr>
    </a:lvl5pPr>
    <a:lvl6pPr marL="2286000" algn="l" defTabSz="914400" rtl="0" eaLnBrk="1" latinLnBrk="0" hangingPunct="1">
      <a:defRPr sz="2000" b="1" kern="1200">
        <a:solidFill>
          <a:schemeClr val="tx1"/>
        </a:solidFill>
        <a:latin typeface="Times New Roman" pitchFamily="18" charset="0"/>
        <a:ea typeface="+mn-ea"/>
        <a:cs typeface="+mn-cs"/>
      </a:defRPr>
    </a:lvl6pPr>
    <a:lvl7pPr marL="2743200" algn="l" defTabSz="914400" rtl="0" eaLnBrk="1" latinLnBrk="0" hangingPunct="1">
      <a:defRPr sz="2000" b="1" kern="1200">
        <a:solidFill>
          <a:schemeClr val="tx1"/>
        </a:solidFill>
        <a:latin typeface="Times New Roman" pitchFamily="18" charset="0"/>
        <a:ea typeface="+mn-ea"/>
        <a:cs typeface="+mn-cs"/>
      </a:defRPr>
    </a:lvl7pPr>
    <a:lvl8pPr marL="3200400" algn="l" defTabSz="914400" rtl="0" eaLnBrk="1" latinLnBrk="0" hangingPunct="1">
      <a:defRPr sz="2000" b="1" kern="1200">
        <a:solidFill>
          <a:schemeClr val="tx1"/>
        </a:solidFill>
        <a:latin typeface="Times New Roman" pitchFamily="18" charset="0"/>
        <a:ea typeface="+mn-ea"/>
        <a:cs typeface="+mn-cs"/>
      </a:defRPr>
    </a:lvl8pPr>
    <a:lvl9pPr marL="3657600" algn="l" defTabSz="914400" rtl="0" eaLnBrk="1" latinLnBrk="0" hangingPunct="1">
      <a:defRPr sz="2000" b="1"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CC3300"/>
    <a:srgbClr val="FF0000"/>
    <a:srgbClr val="0000CC"/>
    <a:srgbClr val="FFFF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09" autoAdjust="0"/>
    <p:restoredTop sz="83273" autoAdjust="0"/>
  </p:normalViewPr>
  <p:slideViewPr>
    <p:cSldViewPr>
      <p:cViewPr>
        <p:scale>
          <a:sx n="90" d="100"/>
          <a:sy n="90" d="100"/>
        </p:scale>
        <p:origin x="-139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p:cViewPr varScale="1">
        <p:scale>
          <a:sx n="46" d="100"/>
          <a:sy n="46" d="100"/>
        </p:scale>
        <p:origin x="-1426"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0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409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409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09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C554E34-F0A9-43E7-A75E-6363291F165A}" type="slidenum">
              <a:rPr lang="en-US"/>
              <a:pPr>
                <a:defRPr/>
              </a:pPr>
              <a:t>‹#›</a:t>
            </a:fld>
            <a:endParaRPr lang="en-US"/>
          </a:p>
        </p:txBody>
      </p:sp>
    </p:spTree>
    <p:extLst>
      <p:ext uri="{BB962C8B-B14F-4D97-AF65-F5344CB8AC3E}">
        <p14:creationId xmlns:p14="http://schemas.microsoft.com/office/powerpoint/2010/main" val="115926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itchFamily="18" charset="0"/>
              </a:defRPr>
            </a:lvl1pPr>
            <a:lvl2pPr marL="742950" indent="-285750">
              <a:defRPr sz="2000" b="1">
                <a:solidFill>
                  <a:schemeClr val="tx1"/>
                </a:solidFill>
                <a:latin typeface="Times New Roman" pitchFamily="18" charset="0"/>
              </a:defRPr>
            </a:lvl2pPr>
            <a:lvl3pPr marL="1143000" indent="-228600">
              <a:defRPr sz="2000" b="1">
                <a:solidFill>
                  <a:schemeClr val="tx1"/>
                </a:solidFill>
                <a:latin typeface="Times New Roman" pitchFamily="18" charset="0"/>
              </a:defRPr>
            </a:lvl3pPr>
            <a:lvl4pPr marL="1600200" indent="-228600">
              <a:defRPr sz="2000" b="1">
                <a:solidFill>
                  <a:schemeClr val="tx1"/>
                </a:solidFill>
                <a:latin typeface="Times New Roman" pitchFamily="18" charset="0"/>
              </a:defRPr>
            </a:lvl4pPr>
            <a:lvl5pPr marL="2057400" indent="-22860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fld id="{063CE9B8-0533-402F-8F19-F84F9DC6C589}" type="slidenum">
              <a:rPr lang="en-US" sz="1200" smtClean="0"/>
              <a:pPr/>
              <a:t>1</a:t>
            </a:fld>
            <a:endParaRPr lang="en-US" sz="1200" smtClean="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Times New Roman" pitchFamily="18" charset="0"/>
                <a:ea typeface="+mn-ea"/>
                <a:cs typeface="+mn-cs"/>
              </a:rPr>
              <a:t>Six Degrees of Kevin Bacon</a:t>
            </a:r>
            <a:r>
              <a:rPr lang="en-US" sz="1200" b="0" i="0" kern="1200" dirty="0" smtClean="0">
                <a:solidFill>
                  <a:schemeClr val="tx1"/>
                </a:solidFill>
                <a:effectLst/>
                <a:latin typeface="Times New Roman" pitchFamily="18" charset="0"/>
                <a:ea typeface="+mn-ea"/>
                <a:cs typeface="+mn-cs"/>
              </a:rPr>
              <a:t> is a parlor game based on the "six degrees of separation" concept, which posits that any two people on Earth are, on average, about six acquaintance links apart. That idea eventually morphed into this parlor game, wherein movie buffs challenge each other to find the shortest path between an arbitrary actor and veteran Hollywood character actor Kevin Bacon. It rests on the assumption that any individual involved in the Hollywood, California film industry can be linked through his or her film roles to Kevin Bacon within six steps.</a:t>
            </a:r>
            <a:endParaRPr lang="en-US" dirty="0">
              <a:solidFill>
                <a:schemeClr val="tx1"/>
              </a:solidFill>
            </a:endParaRPr>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10</a:t>
            </a:fld>
            <a:endParaRPr lang="en-US"/>
          </a:p>
        </p:txBody>
      </p:sp>
    </p:spTree>
    <p:extLst>
      <p:ext uri="{BB962C8B-B14F-4D97-AF65-F5344CB8AC3E}">
        <p14:creationId xmlns:p14="http://schemas.microsoft.com/office/powerpoint/2010/main" val="21840138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100</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101</a:t>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102</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103</a:t>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104</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105</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106</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107</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108</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11</a:t>
            </a:fld>
            <a:endParaRPr lang="en-US"/>
          </a:p>
        </p:txBody>
      </p:sp>
    </p:spTree>
    <p:extLst>
      <p:ext uri="{BB962C8B-B14F-4D97-AF65-F5344CB8AC3E}">
        <p14:creationId xmlns:p14="http://schemas.microsoft.com/office/powerpoint/2010/main" val="10238402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110</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111</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112</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113</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114</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115</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116</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117</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118</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1143000" y="685800"/>
            <a:ext cx="4572000" cy="3429000"/>
          </a:xfrm>
          <a:ln/>
        </p:spPr>
      </p:sp>
      <p:sp>
        <p:nvSpPr>
          <p:cNvPr id="69635"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120</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121</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122</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123</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124</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125</a:t>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126</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127</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128</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9A53BFB-1AC3-4CDC-9A67-D56E8671746A}" type="slidenum">
              <a:rPr lang="en-US"/>
              <a:pPr/>
              <a:t>13</a:t>
            </a:fld>
            <a:endParaRPr lang="en-US"/>
          </a:p>
        </p:txBody>
      </p:sp>
      <p:sp>
        <p:nvSpPr>
          <p:cNvPr id="72707"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2708"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smtClean="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130</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131</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132</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133</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134</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136</a:t>
            </a:fld>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137</a:t>
            </a:fld>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138</a:t>
            </a:fld>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139</a:t>
            </a:fld>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820FCE1-7EBF-40B7-97AC-D917A8D059A3}" type="slidenum">
              <a:rPr lang="en-US"/>
              <a:pPr/>
              <a:t>14</a:t>
            </a:fld>
            <a:endParaRPr lang="en-US"/>
          </a:p>
        </p:txBody>
      </p:sp>
      <p:sp>
        <p:nvSpPr>
          <p:cNvPr id="73731"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3732"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r>
              <a:rPr lang="en-US" dirty="0" smtClean="0"/>
              <a:t>Bipartite graphs in practice:</a:t>
            </a:r>
            <a:r>
              <a:rPr lang="en-US" baseline="0" dirty="0" smtClean="0"/>
              <a:t> </a:t>
            </a:r>
          </a:p>
          <a:p>
            <a:r>
              <a:rPr lang="en-US" baseline="0" dirty="0" smtClean="0"/>
              <a:t>Homogeneous nodes: managers and non-manager employees</a:t>
            </a:r>
          </a:p>
          <a:p>
            <a:r>
              <a:rPr lang="en-US" baseline="0" dirty="0" smtClean="0"/>
              <a:t>Heterogeneous nodes: authors and books</a:t>
            </a:r>
            <a:endParaRPr lang="en-US" dirty="0" smtClean="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2FF4620-B6D8-4B87-B35C-3473734DC688}" type="slidenum">
              <a:rPr lang="en-US"/>
              <a:pPr/>
              <a:t>15</a:t>
            </a:fld>
            <a:endParaRPr lang="en-US"/>
          </a:p>
        </p:txBody>
      </p:sp>
      <p:sp>
        <p:nvSpPr>
          <p:cNvPr id="74755"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4756"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29FB42A5-573E-47BC-BD53-E4CD3B87B781}" type="slidenum">
              <a:rPr lang="en-US"/>
              <a:pPr/>
              <a:t>16</a:t>
            </a:fld>
            <a:endParaRPr lang="en-US"/>
          </a:p>
        </p:txBody>
      </p:sp>
      <p:sp>
        <p:nvSpPr>
          <p:cNvPr id="75779"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5780"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152525" y="682625"/>
            <a:ext cx="4554538" cy="3416300"/>
          </a:xfrm>
          <a:ln/>
        </p:spPr>
      </p:sp>
      <p:sp>
        <p:nvSpPr>
          <p:cNvPr id="76803"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1152525" y="682625"/>
            <a:ext cx="4554538" cy="3416300"/>
          </a:xfrm>
          <a:ln/>
        </p:spPr>
      </p:sp>
      <p:sp>
        <p:nvSpPr>
          <p:cNvPr id="7782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1152525" y="682625"/>
            <a:ext cx="4554538" cy="3416300"/>
          </a:xfrm>
          <a:ln/>
        </p:spPr>
      </p:sp>
      <p:sp>
        <p:nvSpPr>
          <p:cNvPr id="78851"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2525" y="682625"/>
            <a:ext cx="4554538" cy="3416300"/>
          </a:xfrm>
          <a:ln/>
        </p:spPr>
      </p:sp>
      <p:sp>
        <p:nvSpPr>
          <p:cNvPr id="80899"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2525" y="682625"/>
            <a:ext cx="4554538" cy="3416300"/>
          </a:xfrm>
          <a:ln/>
        </p:spPr>
      </p:sp>
      <p:sp>
        <p:nvSpPr>
          <p:cNvPr id="80899"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1152525" y="682625"/>
            <a:ext cx="4554538" cy="3416300"/>
          </a:xfrm>
          <a:ln/>
        </p:spPr>
      </p:sp>
      <p:sp>
        <p:nvSpPr>
          <p:cNvPr id="8294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23</a:t>
            </a:fld>
            <a:endParaRPr lang="en-US"/>
          </a:p>
        </p:txBody>
      </p:sp>
    </p:spTree>
    <p:extLst>
      <p:ext uri="{BB962C8B-B14F-4D97-AF65-F5344CB8AC3E}">
        <p14:creationId xmlns:p14="http://schemas.microsoft.com/office/powerpoint/2010/main" val="3845243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24</a:t>
            </a:fld>
            <a:endParaRPr lang="en-US"/>
          </a:p>
        </p:txBody>
      </p:sp>
    </p:spTree>
    <p:extLst>
      <p:ext uri="{BB962C8B-B14F-4D97-AF65-F5344CB8AC3E}">
        <p14:creationId xmlns:p14="http://schemas.microsoft.com/office/powerpoint/2010/main" val="1108717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25</a:t>
            </a:fld>
            <a:endParaRPr lang="en-US"/>
          </a:p>
        </p:txBody>
      </p:sp>
    </p:spTree>
    <p:extLst>
      <p:ext uri="{BB962C8B-B14F-4D97-AF65-F5344CB8AC3E}">
        <p14:creationId xmlns:p14="http://schemas.microsoft.com/office/powerpoint/2010/main" val="2070303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26</a:t>
            </a:fld>
            <a:endParaRPr lang="en-US"/>
          </a:p>
        </p:txBody>
      </p:sp>
    </p:spTree>
    <p:extLst>
      <p:ext uri="{BB962C8B-B14F-4D97-AF65-F5344CB8AC3E}">
        <p14:creationId xmlns:p14="http://schemas.microsoft.com/office/powerpoint/2010/main" val="622525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27</a:t>
            </a:fld>
            <a:endParaRPr lang="en-US"/>
          </a:p>
        </p:txBody>
      </p:sp>
    </p:spTree>
    <p:extLst>
      <p:ext uri="{BB962C8B-B14F-4D97-AF65-F5344CB8AC3E}">
        <p14:creationId xmlns:p14="http://schemas.microsoft.com/office/powerpoint/2010/main" val="1328686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28</a:t>
            </a:fld>
            <a:endParaRPr lang="en-US"/>
          </a:p>
        </p:txBody>
      </p:sp>
    </p:spTree>
    <p:extLst>
      <p:ext uri="{BB962C8B-B14F-4D97-AF65-F5344CB8AC3E}">
        <p14:creationId xmlns:p14="http://schemas.microsoft.com/office/powerpoint/2010/main" val="410359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29</a:t>
            </a:fld>
            <a:endParaRPr lang="en-US"/>
          </a:p>
        </p:txBody>
      </p:sp>
    </p:spTree>
    <p:extLst>
      <p:ext uri="{BB962C8B-B14F-4D97-AF65-F5344CB8AC3E}">
        <p14:creationId xmlns:p14="http://schemas.microsoft.com/office/powerpoint/2010/main" val="3821817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152525" y="682625"/>
            <a:ext cx="4554538" cy="3416300"/>
          </a:xfrm>
          <a:ln/>
        </p:spPr>
      </p:sp>
      <p:sp>
        <p:nvSpPr>
          <p:cNvPr id="64515"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30</a:t>
            </a:fld>
            <a:endParaRPr lang="en-US"/>
          </a:p>
        </p:txBody>
      </p:sp>
    </p:spTree>
    <p:extLst>
      <p:ext uri="{BB962C8B-B14F-4D97-AF65-F5344CB8AC3E}">
        <p14:creationId xmlns:p14="http://schemas.microsoft.com/office/powerpoint/2010/main" val="4052313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31</a:t>
            </a:fld>
            <a:endParaRPr lang="en-US"/>
          </a:p>
        </p:txBody>
      </p:sp>
    </p:spTree>
    <p:extLst>
      <p:ext uri="{BB962C8B-B14F-4D97-AF65-F5344CB8AC3E}">
        <p14:creationId xmlns:p14="http://schemas.microsoft.com/office/powerpoint/2010/main" val="2021964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32</a:t>
            </a:fld>
            <a:endParaRPr lang="en-US"/>
          </a:p>
        </p:txBody>
      </p:sp>
    </p:spTree>
    <p:extLst>
      <p:ext uri="{BB962C8B-B14F-4D97-AF65-F5344CB8AC3E}">
        <p14:creationId xmlns:p14="http://schemas.microsoft.com/office/powerpoint/2010/main" val="2582822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33</a:t>
            </a:fld>
            <a:endParaRPr lang="en-US"/>
          </a:p>
        </p:txBody>
      </p:sp>
    </p:spTree>
    <p:extLst>
      <p:ext uri="{BB962C8B-B14F-4D97-AF65-F5344CB8AC3E}">
        <p14:creationId xmlns:p14="http://schemas.microsoft.com/office/powerpoint/2010/main" val="415095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solidFill>
                  <a:prstClr val="black"/>
                </a:solidFill>
              </a:rPr>
              <a:pPr>
                <a:defRPr/>
              </a:pPr>
              <a:t>34</a:t>
            </a:fld>
            <a:endParaRPr lang="en-US">
              <a:solidFill>
                <a:prstClr val="black"/>
              </a:solidFill>
            </a:endParaRPr>
          </a:p>
        </p:txBody>
      </p:sp>
    </p:spTree>
    <p:extLst>
      <p:ext uri="{BB962C8B-B14F-4D97-AF65-F5344CB8AC3E}">
        <p14:creationId xmlns:p14="http://schemas.microsoft.com/office/powerpoint/2010/main" val="13286860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1152525" y="692150"/>
            <a:ext cx="4554538" cy="3416300"/>
          </a:xfrm>
          <a:ln cap="flat"/>
        </p:spPr>
      </p:sp>
      <p:sp>
        <p:nvSpPr>
          <p:cNvPr id="839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1" tIns="46031" rIns="92061" bIns="46031"/>
          <a:lstStyle/>
          <a:p>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36</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37</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38</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39</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069D7934-B352-43F9-979B-C7EF2C1B2E50}" type="slidenum">
              <a:rPr lang="en-US"/>
              <a:pPr/>
              <a:t>4</a:t>
            </a:fld>
            <a:endParaRPr lang="en-US"/>
          </a:p>
        </p:txBody>
      </p:sp>
      <p:sp>
        <p:nvSpPr>
          <p:cNvPr id="65539"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65540"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40</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41</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42</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43</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44</a:t>
            </a:fld>
            <a:endParaRPr lang="en-US"/>
          </a:p>
        </p:txBody>
      </p:sp>
    </p:spTree>
    <p:extLst>
      <p:ext uri="{BB962C8B-B14F-4D97-AF65-F5344CB8AC3E}">
        <p14:creationId xmlns:p14="http://schemas.microsoft.com/office/powerpoint/2010/main" val="2115705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45</a:t>
            </a:fld>
            <a:endParaRPr lang="en-US"/>
          </a:p>
        </p:txBody>
      </p:sp>
    </p:spTree>
    <p:extLst>
      <p:ext uri="{BB962C8B-B14F-4D97-AF65-F5344CB8AC3E}">
        <p14:creationId xmlns:p14="http://schemas.microsoft.com/office/powerpoint/2010/main" val="2214983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1143000" y="685800"/>
            <a:ext cx="4572000" cy="3429000"/>
          </a:xfrm>
          <a:ln/>
        </p:spPr>
      </p:sp>
      <p:sp>
        <p:nvSpPr>
          <p:cNvPr id="8601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47</a:t>
            </a:fld>
            <a:endParaRPr lang="en-US"/>
          </a:p>
        </p:txBody>
      </p:sp>
    </p:spTree>
    <p:extLst>
      <p:ext uri="{BB962C8B-B14F-4D97-AF65-F5344CB8AC3E}">
        <p14:creationId xmlns:p14="http://schemas.microsoft.com/office/powerpoint/2010/main" val="11650612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F68900E-7C35-405A-88D9-05B18F154F92}" type="slidenum">
              <a:rPr lang="en-US"/>
              <a:pPr/>
              <a:t>5</a:t>
            </a:fld>
            <a:endParaRPr lang="en-US"/>
          </a:p>
        </p:txBody>
      </p:sp>
      <p:sp>
        <p:nvSpPr>
          <p:cNvPr id="66563"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66564"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endParaRPr lang="en-US"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endParaRPr lang="en-US"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endParaRPr lang="en-US"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endParaRPr lang="en-US"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endParaRPr lang="en-US" dirty="0"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endParaRPr lang="en-US"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endParaRPr lang="en-US"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1143000" y="685800"/>
            <a:ext cx="4572000" cy="3429000"/>
          </a:xfrm>
          <a:ln/>
        </p:spPr>
      </p:sp>
      <p:sp>
        <p:nvSpPr>
          <p:cNvPr id="501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2666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52525" y="682625"/>
            <a:ext cx="4554538" cy="3416300"/>
          </a:xfrm>
          <a:ln/>
        </p:spPr>
      </p:sp>
      <p:sp>
        <p:nvSpPr>
          <p:cNvPr id="6758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60</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61</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62</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63</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64</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65</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66</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67</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68</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69</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7</a:t>
            </a:fld>
            <a:endParaRPr lang="en-US"/>
          </a:p>
        </p:txBody>
      </p:sp>
    </p:spTree>
    <p:extLst>
      <p:ext uri="{BB962C8B-B14F-4D97-AF65-F5344CB8AC3E}">
        <p14:creationId xmlns:p14="http://schemas.microsoft.com/office/powerpoint/2010/main" val="19711708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70</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71</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Times New Roman" pitchFamily="18" charset="0"/>
                <a:ea typeface="+mn-ea"/>
                <a:cs typeface="+mn-cs"/>
              </a:rPr>
              <a:t>The O(</a:t>
            </a:r>
            <a:r>
              <a:rPr lang="en-US" sz="1200" kern="1200" baseline="0" dirty="0" err="1" smtClean="0">
                <a:solidFill>
                  <a:schemeClr val="tx1"/>
                </a:solidFill>
                <a:latin typeface="Times New Roman" pitchFamily="18" charset="0"/>
                <a:ea typeface="+mn-ea"/>
                <a:cs typeface="+mn-cs"/>
              </a:rPr>
              <a:t>lg</a:t>
            </a:r>
            <a:r>
              <a:rPr lang="en-US" sz="1200" kern="1200" baseline="0" dirty="0" smtClean="0">
                <a:solidFill>
                  <a:schemeClr val="tx1"/>
                </a:solidFill>
                <a:latin typeface="Times New Roman" pitchFamily="18" charset="0"/>
                <a:ea typeface="+mn-ea"/>
                <a:cs typeface="+mn-cs"/>
              </a:rPr>
              <a:t> |V|) average (amortized) time Union operation is achieved based on a rooted tree implementation in combination with “union by rank” and “path compression” methods over m disjoint-set operations on n elements (see Chapter 21, sections 3 and 4).</a:t>
            </a:r>
            <a:endParaRPr lang="en-US" dirty="0"/>
          </a:p>
        </p:txBody>
      </p:sp>
      <p:sp>
        <p:nvSpPr>
          <p:cNvPr id="4" name="Slide Number Placeholder 3"/>
          <p:cNvSpPr>
            <a:spLocks noGrp="1"/>
          </p:cNvSpPr>
          <p:nvPr>
            <p:ph type="sldNum" sz="quarter" idx="10"/>
          </p:nvPr>
        </p:nvSpPr>
        <p:spPr/>
        <p:txBody>
          <a:bodyPr/>
          <a:lstStyle/>
          <a:p>
            <a:fld id="{46E8A71E-CBAF-44AA-91FB-474555FD0A92}" type="slidenum">
              <a:rPr lang="en-US" smtClean="0"/>
              <a:pPr/>
              <a:t>72</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73</a:t>
            </a:fld>
            <a:endParaRPr lang="en-US"/>
          </a:p>
        </p:txBody>
      </p:sp>
    </p:spTree>
    <p:extLst>
      <p:ext uri="{BB962C8B-B14F-4D97-AF65-F5344CB8AC3E}">
        <p14:creationId xmlns:p14="http://schemas.microsoft.com/office/powerpoint/2010/main" val="32218100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74</a:t>
            </a:fld>
            <a:endParaRPr lang="en-US"/>
          </a:p>
        </p:txBody>
      </p:sp>
    </p:spTree>
    <p:extLst>
      <p:ext uri="{BB962C8B-B14F-4D97-AF65-F5344CB8AC3E}">
        <p14:creationId xmlns:p14="http://schemas.microsoft.com/office/powerpoint/2010/main" val="32218100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75</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76</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77</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78</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79</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52525" y="682625"/>
            <a:ext cx="4554538" cy="3416300"/>
          </a:xfrm>
          <a:ln/>
        </p:spPr>
      </p:sp>
      <p:sp>
        <p:nvSpPr>
          <p:cNvPr id="68611"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Discussion point</a:t>
            </a:r>
            <a:r>
              <a:rPr lang="en-US" baseline="0" dirty="0" smtClean="0"/>
              <a:t> for weights: probability from u to v in traffic flow, similarity between two nodes in document clustering, co-occurrences between to words in word clustering (topic analysis), etc.</a:t>
            </a:r>
            <a:endParaRPr lang="en-US" dirty="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80</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81</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82</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83</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84</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85</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86</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87</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88</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89</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9</a:t>
            </a:fld>
            <a:endParaRPr lang="en-US"/>
          </a:p>
        </p:txBody>
      </p:sp>
    </p:spTree>
    <p:extLst>
      <p:ext uri="{BB962C8B-B14F-4D97-AF65-F5344CB8AC3E}">
        <p14:creationId xmlns:p14="http://schemas.microsoft.com/office/powerpoint/2010/main" val="2626584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90</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91</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92</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93</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94</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95</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96</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97</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98</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99</a:t>
            </a:fld>
            <a:endParaRPr lang="en-US"/>
          </a:p>
        </p:txBody>
      </p:sp>
    </p:spTree>
    <p:extLst>
      <p:ext uri="{BB962C8B-B14F-4D97-AF65-F5344CB8AC3E}">
        <p14:creationId xmlns:p14="http://schemas.microsoft.com/office/powerpoint/2010/main" val="2673338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FD6B5BC-2097-459A-BEAF-07896CD9F0E7}" type="slidenum">
              <a:rPr lang="en-US"/>
              <a:pPr>
                <a:defRPr/>
              </a:pPr>
              <a:t>‹#›</a:t>
            </a:fld>
            <a:endParaRPr lang="en-US"/>
          </a:p>
        </p:txBody>
      </p:sp>
    </p:spTree>
    <p:extLst>
      <p:ext uri="{BB962C8B-B14F-4D97-AF65-F5344CB8AC3E}">
        <p14:creationId xmlns:p14="http://schemas.microsoft.com/office/powerpoint/2010/main" val="3012912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562913C-209A-41E3-B52C-17AA648745F5}" type="slidenum">
              <a:rPr lang="en-US"/>
              <a:pPr>
                <a:defRPr/>
              </a:pPr>
              <a:t>‹#›</a:t>
            </a:fld>
            <a:endParaRPr lang="en-US"/>
          </a:p>
        </p:txBody>
      </p:sp>
    </p:spTree>
    <p:extLst>
      <p:ext uri="{BB962C8B-B14F-4D97-AF65-F5344CB8AC3E}">
        <p14:creationId xmlns:p14="http://schemas.microsoft.com/office/powerpoint/2010/main" val="813813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3EB8F4B-4594-4F0C-A18C-996BD4805962}" type="slidenum">
              <a:rPr lang="en-US"/>
              <a:pPr>
                <a:defRPr/>
              </a:pPr>
              <a:t>‹#›</a:t>
            </a:fld>
            <a:endParaRPr lang="en-US"/>
          </a:p>
        </p:txBody>
      </p:sp>
    </p:spTree>
    <p:extLst>
      <p:ext uri="{BB962C8B-B14F-4D97-AF65-F5344CB8AC3E}">
        <p14:creationId xmlns:p14="http://schemas.microsoft.com/office/powerpoint/2010/main" val="2913095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F7C3E25-4F81-42B3-9AF8-17F95D817C40}" type="slidenum">
              <a:rPr lang="en-US"/>
              <a:pPr>
                <a:defRPr/>
              </a:pPr>
              <a:t>‹#›</a:t>
            </a:fld>
            <a:endParaRPr lang="en-US"/>
          </a:p>
        </p:txBody>
      </p:sp>
    </p:spTree>
    <p:extLst>
      <p:ext uri="{BB962C8B-B14F-4D97-AF65-F5344CB8AC3E}">
        <p14:creationId xmlns:p14="http://schemas.microsoft.com/office/powerpoint/2010/main" val="3118692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124B03A-E222-49E2-9A91-D7D25B6ED348}" type="slidenum">
              <a:rPr lang="en-US"/>
              <a:pPr>
                <a:defRPr/>
              </a:pPr>
              <a:t>‹#›</a:t>
            </a:fld>
            <a:endParaRPr lang="en-US"/>
          </a:p>
        </p:txBody>
      </p:sp>
    </p:spTree>
    <p:extLst>
      <p:ext uri="{BB962C8B-B14F-4D97-AF65-F5344CB8AC3E}">
        <p14:creationId xmlns:p14="http://schemas.microsoft.com/office/powerpoint/2010/main" val="1735844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E47D9F1-DE92-47CE-A239-FDF56621384E}" type="slidenum">
              <a:rPr lang="en-US"/>
              <a:pPr>
                <a:defRPr/>
              </a:pPr>
              <a:t>‹#›</a:t>
            </a:fld>
            <a:endParaRPr lang="en-US"/>
          </a:p>
        </p:txBody>
      </p:sp>
    </p:spTree>
    <p:extLst>
      <p:ext uri="{BB962C8B-B14F-4D97-AF65-F5344CB8AC3E}">
        <p14:creationId xmlns:p14="http://schemas.microsoft.com/office/powerpoint/2010/main" val="105928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6370B29-0D5F-4B90-B471-5FBD91E591A1}" type="slidenum">
              <a:rPr lang="en-US"/>
              <a:pPr>
                <a:defRPr/>
              </a:pPr>
              <a:t>‹#›</a:t>
            </a:fld>
            <a:endParaRPr lang="en-US"/>
          </a:p>
        </p:txBody>
      </p:sp>
    </p:spTree>
    <p:extLst>
      <p:ext uri="{BB962C8B-B14F-4D97-AF65-F5344CB8AC3E}">
        <p14:creationId xmlns:p14="http://schemas.microsoft.com/office/powerpoint/2010/main" val="299210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D559721-1D86-4419-8089-AD0BB1C2A2A4}" type="slidenum">
              <a:rPr lang="en-US"/>
              <a:pPr>
                <a:defRPr/>
              </a:pPr>
              <a:t>‹#›</a:t>
            </a:fld>
            <a:endParaRPr lang="en-US"/>
          </a:p>
        </p:txBody>
      </p:sp>
    </p:spTree>
    <p:extLst>
      <p:ext uri="{BB962C8B-B14F-4D97-AF65-F5344CB8AC3E}">
        <p14:creationId xmlns:p14="http://schemas.microsoft.com/office/powerpoint/2010/main" val="2725835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6F4A282-15B5-4BD2-B169-6A8C7BAE9A7D}" type="slidenum">
              <a:rPr lang="en-US"/>
              <a:pPr>
                <a:defRPr/>
              </a:pPr>
              <a:t>‹#›</a:t>
            </a:fld>
            <a:endParaRPr lang="en-US"/>
          </a:p>
        </p:txBody>
      </p:sp>
    </p:spTree>
    <p:extLst>
      <p:ext uri="{BB962C8B-B14F-4D97-AF65-F5344CB8AC3E}">
        <p14:creationId xmlns:p14="http://schemas.microsoft.com/office/powerpoint/2010/main" val="62075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6C51CD2-7B79-46D7-B801-1C8F0C1E3816}" type="slidenum">
              <a:rPr lang="en-US"/>
              <a:pPr>
                <a:defRPr/>
              </a:pPr>
              <a:t>‹#›</a:t>
            </a:fld>
            <a:endParaRPr lang="en-US"/>
          </a:p>
        </p:txBody>
      </p:sp>
    </p:spTree>
    <p:extLst>
      <p:ext uri="{BB962C8B-B14F-4D97-AF65-F5344CB8AC3E}">
        <p14:creationId xmlns:p14="http://schemas.microsoft.com/office/powerpoint/2010/main" val="2640437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F2524E2-0801-4885-99E2-281673BE76DB}" type="slidenum">
              <a:rPr lang="en-US"/>
              <a:pPr>
                <a:defRPr/>
              </a:pPr>
              <a:t>‹#›</a:t>
            </a:fld>
            <a:endParaRPr lang="en-US"/>
          </a:p>
        </p:txBody>
      </p:sp>
    </p:spTree>
    <p:extLst>
      <p:ext uri="{BB962C8B-B14F-4D97-AF65-F5344CB8AC3E}">
        <p14:creationId xmlns:p14="http://schemas.microsoft.com/office/powerpoint/2010/main" val="1653882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pPr>
              <a:defRPr/>
            </a:pPr>
            <a:fld id="{788F243E-17DC-457A-A8A2-016C58323037}" type="slidenum">
              <a:rPr lang="en-US"/>
              <a:pPr>
                <a:defRPr/>
              </a:pPr>
              <a:t>‹#›</a:t>
            </a:fld>
            <a:endParaRPr lang="en-US"/>
          </a:p>
        </p:txBody>
      </p:sp>
      <p:sp>
        <p:nvSpPr>
          <p:cNvPr id="1031" name="Line 7"/>
          <p:cNvSpPr>
            <a:spLocks noChangeShapeType="1"/>
          </p:cNvSpPr>
          <p:nvPr userDrawn="1"/>
        </p:nvSpPr>
        <p:spPr bwMode="auto">
          <a:xfrm>
            <a:off x="533400" y="1295400"/>
            <a:ext cx="8229600" cy="0"/>
          </a:xfrm>
          <a:prstGeom prst="line">
            <a:avLst/>
          </a:prstGeom>
          <a:noFill/>
          <a:ln w="57150" cmpd="thinThick">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28.wmf"/><Relationship Id="rId4" Type="http://schemas.openxmlformats.org/officeDocument/2006/relationships/oleObject" Target="../embeddings/oleObject4.bin"/></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0.wmf"/><Relationship Id="rId4" Type="http://schemas.openxmlformats.org/officeDocument/2006/relationships/oleObject" Target="../embeddings/oleObject6.bin"/></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31.wmf"/><Relationship Id="rId4" Type="http://schemas.openxmlformats.org/officeDocument/2006/relationships/oleObject" Target="../embeddings/oleObject7.bin"/></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3.wmf"/><Relationship Id="rId4" Type="http://schemas.openxmlformats.org/officeDocument/2006/relationships/oleObject" Target="../embeddings/oleObject9.bin"/></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4.wmf"/><Relationship Id="rId4" Type="http://schemas.openxmlformats.org/officeDocument/2006/relationships/oleObject" Target="../embeddings/oleObject10.bin"/></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5.wmf"/><Relationship Id="rId4" Type="http://schemas.openxmlformats.org/officeDocument/2006/relationships/oleObject" Target="../embeddings/oleObject11.bin"/></Relationships>
</file>

<file path=ppt/slides/_rels/slide10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7.wmf"/><Relationship Id="rId4" Type="http://schemas.openxmlformats.org/officeDocument/2006/relationships/oleObject" Target="../embeddings/oleObject12.bin"/></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40.wmf"/><Relationship Id="rId4" Type="http://schemas.openxmlformats.org/officeDocument/2006/relationships/oleObject" Target="../embeddings/oleObject13.bin"/></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1.wmf"/><Relationship Id="rId4" Type="http://schemas.openxmlformats.org/officeDocument/2006/relationships/oleObject" Target="../embeddings/oleObject14.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42.wmf"/><Relationship Id="rId4" Type="http://schemas.openxmlformats.org/officeDocument/2006/relationships/oleObject" Target="../embeddings/oleObject15.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44.wmf"/><Relationship Id="rId4" Type="http://schemas.openxmlformats.org/officeDocument/2006/relationships/oleObject" Target="../embeddings/oleObject16.bin"/></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45.wmf"/><Relationship Id="rId4" Type="http://schemas.openxmlformats.org/officeDocument/2006/relationships/oleObject" Target="../embeddings/oleObject17.bin"/></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50.wmf"/><Relationship Id="rId4" Type="http://schemas.openxmlformats.org/officeDocument/2006/relationships/oleObject" Target="../embeddings/oleObject18.bin"/></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51.wmf"/><Relationship Id="rId4" Type="http://schemas.openxmlformats.org/officeDocument/2006/relationships/oleObject" Target="../embeddings/oleObject19.bin"/></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53.wmf"/><Relationship Id="rId4" Type="http://schemas.openxmlformats.org/officeDocument/2006/relationships/oleObject" Target="../embeddings/oleObject20.bin"/></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54.png"/><Relationship Id="rId5" Type="http://schemas.openxmlformats.org/officeDocument/2006/relationships/image" Target="../media/image53.wmf"/><Relationship Id="rId4" Type="http://schemas.openxmlformats.org/officeDocument/2006/relationships/oleObject" Target="../embeddings/oleObject21.bin"/></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wmf"/><Relationship Id="rId4"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body" idx="1"/>
          </p:nvPr>
        </p:nvSpPr>
        <p:spPr>
          <a:xfrm>
            <a:off x="228600" y="3505200"/>
            <a:ext cx="8686800" cy="3048000"/>
          </a:xfrm>
        </p:spPr>
        <p:txBody>
          <a:bodyPr/>
          <a:lstStyle/>
          <a:p>
            <a:pPr algn="ctr">
              <a:buFont typeface="Wingdings" pitchFamily="2" charset="2"/>
              <a:buNone/>
            </a:pPr>
            <a:r>
              <a:rPr lang="zh-CN" altLang="en-US" b="1" dirty="0" smtClean="0"/>
              <a:t>算法设计与分析课程组</a:t>
            </a:r>
            <a:endParaRPr lang="en-US" altLang="zh-CN" b="1" dirty="0" smtClean="0"/>
          </a:p>
          <a:p>
            <a:pPr algn="ctr">
              <a:buFont typeface="Wingdings" pitchFamily="2" charset="2"/>
              <a:buNone/>
            </a:pPr>
            <a:endParaRPr lang="en-US" b="1" dirty="0" smtClean="0"/>
          </a:p>
          <a:p>
            <a:pPr algn="ctr">
              <a:buFont typeface="Wingdings" pitchFamily="2" charset="2"/>
              <a:buNone/>
            </a:pPr>
            <a:r>
              <a:rPr lang="zh-CN" altLang="en-US" sz="2000" b="1" dirty="0" smtClean="0"/>
              <a:t>深圳大学计算机与软件学院</a:t>
            </a:r>
            <a:endParaRPr lang="en-US" altLang="zh-CN" sz="2000" b="1" dirty="0" smtClean="0"/>
          </a:p>
          <a:p>
            <a:pPr algn="ctr">
              <a:buFont typeface="Wingdings" pitchFamily="2" charset="2"/>
              <a:buNone/>
            </a:pPr>
            <a:r>
              <a:rPr lang="en-US" sz="2000" b="1" dirty="0" smtClean="0"/>
              <a:t>2016</a:t>
            </a:r>
            <a:r>
              <a:rPr lang="zh-CN" altLang="en-US" sz="2000" b="1" dirty="0" smtClean="0"/>
              <a:t>秋</a:t>
            </a:r>
            <a:endParaRPr lang="en-US" sz="2000" b="1" dirty="0" smtClean="0"/>
          </a:p>
        </p:txBody>
      </p:sp>
      <p:sp>
        <p:nvSpPr>
          <p:cNvPr id="2052" name="Rectangle 4"/>
          <p:cNvSpPr>
            <a:spLocks noChangeArrowheads="1"/>
          </p:cNvSpPr>
          <p:nvPr/>
        </p:nvSpPr>
        <p:spPr bwMode="auto">
          <a:xfrm>
            <a:off x="304800" y="1143000"/>
            <a:ext cx="86106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050" name="Rectangle 2"/>
          <p:cNvSpPr>
            <a:spLocks noGrp="1" noChangeArrowheads="1"/>
          </p:cNvSpPr>
          <p:nvPr>
            <p:ph type="title"/>
          </p:nvPr>
        </p:nvSpPr>
        <p:spPr>
          <a:xfrm>
            <a:off x="685800" y="457200"/>
            <a:ext cx="7772400" cy="2895600"/>
          </a:xfrm>
        </p:spPr>
        <p:txBody>
          <a:bodyPr/>
          <a:lstStyle/>
          <a:p>
            <a:r>
              <a:rPr lang="en-US" sz="3200" b="1" dirty="0" smtClean="0">
                <a:solidFill>
                  <a:srgbClr val="0000CC"/>
                </a:solidFill>
              </a:rPr>
              <a:t/>
            </a:r>
            <a:br>
              <a:rPr lang="en-US" sz="3200" b="1" dirty="0" smtClean="0">
                <a:solidFill>
                  <a:srgbClr val="0000CC"/>
                </a:solidFill>
              </a:rPr>
            </a:br>
            <a:r>
              <a:rPr lang="zh-CN" altLang="en-US" sz="4000" b="1" dirty="0" smtClean="0">
                <a:solidFill>
                  <a:srgbClr val="0000CC"/>
                </a:solidFill>
              </a:rPr>
              <a:t>图论算法</a:t>
            </a:r>
            <a:endParaRPr lang="en-US" sz="4000" b="1" dirty="0">
              <a:solidFill>
                <a:srgbClr val="0000CC"/>
              </a:solidFill>
            </a:endParaRPr>
          </a:p>
        </p:txBody>
      </p:sp>
    </p:spTree>
    <p:extLst>
      <p:ext uri="{BB962C8B-B14F-4D97-AF65-F5344CB8AC3E}">
        <p14:creationId xmlns:p14="http://schemas.microsoft.com/office/powerpoint/2010/main" val="28186585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ChangeArrowheads="1"/>
          </p:cNvSpPr>
          <p:nvPr/>
        </p:nvSpPr>
        <p:spPr bwMode="auto">
          <a:xfrm>
            <a:off x="609600" y="1524000"/>
            <a:ext cx="7848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spcBef>
                <a:spcPct val="20000"/>
              </a:spcBef>
              <a:buSzPct val="100000"/>
              <a:buFont typeface="Wingdings" pitchFamily="2" charset="2"/>
              <a:buChar char="§"/>
            </a:pPr>
            <a:r>
              <a:rPr lang="en-US" sz="2400" i="1" dirty="0">
                <a:solidFill>
                  <a:srgbClr val="C00000"/>
                </a:solidFill>
              </a:rPr>
              <a:t>s-t </a:t>
            </a:r>
            <a:r>
              <a:rPr lang="zh-CN" altLang="en-US" sz="2400" i="1" dirty="0" smtClean="0">
                <a:solidFill>
                  <a:srgbClr val="C00000"/>
                </a:solidFill>
              </a:rPr>
              <a:t>连通问题</a:t>
            </a:r>
            <a:r>
              <a:rPr lang="en-US" sz="2400" dirty="0" smtClean="0"/>
              <a:t>:</a:t>
            </a:r>
            <a:r>
              <a:rPr lang="en-US" sz="2400" dirty="0" smtClean="0">
                <a:solidFill>
                  <a:schemeClr val="tx1"/>
                </a:solidFill>
              </a:rPr>
              <a:t>  </a:t>
            </a:r>
            <a:r>
              <a:rPr lang="zh-CN" altLang="en-US" sz="2400" dirty="0" smtClean="0">
                <a:solidFill>
                  <a:schemeClr val="tx1"/>
                </a:solidFill>
              </a:rPr>
              <a:t>给定</a:t>
            </a:r>
            <a:r>
              <a:rPr lang="en-US" altLang="zh-CN" sz="2400" dirty="0" smtClean="0">
                <a:solidFill>
                  <a:schemeClr val="tx1"/>
                </a:solidFill>
              </a:rPr>
              <a:t>2</a:t>
            </a:r>
            <a:r>
              <a:rPr lang="zh-CN" altLang="en-US" sz="2400" dirty="0" smtClean="0">
                <a:solidFill>
                  <a:schemeClr val="tx1"/>
                </a:solidFill>
              </a:rPr>
              <a:t>个节点</a:t>
            </a:r>
            <a:r>
              <a:rPr lang="en-US" sz="2400" dirty="0" smtClean="0">
                <a:solidFill>
                  <a:schemeClr val="tx1"/>
                </a:solidFill>
              </a:rPr>
              <a:t> </a:t>
            </a:r>
            <a:r>
              <a:rPr lang="en-US" sz="2400" i="1" dirty="0">
                <a:solidFill>
                  <a:schemeClr val="tx1"/>
                </a:solidFill>
              </a:rPr>
              <a:t>s</a:t>
            </a:r>
            <a:r>
              <a:rPr lang="en-US" sz="2400" dirty="0">
                <a:solidFill>
                  <a:schemeClr val="tx1"/>
                </a:solidFill>
              </a:rPr>
              <a:t> </a:t>
            </a:r>
            <a:r>
              <a:rPr lang="zh-CN" altLang="en-US" sz="2400" dirty="0"/>
              <a:t>和</a:t>
            </a:r>
            <a:r>
              <a:rPr lang="en-US" sz="2400" i="1" dirty="0" smtClean="0">
                <a:solidFill>
                  <a:schemeClr val="tx1"/>
                </a:solidFill>
              </a:rPr>
              <a:t>t</a:t>
            </a:r>
            <a:r>
              <a:rPr lang="en-US" sz="2400" dirty="0">
                <a:solidFill>
                  <a:schemeClr val="tx1"/>
                </a:solidFill>
              </a:rPr>
              <a:t>, </a:t>
            </a:r>
            <a:r>
              <a:rPr lang="zh-CN" altLang="en-US" sz="2400" dirty="0" smtClean="0">
                <a:solidFill>
                  <a:schemeClr val="tx1"/>
                </a:solidFill>
              </a:rPr>
              <a:t>是否存在一条</a:t>
            </a:r>
            <a:r>
              <a:rPr lang="en-US" sz="2400" i="1" dirty="0" smtClean="0">
                <a:solidFill>
                  <a:schemeClr val="tx1"/>
                </a:solidFill>
              </a:rPr>
              <a:t>s</a:t>
            </a:r>
            <a:r>
              <a:rPr lang="en-US" sz="2400" dirty="0" smtClean="0">
                <a:solidFill>
                  <a:schemeClr val="tx1"/>
                </a:solidFill>
              </a:rPr>
              <a:t> </a:t>
            </a:r>
            <a:r>
              <a:rPr lang="zh-CN" altLang="en-US" sz="2400" dirty="0" smtClean="0">
                <a:solidFill>
                  <a:schemeClr val="tx1"/>
                </a:solidFill>
              </a:rPr>
              <a:t>到</a:t>
            </a:r>
            <a:r>
              <a:rPr lang="en-US" sz="2400" i="1" dirty="0" smtClean="0">
                <a:solidFill>
                  <a:schemeClr val="tx1"/>
                </a:solidFill>
              </a:rPr>
              <a:t>t</a:t>
            </a:r>
            <a:r>
              <a:rPr lang="zh-CN" altLang="en-US" sz="2400" dirty="0" smtClean="0">
                <a:solidFill>
                  <a:schemeClr val="tx1"/>
                </a:solidFill>
              </a:rPr>
              <a:t>的路径</a:t>
            </a:r>
            <a:r>
              <a:rPr lang="en-US" sz="2400" dirty="0" smtClean="0">
                <a:solidFill>
                  <a:schemeClr val="tx1"/>
                </a:solidFill>
              </a:rPr>
              <a:t>?</a:t>
            </a:r>
          </a:p>
          <a:p>
            <a:pPr marL="342900" indent="-342900">
              <a:spcBef>
                <a:spcPct val="20000"/>
              </a:spcBef>
              <a:buSzPct val="100000"/>
              <a:buFont typeface="Wingdings" pitchFamily="2" charset="2"/>
              <a:buChar char="§"/>
            </a:pPr>
            <a:r>
              <a:rPr lang="en-US" sz="2400" i="1" dirty="0" smtClean="0">
                <a:solidFill>
                  <a:srgbClr val="C00000"/>
                </a:solidFill>
              </a:rPr>
              <a:t>s-t </a:t>
            </a:r>
            <a:r>
              <a:rPr lang="zh-CN" altLang="en-US" sz="2400" i="1" dirty="0" smtClean="0">
                <a:solidFill>
                  <a:srgbClr val="C00000"/>
                </a:solidFill>
              </a:rPr>
              <a:t>最短路径问题</a:t>
            </a:r>
            <a:r>
              <a:rPr lang="en-US" sz="2400" dirty="0" smtClean="0">
                <a:solidFill>
                  <a:schemeClr val="tx1"/>
                </a:solidFill>
              </a:rPr>
              <a:t>:  </a:t>
            </a:r>
            <a:r>
              <a:rPr lang="zh-CN" altLang="en-US" sz="2400" dirty="0" smtClean="0">
                <a:solidFill>
                  <a:schemeClr val="tx1"/>
                </a:solidFill>
              </a:rPr>
              <a:t>给定</a:t>
            </a:r>
            <a:r>
              <a:rPr lang="en-US" altLang="zh-CN" sz="2400" dirty="0" smtClean="0">
                <a:solidFill>
                  <a:schemeClr val="tx1"/>
                </a:solidFill>
              </a:rPr>
              <a:t>2</a:t>
            </a:r>
            <a:r>
              <a:rPr lang="zh-CN" altLang="en-US" sz="2400" dirty="0"/>
              <a:t>个节点</a:t>
            </a:r>
            <a:r>
              <a:rPr lang="en-US" sz="2400" i="1" dirty="0" smtClean="0">
                <a:solidFill>
                  <a:schemeClr val="tx1"/>
                </a:solidFill>
              </a:rPr>
              <a:t>s</a:t>
            </a:r>
            <a:r>
              <a:rPr lang="en-US" sz="2400" dirty="0" smtClean="0">
                <a:solidFill>
                  <a:schemeClr val="tx1"/>
                </a:solidFill>
              </a:rPr>
              <a:t> </a:t>
            </a:r>
            <a:r>
              <a:rPr lang="zh-CN" altLang="en-US" sz="2400" dirty="0" smtClean="0">
                <a:solidFill>
                  <a:schemeClr val="tx1"/>
                </a:solidFill>
              </a:rPr>
              <a:t>和</a:t>
            </a:r>
            <a:r>
              <a:rPr lang="en-US" sz="2400" i="1" dirty="0" smtClean="0">
                <a:solidFill>
                  <a:schemeClr val="tx1"/>
                </a:solidFill>
              </a:rPr>
              <a:t>t</a:t>
            </a:r>
            <a:r>
              <a:rPr lang="en-US" sz="2400" dirty="0">
                <a:solidFill>
                  <a:schemeClr val="tx1"/>
                </a:solidFill>
              </a:rPr>
              <a:t>, </a:t>
            </a:r>
            <a:r>
              <a:rPr lang="zh-CN" altLang="en-US" sz="2400" dirty="0" smtClean="0">
                <a:solidFill>
                  <a:schemeClr val="tx1"/>
                </a:solidFill>
              </a:rPr>
              <a:t>试问</a:t>
            </a:r>
            <a:r>
              <a:rPr lang="en-US" sz="2400" i="1" dirty="0" smtClean="0">
                <a:solidFill>
                  <a:schemeClr val="tx1"/>
                </a:solidFill>
              </a:rPr>
              <a:t>s</a:t>
            </a:r>
            <a:r>
              <a:rPr lang="zh-CN" altLang="en-US" sz="2400" dirty="0" smtClean="0">
                <a:solidFill>
                  <a:schemeClr val="tx1"/>
                </a:solidFill>
              </a:rPr>
              <a:t>到</a:t>
            </a:r>
            <a:r>
              <a:rPr lang="en-US" sz="2400" i="1" dirty="0" smtClean="0">
                <a:solidFill>
                  <a:schemeClr val="tx1"/>
                </a:solidFill>
              </a:rPr>
              <a:t>t</a:t>
            </a:r>
            <a:r>
              <a:rPr lang="zh-CN" altLang="en-US" sz="2400" dirty="0" smtClean="0">
                <a:solidFill>
                  <a:schemeClr val="tx1"/>
                </a:solidFill>
              </a:rPr>
              <a:t>的最短路径的长度为多少</a:t>
            </a:r>
            <a:r>
              <a:rPr lang="en-US" sz="2400" dirty="0" smtClean="0">
                <a:solidFill>
                  <a:schemeClr val="tx1"/>
                </a:solidFill>
              </a:rPr>
              <a:t>?</a:t>
            </a:r>
          </a:p>
        </p:txBody>
      </p:sp>
      <p:sp>
        <p:nvSpPr>
          <p:cNvPr id="14340" name="Rectangle 4"/>
          <p:cNvSpPr>
            <a:spLocks noGrp="1" noChangeArrowheads="1"/>
          </p:cNvSpPr>
          <p:nvPr>
            <p:ph type="title"/>
          </p:nvPr>
        </p:nvSpPr>
        <p:spPr>
          <a:xfrm>
            <a:off x="685800" y="304800"/>
            <a:ext cx="7772400" cy="914400"/>
          </a:xfrm>
        </p:spPr>
        <p:txBody>
          <a:bodyPr/>
          <a:lstStyle/>
          <a:p>
            <a:r>
              <a:rPr lang="en-US" sz="3600" b="1" dirty="0" smtClean="0">
                <a:solidFill>
                  <a:srgbClr val="0000CC"/>
                </a:solidFill>
              </a:rPr>
              <a:t>s-t </a:t>
            </a:r>
            <a:r>
              <a:rPr lang="zh-CN" altLang="en-US" sz="3600" b="1" dirty="0" smtClean="0">
                <a:solidFill>
                  <a:srgbClr val="0000CC"/>
                </a:solidFill>
              </a:rPr>
              <a:t>连通性</a:t>
            </a:r>
            <a:endParaRPr lang="en-US" sz="3600" b="1" dirty="0" smtClean="0">
              <a:solidFill>
                <a:srgbClr val="0000CC"/>
              </a:solidFill>
            </a:endParaRPr>
          </a:p>
        </p:txBody>
      </p:sp>
      <p:sp>
        <p:nvSpPr>
          <p:cNvPr id="254978" name="AutoShape 2" descr="http://cdn.collider.com/wp-content/uploads/following-kevin-baco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54980" name="AutoShape 4" descr="http://cdn.collider.com/wp-content/uploads/following-kevin-baco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8629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err="1" smtClean="0">
                <a:solidFill>
                  <a:srgbClr val="0000CC"/>
                </a:solidFill>
              </a:rPr>
              <a:t>Kruskal</a:t>
            </a:r>
            <a:r>
              <a:rPr lang="zh-CN" altLang="en-US" sz="3600" b="1" dirty="0" smtClean="0">
                <a:solidFill>
                  <a:srgbClr val="0000CC"/>
                </a:solidFill>
              </a:rPr>
              <a:t>、</a:t>
            </a:r>
            <a:r>
              <a:rPr lang="en-US" altLang="zh-CN" sz="3600" b="1" dirty="0">
                <a:solidFill>
                  <a:srgbClr val="0000CC"/>
                </a:solidFill>
              </a:rPr>
              <a:t> Prim</a:t>
            </a:r>
            <a:r>
              <a:rPr lang="zh-CN" altLang="en-US" sz="3600" b="1" dirty="0" smtClean="0">
                <a:solidFill>
                  <a:srgbClr val="0000CC"/>
                </a:solidFill>
              </a:rPr>
              <a:t>算法比较</a:t>
            </a:r>
            <a:endParaRPr lang="en-US" sz="3600" b="1" dirty="0" smtClean="0">
              <a:solidFill>
                <a:srgbClr val="0000CC"/>
              </a:solidFill>
            </a:endParaRPr>
          </a:p>
        </p:txBody>
      </p:sp>
      <p:sp>
        <p:nvSpPr>
          <p:cNvPr id="10243" name="Rectangle 3"/>
          <p:cNvSpPr>
            <a:spLocks noGrp="1" noChangeArrowheads="1"/>
          </p:cNvSpPr>
          <p:nvPr>
            <p:ph type="body" idx="1"/>
          </p:nvPr>
        </p:nvSpPr>
        <p:spPr>
          <a:xfrm>
            <a:off x="228600" y="1447800"/>
            <a:ext cx="8686800" cy="5257800"/>
          </a:xfrm>
        </p:spPr>
        <p:txBody>
          <a:bodyPr/>
          <a:lstStyle/>
          <a:p>
            <a:r>
              <a:rPr lang="zh-CN" altLang="en-US" sz="2400" b="1" dirty="0" smtClean="0"/>
              <a:t>它们都有相同的复杂度</a:t>
            </a:r>
            <a:r>
              <a:rPr lang="en-US" sz="2400" b="1" dirty="0" smtClean="0"/>
              <a:t>: </a:t>
            </a:r>
            <a:r>
              <a:rPr lang="en-US" sz="2400" b="1" i="1" dirty="0"/>
              <a:t>O</a:t>
            </a:r>
            <a:r>
              <a:rPr lang="en-US" sz="2400" b="1" dirty="0"/>
              <a:t>(|</a:t>
            </a:r>
            <a:r>
              <a:rPr lang="en-US" sz="2400" b="1" i="1" dirty="0"/>
              <a:t>E</a:t>
            </a:r>
            <a:r>
              <a:rPr lang="en-US" sz="2400" b="1" dirty="0"/>
              <a:t>| </a:t>
            </a:r>
            <a:r>
              <a:rPr lang="en-US" sz="2400" b="1" dirty="0" err="1"/>
              <a:t>lg</a:t>
            </a:r>
            <a:r>
              <a:rPr lang="en-US" sz="2400" b="1" dirty="0"/>
              <a:t> </a:t>
            </a:r>
            <a:r>
              <a:rPr lang="en-US" sz="2400" b="1" dirty="0" smtClean="0"/>
              <a:t>|</a:t>
            </a:r>
            <a:r>
              <a:rPr lang="en-US" sz="2400" b="1" i="1" dirty="0" smtClean="0"/>
              <a:t>V</a:t>
            </a:r>
            <a:r>
              <a:rPr lang="en-US" sz="2400" b="1" dirty="0" smtClean="0"/>
              <a:t>|).</a:t>
            </a:r>
          </a:p>
          <a:p>
            <a:pPr lvl="1"/>
            <a:r>
              <a:rPr lang="en-US" sz="2200" b="1" dirty="0" err="1" smtClean="0"/>
              <a:t>Kruskal</a:t>
            </a:r>
            <a:r>
              <a:rPr lang="en-US" sz="2200" b="1" dirty="0" smtClean="0"/>
              <a:t>: </a:t>
            </a:r>
            <a:r>
              <a:rPr lang="en-US" sz="2200" b="1" i="1" dirty="0" smtClean="0"/>
              <a:t>O</a:t>
            </a:r>
            <a:r>
              <a:rPr lang="en-US" sz="2200" b="1" dirty="0" smtClean="0"/>
              <a:t>(|</a:t>
            </a:r>
            <a:r>
              <a:rPr lang="en-US" sz="2200" b="1" i="1" dirty="0" smtClean="0"/>
              <a:t>E</a:t>
            </a:r>
            <a:r>
              <a:rPr lang="en-US" sz="2200" b="1" dirty="0" smtClean="0"/>
              <a:t>| </a:t>
            </a:r>
            <a:r>
              <a:rPr lang="en-US" sz="2200" b="1" dirty="0" err="1" smtClean="0"/>
              <a:t>lg</a:t>
            </a:r>
            <a:r>
              <a:rPr lang="en-US" sz="2200" b="1" dirty="0" smtClean="0"/>
              <a:t> |</a:t>
            </a:r>
            <a:r>
              <a:rPr lang="en-US" sz="2200" b="1" i="1" dirty="0" smtClean="0"/>
              <a:t>E</a:t>
            </a:r>
            <a:r>
              <a:rPr lang="en-US" sz="2200" b="1" dirty="0" smtClean="0"/>
              <a:t>|)</a:t>
            </a:r>
          </a:p>
          <a:p>
            <a:pPr lvl="1"/>
            <a:r>
              <a:rPr lang="en-US" sz="2200" b="1" dirty="0" smtClean="0"/>
              <a:t>Prim: </a:t>
            </a:r>
            <a:r>
              <a:rPr lang="en-US" sz="2200" b="1" i="1" dirty="0"/>
              <a:t>O</a:t>
            </a:r>
            <a:r>
              <a:rPr lang="en-US" sz="2200" b="1" dirty="0"/>
              <a:t>(|</a:t>
            </a:r>
            <a:r>
              <a:rPr lang="en-US" sz="2200" b="1" i="1" dirty="0"/>
              <a:t>V</a:t>
            </a:r>
            <a:r>
              <a:rPr lang="en-US" sz="2200" b="1" dirty="0"/>
              <a:t>| </a:t>
            </a:r>
            <a:r>
              <a:rPr lang="en-US" sz="2200" b="1" dirty="0" err="1"/>
              <a:t>lg</a:t>
            </a:r>
            <a:r>
              <a:rPr lang="en-US" sz="2200" b="1" dirty="0"/>
              <a:t> |</a:t>
            </a:r>
            <a:r>
              <a:rPr lang="en-US" sz="2200" b="1" i="1" dirty="0"/>
              <a:t>V</a:t>
            </a:r>
            <a:r>
              <a:rPr lang="en-US" sz="2200" b="1" dirty="0"/>
              <a:t>|) + </a:t>
            </a:r>
            <a:r>
              <a:rPr lang="en-US" sz="2200" b="1" i="1" dirty="0"/>
              <a:t>O</a:t>
            </a:r>
            <a:r>
              <a:rPr lang="en-US" sz="2200" b="1" dirty="0"/>
              <a:t>(|</a:t>
            </a:r>
            <a:r>
              <a:rPr lang="en-US" sz="2200" b="1" i="1" dirty="0"/>
              <a:t>E</a:t>
            </a:r>
            <a:r>
              <a:rPr lang="en-US" sz="2200" b="1" dirty="0"/>
              <a:t>| </a:t>
            </a:r>
            <a:r>
              <a:rPr lang="en-US" sz="2200" b="1" dirty="0" err="1"/>
              <a:t>lg</a:t>
            </a:r>
            <a:r>
              <a:rPr lang="en-US" sz="2200" b="1" dirty="0"/>
              <a:t> |</a:t>
            </a:r>
            <a:r>
              <a:rPr lang="en-US" sz="2200" b="1" i="1" dirty="0"/>
              <a:t>V</a:t>
            </a:r>
            <a:r>
              <a:rPr lang="en-US" sz="2200" b="1" dirty="0" smtClean="0"/>
              <a:t>|)</a:t>
            </a:r>
          </a:p>
          <a:p>
            <a:pPr lvl="1"/>
            <a:r>
              <a:rPr lang="zh-CN" altLang="en-US" sz="2200" b="1" dirty="0" smtClean="0"/>
              <a:t>当</a:t>
            </a:r>
            <a:r>
              <a:rPr lang="en-US" altLang="zh-CN" sz="2200" b="1" dirty="0"/>
              <a:t>|</a:t>
            </a:r>
            <a:r>
              <a:rPr lang="en-US" altLang="zh-CN" sz="2200" b="1" i="1" dirty="0"/>
              <a:t>E</a:t>
            </a:r>
            <a:r>
              <a:rPr lang="en-US" altLang="zh-CN" sz="2200" b="1" dirty="0" smtClean="0"/>
              <a:t>|</a:t>
            </a:r>
            <a:r>
              <a:rPr lang="zh-CN" altLang="en-US" sz="2200" b="1" dirty="0" smtClean="0"/>
              <a:t>比较小时</a:t>
            </a:r>
            <a:r>
              <a:rPr lang="en-US" sz="2200" b="1" dirty="0" err="1" smtClean="0"/>
              <a:t>Kruskal</a:t>
            </a:r>
            <a:r>
              <a:rPr lang="en-US" sz="2200" b="1" dirty="0" smtClean="0"/>
              <a:t> </a:t>
            </a:r>
            <a:r>
              <a:rPr lang="zh-CN" altLang="en-US" sz="2200" b="1" dirty="0" smtClean="0"/>
              <a:t>算法要好</a:t>
            </a:r>
            <a:r>
              <a:rPr lang="en-US" sz="2200" b="1" dirty="0" smtClean="0"/>
              <a:t>(</a:t>
            </a:r>
            <a:r>
              <a:rPr lang="zh-CN" altLang="en-US" sz="2200" b="1" dirty="0" smtClean="0"/>
              <a:t>稀疏图</a:t>
            </a:r>
            <a:r>
              <a:rPr lang="en-US" sz="2200" b="1" dirty="0" smtClean="0"/>
              <a:t>)</a:t>
            </a:r>
          </a:p>
          <a:p>
            <a:pPr lvl="1"/>
            <a:r>
              <a:rPr lang="zh-CN" altLang="en-US" sz="2200" b="1" dirty="0" smtClean="0"/>
              <a:t>当</a:t>
            </a:r>
            <a:r>
              <a:rPr lang="en-US" altLang="zh-CN" sz="2200" b="1" dirty="0" smtClean="0"/>
              <a:t>|</a:t>
            </a:r>
            <a:r>
              <a:rPr lang="en-US" altLang="zh-CN" sz="2200" b="1" i="1" dirty="0"/>
              <a:t>V</a:t>
            </a:r>
            <a:r>
              <a:rPr lang="en-US" altLang="zh-CN" sz="2200" b="1" dirty="0"/>
              <a:t>| &lt;&lt; |</a:t>
            </a:r>
            <a:r>
              <a:rPr lang="en-US" altLang="zh-CN" sz="2200" b="1" i="1" dirty="0"/>
              <a:t>E</a:t>
            </a:r>
            <a:r>
              <a:rPr lang="en-US" altLang="zh-CN" sz="2200" b="1" dirty="0" smtClean="0"/>
              <a:t>|</a:t>
            </a:r>
            <a:r>
              <a:rPr lang="zh-CN" altLang="en-US" sz="2200" b="1" dirty="0" smtClean="0"/>
              <a:t>时，</a:t>
            </a:r>
            <a:r>
              <a:rPr lang="en-US" sz="2200" b="1" dirty="0" smtClean="0"/>
              <a:t>Prim</a:t>
            </a:r>
            <a:r>
              <a:rPr lang="zh-CN" altLang="en-US" sz="2200" b="1" dirty="0" smtClean="0"/>
              <a:t>算法要好</a:t>
            </a:r>
            <a:r>
              <a:rPr lang="en-US" altLang="zh-CN" sz="2200" b="1" dirty="0" smtClean="0"/>
              <a:t>(</a:t>
            </a:r>
            <a:r>
              <a:rPr lang="zh-CN" altLang="en-US" sz="2200" b="1" dirty="0"/>
              <a:t>稠密</a:t>
            </a:r>
            <a:r>
              <a:rPr lang="zh-CN" altLang="en-US" sz="2200" b="1" dirty="0" smtClean="0"/>
              <a:t>图</a:t>
            </a:r>
            <a:r>
              <a:rPr lang="en-US" altLang="zh-CN" sz="2200" b="1" dirty="0"/>
              <a:t>)</a:t>
            </a:r>
            <a:endParaRPr lang="en-US" sz="2200" b="1" dirty="0" smtClean="0"/>
          </a:p>
          <a:p>
            <a:r>
              <a:rPr lang="zh-CN" altLang="en-US" sz="2400" b="1" dirty="0" smtClean="0"/>
              <a:t>哪个方法更容易实现</a:t>
            </a:r>
            <a:r>
              <a:rPr lang="en-US" sz="2400" b="1" dirty="0" smtClean="0"/>
              <a:t>?</a:t>
            </a:r>
          </a:p>
          <a:p>
            <a:pPr lvl="1"/>
            <a:r>
              <a:rPr lang="en-US" sz="2200" b="1" dirty="0" err="1" smtClean="0"/>
              <a:t>Kruskal</a:t>
            </a:r>
            <a:r>
              <a:rPr lang="zh-CN" altLang="en-US" sz="2200" b="1" dirty="0" smtClean="0"/>
              <a:t>算法要容易实现一些</a:t>
            </a:r>
            <a:r>
              <a:rPr lang="en-US" sz="2200" b="1" dirty="0" smtClean="0"/>
              <a:t>.</a:t>
            </a:r>
          </a:p>
        </p:txBody>
      </p:sp>
    </p:spTree>
    <p:extLst>
      <p:ext uri="{BB962C8B-B14F-4D97-AF65-F5344CB8AC3E}">
        <p14:creationId xmlns:p14="http://schemas.microsoft.com/office/powerpoint/2010/main" val="135942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1259632" y="3429000"/>
            <a:ext cx="6696744" cy="2921928"/>
          </a:xfrm>
          <a:prstGeom prst="rect">
            <a:avLst/>
          </a:prstGeom>
          <a:noFill/>
          <a:ln w="9525">
            <a:noFill/>
            <a:miter lim="800000"/>
            <a:headEnd/>
            <a:tailEnd/>
          </a:ln>
        </p:spPr>
      </p:pic>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流</a:t>
            </a:r>
            <a:r>
              <a:rPr lang="zh-CN" altLang="en-US" sz="3600" b="1" dirty="0">
                <a:solidFill>
                  <a:srgbClr val="0000CC"/>
                </a:solidFill>
              </a:rPr>
              <a:t>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49" charset="-122"/>
              </a:rPr>
              <a:t>网络是一个有向图</a:t>
            </a:r>
            <a:r>
              <a:rPr lang="en-US" altLang="zh-CN" sz="2400" i="1" dirty="0">
                <a:latin typeface="+mj-lt"/>
                <a:ea typeface="黑体" pitchFamily="49" charset="-122"/>
              </a:rPr>
              <a:t>G=</a:t>
            </a:r>
            <a:r>
              <a:rPr lang="zh-CN" altLang="en-US" sz="2400" i="1" dirty="0">
                <a:latin typeface="+mj-lt"/>
                <a:ea typeface="黑体" pitchFamily="49" charset="-122"/>
              </a:rPr>
              <a:t>（</a:t>
            </a:r>
            <a:r>
              <a:rPr lang="en-US" altLang="zh-CN" sz="2400" i="1" dirty="0">
                <a:latin typeface="+mj-lt"/>
                <a:ea typeface="黑体" pitchFamily="49" charset="-122"/>
              </a:rPr>
              <a:t>V</a:t>
            </a:r>
            <a:r>
              <a:rPr lang="zh-CN" altLang="en-US" sz="2400" i="1" dirty="0">
                <a:latin typeface="+mj-lt"/>
                <a:ea typeface="黑体" pitchFamily="49" charset="-122"/>
              </a:rPr>
              <a:t>，</a:t>
            </a:r>
            <a:r>
              <a:rPr lang="en-US" altLang="zh-CN" sz="2400" i="1" dirty="0">
                <a:latin typeface="+mj-lt"/>
                <a:ea typeface="黑体" pitchFamily="49" charset="-122"/>
              </a:rPr>
              <a:t>E</a:t>
            </a:r>
            <a:r>
              <a:rPr lang="zh-CN" altLang="en-US" sz="2400" i="1" dirty="0">
                <a:latin typeface="+mj-lt"/>
                <a:ea typeface="黑体" pitchFamily="49" charset="-122"/>
              </a:rPr>
              <a:t>）</a:t>
            </a:r>
            <a:r>
              <a:rPr lang="zh-CN" altLang="en-US" sz="2400" dirty="0">
                <a:latin typeface="+mj-lt"/>
                <a:ea typeface="黑体" pitchFamily="49" charset="-122"/>
              </a:rPr>
              <a:t>，其中每条边</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a:t>
            </a:r>
            <a:r>
              <a:rPr lang="zh-CN" altLang="en-US" sz="2400" dirty="0">
                <a:latin typeface="+mj-lt"/>
                <a:ea typeface="黑体" pitchFamily="49" charset="-122"/>
              </a:rPr>
              <a:t>均有一非负容量</a:t>
            </a:r>
            <a:r>
              <a:rPr lang="en-US" altLang="zh-CN" sz="2400" i="1" dirty="0">
                <a:latin typeface="+mj-lt"/>
                <a:ea typeface="黑体" pitchFamily="49" charset="-122"/>
              </a:rPr>
              <a:t>c</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)≥0.</a:t>
            </a:r>
            <a:r>
              <a:rPr lang="zh-CN" altLang="en-US" sz="2400" dirty="0">
                <a:latin typeface="+mj-lt"/>
                <a:ea typeface="黑体" pitchFamily="49" charset="-122"/>
              </a:rPr>
              <a:t>如果</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a:t>
            </a:r>
            <a:r>
              <a:rPr lang="zh-CN" altLang="en-US" sz="2400" dirty="0">
                <a:latin typeface="+mj-lt"/>
                <a:ea typeface="黑体" pitchFamily="49" charset="-122"/>
              </a:rPr>
              <a:t>不是</a:t>
            </a:r>
            <a:r>
              <a:rPr lang="en-US" altLang="zh-CN" sz="2400" i="1" dirty="0">
                <a:latin typeface="+mj-lt"/>
                <a:ea typeface="黑体" pitchFamily="49" charset="-122"/>
              </a:rPr>
              <a:t>E</a:t>
            </a:r>
            <a:r>
              <a:rPr lang="zh-CN" altLang="en-US" sz="2400" dirty="0">
                <a:latin typeface="+mj-lt"/>
                <a:ea typeface="黑体" pitchFamily="49" charset="-122"/>
              </a:rPr>
              <a:t>中的边，则假定</a:t>
            </a:r>
            <a:r>
              <a:rPr lang="en-US" altLang="zh-CN" sz="2400" i="1" dirty="0">
                <a:latin typeface="+mj-lt"/>
                <a:ea typeface="黑体" pitchFamily="49" charset="-122"/>
              </a:rPr>
              <a:t>c</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)=0</a:t>
            </a:r>
            <a:r>
              <a:rPr lang="zh-CN" altLang="en-US" sz="2400" dirty="0">
                <a:latin typeface="+mj-lt"/>
                <a:ea typeface="黑体" pitchFamily="49" charset="-122"/>
              </a:rPr>
              <a:t>。流网络中有两个特别的顶点：</a:t>
            </a:r>
            <a:r>
              <a:rPr lang="zh-CN" altLang="en-US" sz="2400" i="1" dirty="0">
                <a:solidFill>
                  <a:srgbClr val="FF0000"/>
                </a:solidFill>
                <a:latin typeface="+mj-lt"/>
                <a:ea typeface="黑体" pitchFamily="49" charset="-122"/>
              </a:rPr>
              <a:t>源点</a:t>
            </a:r>
            <a:r>
              <a:rPr lang="en-US" altLang="zh-CN" sz="2400" i="1" dirty="0">
                <a:solidFill>
                  <a:srgbClr val="FF0000"/>
                </a:solidFill>
                <a:latin typeface="+mj-lt"/>
                <a:ea typeface="黑体" pitchFamily="49" charset="-122"/>
              </a:rPr>
              <a:t>s</a:t>
            </a:r>
            <a:r>
              <a:rPr lang="zh-CN" altLang="en-US" sz="2400" dirty="0">
                <a:latin typeface="+mj-lt"/>
                <a:ea typeface="黑体" pitchFamily="49" charset="-122"/>
              </a:rPr>
              <a:t>和</a:t>
            </a:r>
            <a:r>
              <a:rPr lang="zh-CN" altLang="en-US" sz="2400" i="1" dirty="0">
                <a:solidFill>
                  <a:srgbClr val="FF0000"/>
                </a:solidFill>
                <a:latin typeface="+mj-lt"/>
                <a:ea typeface="黑体" pitchFamily="49" charset="-122"/>
              </a:rPr>
              <a:t>汇点</a:t>
            </a:r>
            <a:r>
              <a:rPr lang="en-US" altLang="zh-CN" sz="2400" i="1" dirty="0">
                <a:solidFill>
                  <a:srgbClr val="FF0000"/>
                </a:solidFill>
                <a:latin typeface="+mj-lt"/>
                <a:ea typeface="黑体" pitchFamily="49" charset="-122"/>
              </a:rPr>
              <a:t>t</a:t>
            </a:r>
            <a:r>
              <a:rPr lang="zh-CN" altLang="en-US" sz="2400" dirty="0">
                <a:latin typeface="+mj-lt"/>
                <a:ea typeface="黑体" pitchFamily="49" charset="-122"/>
              </a:rPr>
              <a:t>。为方便起见，假定每个顶点均处于从源点到汇点的某条路径上。</a:t>
            </a:r>
          </a:p>
          <a:p>
            <a:endParaRPr lang="zh-CN" altLang="en-US" dirty="0"/>
          </a:p>
        </p:txBody>
      </p:sp>
    </p:spTree>
    <p:extLst>
      <p:ext uri="{BB962C8B-B14F-4D97-AF65-F5344CB8AC3E}">
        <p14:creationId xmlns:p14="http://schemas.microsoft.com/office/powerpoint/2010/main" val="201866143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流</a:t>
            </a:r>
            <a:r>
              <a:rPr lang="zh-CN" altLang="en-US" sz="3600" b="1" dirty="0">
                <a:solidFill>
                  <a:srgbClr val="0000CC"/>
                </a:solidFill>
              </a:rPr>
              <a:t>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smtClean="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是一个流网络，其容量函数为</a:t>
            </a:r>
            <a:r>
              <a:rPr lang="en-US" altLang="zh-CN" sz="2400" i="1" dirty="0">
                <a:latin typeface="+mj-lt"/>
                <a:ea typeface="黑体" pitchFamily="2" charset="-122"/>
              </a:rPr>
              <a:t>c</a:t>
            </a:r>
            <a:r>
              <a:rPr lang="zh-CN" altLang="en-US" sz="2400" dirty="0">
                <a:latin typeface="+mj-lt"/>
                <a:ea typeface="黑体" pitchFamily="2" charset="-122"/>
              </a:rPr>
              <a:t>。设</a:t>
            </a:r>
            <a:r>
              <a:rPr lang="en-US" altLang="zh-CN" sz="2400" i="1" dirty="0">
                <a:latin typeface="+mj-lt"/>
                <a:ea typeface="黑体" pitchFamily="2" charset="-122"/>
              </a:rPr>
              <a:t>s</a:t>
            </a:r>
            <a:r>
              <a:rPr lang="zh-CN" altLang="en-US" sz="2400" dirty="0">
                <a:latin typeface="+mj-lt"/>
                <a:ea typeface="黑体" pitchFamily="2" charset="-122"/>
              </a:rPr>
              <a:t>为网络的源点，</a:t>
            </a:r>
            <a:r>
              <a:rPr lang="en-US" altLang="zh-CN" sz="2400" i="1" dirty="0">
                <a:latin typeface="+mj-lt"/>
                <a:ea typeface="黑体" pitchFamily="2" charset="-122"/>
              </a:rPr>
              <a:t>t</a:t>
            </a:r>
            <a:r>
              <a:rPr lang="zh-CN" altLang="en-US" sz="2400" dirty="0">
                <a:latin typeface="+mj-lt"/>
                <a:ea typeface="黑体" pitchFamily="2" charset="-122"/>
              </a:rPr>
              <a:t>为汇点。</a:t>
            </a:r>
            <a:r>
              <a:rPr lang="en-US" altLang="zh-CN" sz="2400" i="1" dirty="0">
                <a:latin typeface="+mj-lt"/>
                <a:ea typeface="黑体" pitchFamily="2" charset="-122"/>
              </a:rPr>
              <a:t>G</a:t>
            </a:r>
            <a:r>
              <a:rPr lang="zh-CN" altLang="en-US" sz="2400" dirty="0">
                <a:latin typeface="+mj-lt"/>
                <a:ea typeface="黑体" pitchFamily="2" charset="-122"/>
              </a:rPr>
              <a:t>的流是一个</a:t>
            </a:r>
            <a:r>
              <a:rPr lang="zh-CN" altLang="en-US" sz="2400" b="1" i="1" dirty="0" smtClean="0">
                <a:solidFill>
                  <a:srgbClr val="C00000"/>
                </a:solidFill>
                <a:latin typeface="+mj-lt"/>
                <a:ea typeface="黑体" pitchFamily="2" charset="-122"/>
              </a:rPr>
              <a:t>实值函数 </a:t>
            </a:r>
            <a:r>
              <a:rPr lang="en-US" altLang="zh-CN" sz="2400" b="1" i="1" dirty="0" smtClean="0">
                <a:solidFill>
                  <a:srgbClr val="C00000"/>
                </a:solidFill>
                <a:latin typeface="+mj-lt"/>
                <a:ea typeface="黑体" pitchFamily="2" charset="-122"/>
              </a:rPr>
              <a:t>f</a:t>
            </a:r>
            <a:r>
              <a:rPr lang="en-US" altLang="zh-CN" sz="2400" i="1" dirty="0" smtClean="0">
                <a:latin typeface="+mj-lt"/>
                <a:ea typeface="黑体" pitchFamily="2" charset="-122"/>
              </a:rPr>
              <a:t>: V×V</a:t>
            </a:r>
            <a:r>
              <a:rPr lang="en-US" altLang="zh-CN" sz="2400" i="1" dirty="0">
                <a:latin typeface="+mj-lt"/>
                <a:ea typeface="黑体" pitchFamily="2" charset="-122"/>
              </a:rPr>
              <a:t>→R</a:t>
            </a:r>
            <a:r>
              <a:rPr lang="en-US" altLang="zh-CN" sz="2400" dirty="0">
                <a:latin typeface="+mj-lt"/>
                <a:ea typeface="黑体" pitchFamily="2" charset="-122"/>
              </a:rPr>
              <a:t>,</a:t>
            </a:r>
            <a:r>
              <a:rPr lang="zh-CN" altLang="en-US" sz="2400" dirty="0">
                <a:latin typeface="+mj-lt"/>
                <a:ea typeface="黑体" pitchFamily="2" charset="-122"/>
              </a:rPr>
              <a:t>且满足下列三个性质</a:t>
            </a:r>
            <a:r>
              <a:rPr lang="zh-CN" altLang="en-US" sz="2400" dirty="0" smtClean="0">
                <a:latin typeface="+mj-lt"/>
                <a:ea typeface="黑体" pitchFamily="2" charset="-122"/>
              </a:rPr>
              <a:t>：</a:t>
            </a:r>
            <a:endParaRPr lang="en-US" altLang="zh-CN" sz="2400" dirty="0" smtClean="0">
              <a:latin typeface="+mj-lt"/>
              <a:ea typeface="黑体" pitchFamily="2" charset="-122"/>
            </a:endParaRPr>
          </a:p>
          <a:p>
            <a:pPr marL="0" indent="0">
              <a:buNone/>
            </a:pPr>
            <a:r>
              <a:rPr lang="zh-CN" altLang="en-US" sz="2400" b="1" i="1" dirty="0" smtClean="0">
                <a:effectLst>
                  <a:outerShdw blurRad="38100" dist="38100" dir="2700000" algn="tl">
                    <a:srgbClr val="000000">
                      <a:alpha val="43137"/>
                    </a:srgbClr>
                  </a:outerShdw>
                </a:effectLst>
                <a:latin typeface="+mj-lt"/>
                <a:ea typeface="黑体" pitchFamily="2" charset="-122"/>
              </a:rPr>
              <a:t>    容量</a:t>
            </a:r>
            <a:r>
              <a:rPr lang="zh-CN" altLang="en-US" sz="2400" b="1" i="1" dirty="0">
                <a:effectLst>
                  <a:outerShdw blurRad="38100" dist="38100" dir="2700000" algn="tl">
                    <a:srgbClr val="000000">
                      <a:alpha val="43137"/>
                    </a:srgbClr>
                  </a:outerShdw>
                </a:effectLst>
                <a:latin typeface="+mj-lt"/>
                <a:ea typeface="黑体" pitchFamily="2" charset="-122"/>
              </a:rPr>
              <a:t>限制</a:t>
            </a:r>
            <a:r>
              <a:rPr lang="zh-CN" altLang="en-US" sz="2400" dirty="0">
                <a:latin typeface="+mj-lt"/>
                <a:ea typeface="黑体" pitchFamily="2" charset="-122"/>
              </a:rPr>
              <a:t>：对所有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要求</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)≤c(</a:t>
            </a:r>
            <a:r>
              <a:rPr lang="en-US" altLang="zh-CN" sz="2400" i="1" dirty="0" err="1">
                <a:latin typeface="+mj-lt"/>
                <a:ea typeface="黑体" pitchFamily="2" charset="-122"/>
              </a:rPr>
              <a:t>u,v</a:t>
            </a:r>
            <a:r>
              <a:rPr lang="en-US" altLang="zh-CN" sz="2400" i="1" dirty="0" smtClean="0">
                <a:latin typeface="+mj-lt"/>
                <a:ea typeface="黑体" pitchFamily="2" charset="-122"/>
              </a:rPr>
              <a:t>)</a:t>
            </a:r>
          </a:p>
          <a:p>
            <a:pPr marL="0" indent="0">
              <a:buNone/>
            </a:pPr>
            <a:r>
              <a:rPr lang="en-US" altLang="zh-CN" sz="2400" b="1" i="1" dirty="0">
                <a:solidFill>
                  <a:srgbClr val="FF0000"/>
                </a:solidFill>
                <a:effectLst>
                  <a:outerShdw blurRad="38100" dist="38100" dir="2700000" algn="tl">
                    <a:srgbClr val="000000">
                      <a:alpha val="43137"/>
                    </a:srgbClr>
                  </a:outerShdw>
                </a:effectLst>
                <a:latin typeface="+mj-lt"/>
                <a:ea typeface="黑体" pitchFamily="2" charset="-122"/>
              </a:rPr>
              <a:t> </a:t>
            </a:r>
            <a:r>
              <a:rPr lang="en-US" altLang="zh-CN" sz="2400" b="1" i="1" dirty="0" smtClean="0">
                <a:solidFill>
                  <a:srgbClr val="FF0000"/>
                </a:solidFill>
                <a:effectLst>
                  <a:outerShdw blurRad="38100" dist="38100" dir="2700000" algn="tl">
                    <a:srgbClr val="000000">
                      <a:alpha val="43137"/>
                    </a:srgbClr>
                  </a:outerShdw>
                </a:effectLst>
                <a:latin typeface="+mj-lt"/>
                <a:ea typeface="黑体" pitchFamily="2" charset="-122"/>
              </a:rPr>
              <a:t>   </a:t>
            </a:r>
            <a:r>
              <a:rPr lang="zh-CN" altLang="en-US" sz="2400" b="1" i="1" dirty="0" smtClean="0">
                <a:solidFill>
                  <a:srgbClr val="FF0000"/>
                </a:solidFill>
                <a:effectLst>
                  <a:outerShdw blurRad="38100" dist="38100" dir="2700000" algn="tl">
                    <a:srgbClr val="000000">
                      <a:alpha val="43137"/>
                    </a:srgbClr>
                  </a:outerShdw>
                </a:effectLst>
                <a:latin typeface="+mj-lt"/>
                <a:ea typeface="黑体" pitchFamily="2" charset="-122"/>
              </a:rPr>
              <a:t>反对称性</a:t>
            </a:r>
            <a:r>
              <a:rPr lang="zh-CN" altLang="en-US" sz="2400" dirty="0">
                <a:latin typeface="+mj-lt"/>
                <a:ea typeface="黑体" pitchFamily="2" charset="-122"/>
              </a:rPr>
              <a:t>：对所有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要求</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)=-f(</a:t>
            </a:r>
            <a:r>
              <a:rPr lang="en-US" altLang="zh-CN" sz="2400" i="1" dirty="0" err="1">
                <a:latin typeface="+mj-lt"/>
                <a:ea typeface="黑体" pitchFamily="2" charset="-122"/>
              </a:rPr>
              <a:t>v,u</a:t>
            </a:r>
            <a:r>
              <a:rPr lang="en-US" altLang="zh-CN" sz="2400" i="1" dirty="0">
                <a:latin typeface="+mj-lt"/>
                <a:ea typeface="黑体" pitchFamily="2" charset="-122"/>
              </a:rPr>
              <a:t>)</a:t>
            </a:r>
          </a:p>
          <a:p>
            <a:pPr marL="0" indent="0">
              <a:buNone/>
            </a:pPr>
            <a:r>
              <a:rPr lang="zh-CN" altLang="en-US" sz="2400" b="1" i="1" dirty="0" smtClean="0">
                <a:solidFill>
                  <a:srgbClr val="0070C0"/>
                </a:solidFill>
                <a:effectLst>
                  <a:outerShdw blurRad="38100" dist="38100" dir="2700000" algn="tl">
                    <a:srgbClr val="000000">
                      <a:alpha val="43137"/>
                    </a:srgbClr>
                  </a:outerShdw>
                </a:effectLst>
                <a:latin typeface="+mj-lt"/>
                <a:ea typeface="黑体" pitchFamily="2" charset="-122"/>
              </a:rPr>
              <a:t>    流</a:t>
            </a:r>
            <a:r>
              <a:rPr lang="zh-CN" altLang="en-US" sz="2400" b="1" i="1" dirty="0">
                <a:solidFill>
                  <a:srgbClr val="0070C0"/>
                </a:solidFill>
                <a:effectLst>
                  <a:outerShdw blurRad="38100" dist="38100" dir="2700000" algn="tl">
                    <a:srgbClr val="000000">
                      <a:alpha val="43137"/>
                    </a:srgbClr>
                  </a:outerShdw>
                </a:effectLst>
                <a:latin typeface="+mj-lt"/>
                <a:ea typeface="黑体" pitchFamily="2" charset="-122"/>
              </a:rPr>
              <a:t>守恒性</a:t>
            </a:r>
            <a:r>
              <a:rPr lang="zh-CN" altLang="en-US" sz="2400" dirty="0">
                <a:latin typeface="+mj-lt"/>
                <a:ea typeface="黑体" pitchFamily="2" charset="-122"/>
              </a:rPr>
              <a:t>：对所有</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s,t</a:t>
            </a:r>
            <a:r>
              <a:rPr lang="en-US" altLang="zh-CN" sz="2400" i="1" dirty="0">
                <a:latin typeface="+mj-lt"/>
                <a:ea typeface="黑体" pitchFamily="2" charset="-122"/>
              </a:rPr>
              <a:t>},</a:t>
            </a:r>
            <a:r>
              <a:rPr lang="zh-CN" altLang="en-US" sz="2400" dirty="0" smtClean="0">
                <a:latin typeface="+mj-lt"/>
                <a:ea typeface="黑体" pitchFamily="2" charset="-122"/>
              </a:rPr>
              <a:t>要求</a:t>
            </a:r>
            <a:endParaRPr lang="en-US" altLang="zh-CN" sz="2400" dirty="0" smtClean="0">
              <a:latin typeface="+mj-lt"/>
              <a:ea typeface="黑体" pitchFamily="2" charset="-122"/>
            </a:endParaRPr>
          </a:p>
          <a:p>
            <a:pPr marL="0" indent="0">
              <a:buNone/>
            </a:pPr>
            <a:r>
              <a:rPr lang="zh-CN" altLang="en-US" sz="2400" dirty="0">
                <a:latin typeface="+mj-lt"/>
                <a:ea typeface="黑体" pitchFamily="2" charset="-122"/>
              </a:rPr>
              <a:t>则称</a:t>
            </a:r>
            <a:r>
              <a:rPr lang="en-US" altLang="zh-CN" sz="2400" dirty="0">
                <a:latin typeface="+mj-lt"/>
                <a:ea typeface="黑体" pitchFamily="2" charset="-122"/>
              </a:rPr>
              <a:t>f(</a:t>
            </a:r>
            <a:r>
              <a:rPr lang="en-US" altLang="zh-CN" sz="2400"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是从顶点</a:t>
            </a:r>
            <a:r>
              <a:rPr lang="en-US" altLang="zh-CN" sz="2400" dirty="0">
                <a:latin typeface="+mj-lt"/>
                <a:ea typeface="黑体" pitchFamily="2" charset="-122"/>
              </a:rPr>
              <a:t>u</a:t>
            </a:r>
            <a:r>
              <a:rPr lang="zh-CN" altLang="en-US" sz="2400" dirty="0">
                <a:latin typeface="+mj-lt"/>
                <a:ea typeface="黑体" pitchFamily="2" charset="-122"/>
              </a:rPr>
              <a:t>到顶点</a:t>
            </a:r>
            <a:r>
              <a:rPr lang="en-US" altLang="zh-CN" sz="2400" dirty="0">
                <a:latin typeface="+mj-lt"/>
                <a:ea typeface="黑体" pitchFamily="2" charset="-122"/>
              </a:rPr>
              <a:t>v</a:t>
            </a:r>
            <a:r>
              <a:rPr lang="zh-CN" altLang="en-US" sz="2400" dirty="0">
                <a:latin typeface="+mj-lt"/>
                <a:ea typeface="黑体" pitchFamily="2" charset="-122"/>
              </a:rPr>
              <a:t>的流</a:t>
            </a:r>
            <a:endParaRPr lang="en-US" altLang="zh-CN" sz="2400" dirty="0">
              <a:latin typeface="+mj-lt"/>
              <a:ea typeface="黑体" pitchFamily="2" charset="-122"/>
            </a:endParaRPr>
          </a:p>
          <a:p>
            <a:r>
              <a:rPr lang="en-US" altLang="zh-CN" sz="2400" b="1" i="1" dirty="0">
                <a:solidFill>
                  <a:srgbClr val="C00000"/>
                </a:solidFill>
                <a:latin typeface="+mj-lt"/>
                <a:ea typeface="黑体" pitchFamily="2" charset="-122"/>
              </a:rPr>
              <a:t>f(</a:t>
            </a:r>
            <a:r>
              <a:rPr lang="en-US" altLang="zh-CN" sz="2400" b="1" i="1" dirty="0" err="1">
                <a:solidFill>
                  <a:srgbClr val="C00000"/>
                </a:solidFill>
                <a:latin typeface="+mj-lt"/>
                <a:ea typeface="黑体" pitchFamily="2" charset="-122"/>
              </a:rPr>
              <a:t>u,v</a:t>
            </a:r>
            <a:r>
              <a:rPr lang="en-US" altLang="zh-CN" sz="2400" b="1" i="1" dirty="0">
                <a:solidFill>
                  <a:srgbClr val="C00000"/>
                </a:solidFill>
                <a:latin typeface="+mj-lt"/>
                <a:ea typeface="黑体" pitchFamily="2" charset="-122"/>
              </a:rPr>
              <a:t>)</a:t>
            </a:r>
            <a:r>
              <a:rPr lang="zh-CN" altLang="en-US" sz="2400" b="1" dirty="0">
                <a:solidFill>
                  <a:srgbClr val="C00000"/>
                </a:solidFill>
                <a:latin typeface="+mj-lt"/>
                <a:ea typeface="黑体" pitchFamily="2" charset="-122"/>
              </a:rPr>
              <a:t>可以为正、为零、为负</a:t>
            </a:r>
            <a:endParaRPr lang="en-US" altLang="zh-CN" sz="2400" b="1" dirty="0">
              <a:solidFill>
                <a:srgbClr val="C00000"/>
              </a:solidFill>
              <a:latin typeface="+mj-lt"/>
              <a:ea typeface="黑体" pitchFamily="2" charset="-122"/>
            </a:endParaRPr>
          </a:p>
          <a:p>
            <a:r>
              <a:rPr lang="zh-CN" altLang="en-US" sz="2400" dirty="0" smtClean="0">
                <a:latin typeface="+mj-lt"/>
                <a:ea typeface="黑体" pitchFamily="2" charset="-122"/>
              </a:rPr>
              <a:t>流 </a:t>
            </a:r>
            <a:r>
              <a:rPr lang="en-US" altLang="zh-CN" sz="2400" i="1" dirty="0" smtClean="0">
                <a:latin typeface="+mj-lt"/>
                <a:ea typeface="黑体" pitchFamily="2" charset="-122"/>
              </a:rPr>
              <a:t>f </a:t>
            </a:r>
            <a:r>
              <a:rPr lang="zh-CN" altLang="en-US" sz="2400" dirty="0" smtClean="0">
                <a:latin typeface="+mj-lt"/>
                <a:ea typeface="黑体" pitchFamily="2" charset="-122"/>
              </a:rPr>
              <a:t>的</a:t>
            </a:r>
            <a:r>
              <a:rPr lang="zh-CN" altLang="en-US" sz="2400" dirty="0">
                <a:latin typeface="+mj-lt"/>
                <a:ea typeface="黑体" pitchFamily="2" charset="-122"/>
              </a:rPr>
              <a:t>值定义为</a:t>
            </a:r>
            <a:r>
              <a:rPr lang="zh-CN" altLang="en-US" sz="2400" dirty="0" smtClean="0">
                <a:latin typeface="+mj-lt"/>
                <a:ea typeface="黑体" pitchFamily="2" charset="-122"/>
              </a:rPr>
              <a:t>：</a:t>
            </a:r>
            <a:endParaRPr lang="en-US" altLang="zh-CN" sz="2400" dirty="0" smtClean="0">
              <a:latin typeface="+mj-lt"/>
              <a:ea typeface="黑体" pitchFamily="2" charset="-122"/>
            </a:endParaRPr>
          </a:p>
          <a:p>
            <a:pPr marL="0" indent="0">
              <a:buNone/>
            </a:pPr>
            <a:endParaRPr lang="en-US" altLang="zh-CN" sz="2400" dirty="0" smtClean="0">
              <a:latin typeface="+mj-lt"/>
              <a:ea typeface="黑体" pitchFamily="2" charset="-122"/>
            </a:endParaRPr>
          </a:p>
          <a:p>
            <a:pPr marL="0" indent="0">
              <a:buNone/>
            </a:pPr>
            <a:r>
              <a:rPr lang="en-US" altLang="zh-CN" sz="2400" dirty="0">
                <a:latin typeface="+mj-lt"/>
                <a:ea typeface="黑体" pitchFamily="2" charset="-122"/>
              </a:rPr>
              <a:t> </a:t>
            </a:r>
            <a:r>
              <a:rPr lang="en-US" altLang="zh-CN" sz="2400" dirty="0" smtClean="0">
                <a:latin typeface="+mj-lt"/>
                <a:ea typeface="黑体" pitchFamily="2" charset="-122"/>
              </a:rPr>
              <a:t>    </a:t>
            </a:r>
            <a:r>
              <a:rPr lang="zh-CN" altLang="en-US" sz="2400" dirty="0" smtClean="0">
                <a:latin typeface="+mj-lt"/>
                <a:ea typeface="黑体" pitchFamily="2" charset="-122"/>
              </a:rPr>
              <a:t>即</a:t>
            </a:r>
            <a:r>
              <a:rPr lang="zh-CN" altLang="en-US" sz="2400" dirty="0">
                <a:latin typeface="黑体" pitchFamily="2" charset="-122"/>
                <a:ea typeface="黑体" pitchFamily="2" charset="-122"/>
              </a:rPr>
              <a:t>从源点出发</a:t>
            </a:r>
            <a:r>
              <a:rPr lang="zh-CN" altLang="en-US" sz="2400" dirty="0" smtClean="0">
                <a:latin typeface="黑体" pitchFamily="2" charset="-122"/>
                <a:ea typeface="黑体" pitchFamily="2" charset="-122"/>
              </a:rPr>
              <a:t>的总流（｜</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｜表示流的值，并不</a:t>
            </a:r>
            <a:r>
              <a:rPr lang="zh-CN" altLang="en-US" sz="2400" dirty="0" smtClean="0">
                <a:latin typeface="黑体" pitchFamily="2" charset="-122"/>
                <a:ea typeface="黑体" pitchFamily="2" charset="-122"/>
              </a:rPr>
              <a:t>表示</a:t>
            </a:r>
            <a:endParaRPr lang="en-US" altLang="zh-CN" sz="2400" dirty="0" smtClean="0">
              <a:latin typeface="黑体" pitchFamily="2" charset="-122"/>
              <a:ea typeface="黑体" pitchFamily="2" charset="-122"/>
            </a:endParaRPr>
          </a:p>
          <a:p>
            <a:pPr marL="0" indent="0">
              <a:buNone/>
            </a:pPr>
            <a:r>
              <a:rPr lang="en-US" altLang="zh-CN" sz="2400" dirty="0">
                <a:latin typeface="黑体" pitchFamily="2" charset="-122"/>
                <a:ea typeface="黑体" pitchFamily="2" charset="-122"/>
              </a:rPr>
              <a:t> </a:t>
            </a:r>
            <a:r>
              <a:rPr lang="zh-CN" altLang="en-US" sz="2400" dirty="0" smtClean="0">
                <a:latin typeface="黑体" pitchFamily="2" charset="-122"/>
                <a:ea typeface="黑体" pitchFamily="2" charset="-122"/>
              </a:rPr>
              <a:t>  绝对值</a:t>
            </a:r>
            <a:r>
              <a:rPr lang="zh-CN" altLang="en-US" sz="2400" dirty="0">
                <a:latin typeface="黑体" pitchFamily="2" charset="-122"/>
                <a:ea typeface="黑体" pitchFamily="2" charset="-122"/>
              </a:rPr>
              <a:t>或势）</a:t>
            </a:r>
            <a:r>
              <a:rPr lang="en-US" altLang="zh-CN" sz="2400" dirty="0">
                <a:latin typeface="黑体" pitchFamily="2" charset="-122"/>
                <a:ea typeface="黑体" pitchFamily="2" charset="-122"/>
              </a:rPr>
              <a:t>   </a:t>
            </a:r>
            <a:endParaRPr lang="zh-CN" altLang="en-US"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587575772"/>
              </p:ext>
            </p:extLst>
          </p:nvPr>
        </p:nvGraphicFramePr>
        <p:xfrm>
          <a:off x="5607678" y="3450266"/>
          <a:ext cx="1728788" cy="533400"/>
        </p:xfrm>
        <a:graphic>
          <a:graphicData uri="http://schemas.openxmlformats.org/presentationml/2006/ole">
            <mc:AlternateContent xmlns:mc="http://schemas.openxmlformats.org/markup-compatibility/2006">
              <mc:Choice xmlns:v="urn:schemas-microsoft-com:vml" Requires="v">
                <p:oleObj spid="_x0000_s208912" name="公式" r:id="rId4" imgW="876300" imgH="342900" progId="Equation.3">
                  <p:embed/>
                </p:oleObj>
              </mc:Choice>
              <mc:Fallback>
                <p:oleObj name="公式" r:id="rId4" imgW="876300" imgH="342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7678" y="3450266"/>
                        <a:ext cx="1728788" cy="533400"/>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7053231"/>
              </p:ext>
            </p:extLst>
          </p:nvPr>
        </p:nvGraphicFramePr>
        <p:xfrm>
          <a:off x="3276600" y="4800600"/>
          <a:ext cx="2206625" cy="549275"/>
        </p:xfrm>
        <a:graphic>
          <a:graphicData uri="http://schemas.openxmlformats.org/presentationml/2006/ole">
            <mc:AlternateContent xmlns:mc="http://schemas.openxmlformats.org/markup-compatibility/2006">
              <mc:Choice xmlns:v="urn:schemas-microsoft-com:vml" Requires="v">
                <p:oleObj spid="_x0000_s208913" name="公式" r:id="rId6" imgW="965200" imgH="342900" progId="Equation.3">
                  <p:embed/>
                </p:oleObj>
              </mc:Choice>
              <mc:Fallback>
                <p:oleObj name="公式" r:id="rId6" imgW="965200" imgH="3429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4800600"/>
                        <a:ext cx="2206625" cy="54927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74430340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流</a:t>
            </a:r>
            <a:r>
              <a:rPr lang="zh-CN" altLang="en-US" sz="3600" b="1" dirty="0">
                <a:solidFill>
                  <a:srgbClr val="0000CC"/>
                </a:solidFill>
              </a:rPr>
              <a:t>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流的三个性质</a:t>
            </a:r>
            <a:r>
              <a:rPr lang="zh-CN" altLang="en-US" sz="2400" dirty="0" smtClean="0">
                <a:latin typeface="+mj-lt"/>
                <a:ea typeface="黑体" pitchFamily="2" charset="-122"/>
              </a:rPr>
              <a:t>：</a:t>
            </a:r>
            <a:endParaRPr lang="en-US" altLang="zh-CN" sz="2400" dirty="0" smtClean="0">
              <a:latin typeface="+mj-lt"/>
              <a:ea typeface="黑体" pitchFamily="2" charset="-122"/>
            </a:endParaRPr>
          </a:p>
          <a:p>
            <a:pPr lvl="1"/>
            <a:r>
              <a:rPr lang="zh-CN" altLang="en-US" sz="2000" dirty="0">
                <a:latin typeface="黑体" pitchFamily="2" charset="-122"/>
                <a:ea typeface="黑体" pitchFamily="2" charset="-122"/>
              </a:rPr>
              <a:t>容量限制说明从一个顶点到另一个顶点的网络流不能超过设定的</a:t>
            </a:r>
            <a:r>
              <a:rPr lang="zh-CN" altLang="en-US" sz="2000" dirty="0" smtClean="0">
                <a:latin typeface="黑体" pitchFamily="2" charset="-122"/>
                <a:ea typeface="黑体" pitchFamily="2" charset="-122"/>
              </a:rPr>
              <a:t>容量</a:t>
            </a:r>
            <a:endParaRPr lang="en-US" altLang="zh-CN" sz="2000" dirty="0" smtClean="0">
              <a:latin typeface="黑体" pitchFamily="2" charset="-122"/>
              <a:ea typeface="黑体" pitchFamily="2" charset="-122"/>
            </a:endParaRPr>
          </a:p>
          <a:p>
            <a:pPr lvl="1"/>
            <a:r>
              <a:rPr lang="zh-CN" altLang="en-US" sz="2000" dirty="0">
                <a:latin typeface="黑体" pitchFamily="2" charset="-122"/>
                <a:ea typeface="黑体" pitchFamily="2" charset="-122"/>
              </a:rPr>
              <a:t>反对称性说明从顶点</a:t>
            </a:r>
            <a:r>
              <a:rPr lang="en-US" altLang="zh-CN" sz="2000" dirty="0">
                <a:latin typeface="黑体" pitchFamily="2" charset="-122"/>
                <a:ea typeface="黑体" pitchFamily="2" charset="-122"/>
              </a:rPr>
              <a:t>u</a:t>
            </a:r>
            <a:r>
              <a:rPr lang="zh-CN" altLang="en-US" sz="2000" dirty="0">
                <a:latin typeface="黑体" pitchFamily="2" charset="-122"/>
                <a:ea typeface="黑体" pitchFamily="2" charset="-122"/>
              </a:rPr>
              <a:t>到顶点</a:t>
            </a:r>
            <a:r>
              <a:rPr lang="en-US" altLang="zh-CN" sz="2000" dirty="0">
                <a:latin typeface="黑体" pitchFamily="2" charset="-122"/>
                <a:ea typeface="黑体" pitchFamily="2" charset="-122"/>
              </a:rPr>
              <a:t>v</a:t>
            </a:r>
            <a:r>
              <a:rPr lang="zh-CN" altLang="en-US" sz="2000" dirty="0">
                <a:latin typeface="黑体" pitchFamily="2" charset="-122"/>
                <a:ea typeface="黑体" pitchFamily="2" charset="-122"/>
              </a:rPr>
              <a:t>的流是其反向流的取</a:t>
            </a:r>
            <a:r>
              <a:rPr lang="zh-CN" altLang="en-US" sz="2000" dirty="0" smtClean="0">
                <a:latin typeface="黑体" pitchFamily="2" charset="-122"/>
                <a:ea typeface="黑体" pitchFamily="2" charset="-122"/>
              </a:rPr>
              <a:t>负</a:t>
            </a:r>
            <a:endParaRPr lang="en-US" altLang="zh-CN" sz="2000" dirty="0" smtClean="0">
              <a:latin typeface="黑体" pitchFamily="2" charset="-122"/>
              <a:ea typeface="黑体" pitchFamily="2" charset="-122"/>
            </a:endParaRPr>
          </a:p>
          <a:p>
            <a:pPr lvl="1"/>
            <a:r>
              <a:rPr lang="zh-CN" altLang="en-US" sz="2000" dirty="0">
                <a:latin typeface="黑体" pitchFamily="2" charset="-122"/>
                <a:ea typeface="黑体" pitchFamily="2" charset="-122"/>
              </a:rPr>
              <a:t>流守恒性说明从非源点或非汇点的顶点出发的总网络流为</a:t>
            </a:r>
            <a:r>
              <a:rPr lang="en-US" altLang="zh-CN" sz="2000" dirty="0">
                <a:latin typeface="黑体" pitchFamily="2" charset="-122"/>
                <a:ea typeface="黑体" pitchFamily="2" charset="-122"/>
              </a:rPr>
              <a:t>0</a:t>
            </a:r>
          </a:p>
          <a:p>
            <a:endParaRPr lang="en-US" altLang="zh-CN" sz="2400" dirty="0">
              <a:latin typeface="+mj-lt"/>
              <a:ea typeface="黑体" pitchFamily="2" charset="-122"/>
            </a:endParaRPr>
          </a:p>
          <a:p>
            <a:r>
              <a:rPr lang="zh-CN" altLang="en-US" sz="2400" dirty="0">
                <a:latin typeface="黑体" pitchFamily="2" charset="-122"/>
                <a:ea typeface="黑体" pitchFamily="2" charset="-122"/>
              </a:rPr>
              <a:t>由此得：</a:t>
            </a:r>
            <a:endParaRPr lang="en-US" altLang="zh-CN" sz="2400" dirty="0">
              <a:latin typeface="黑体" pitchFamily="2" charset="-122"/>
              <a:ea typeface="黑体" pitchFamily="2" charset="-122"/>
            </a:endParaRPr>
          </a:p>
          <a:p>
            <a:endParaRPr lang="en-US" altLang="zh-CN" sz="2400" dirty="0">
              <a:latin typeface="黑体" pitchFamily="2" charset="-122"/>
              <a:ea typeface="黑体" pitchFamily="2" charset="-122"/>
            </a:endParaRPr>
          </a:p>
          <a:p>
            <a:r>
              <a:rPr lang="zh-CN" altLang="en-US" sz="2400" i="1" dirty="0">
                <a:solidFill>
                  <a:srgbClr val="C00000"/>
                </a:solidFill>
                <a:latin typeface="黑体" pitchFamily="2" charset="-122"/>
                <a:ea typeface="黑体" pitchFamily="2" charset="-122"/>
              </a:rPr>
              <a:t>即进入一个顶点的总流为</a:t>
            </a:r>
            <a:r>
              <a:rPr lang="en-US" altLang="zh-CN" sz="2400" i="1" dirty="0">
                <a:solidFill>
                  <a:srgbClr val="C00000"/>
                </a:solidFill>
                <a:latin typeface="黑体" pitchFamily="2" charset="-122"/>
                <a:ea typeface="黑体" pitchFamily="2" charset="-122"/>
              </a:rPr>
              <a:t>0</a:t>
            </a:r>
            <a:r>
              <a:rPr lang="en-US" altLang="zh-CN" sz="2400" dirty="0">
                <a:latin typeface="黑体" pitchFamily="2" charset="-122"/>
                <a:ea typeface="黑体" pitchFamily="2" charset="-122"/>
              </a:rPr>
              <a:t>.</a:t>
            </a:r>
          </a:p>
          <a:p>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2851845352"/>
              </p:ext>
            </p:extLst>
          </p:nvPr>
        </p:nvGraphicFramePr>
        <p:xfrm>
          <a:off x="2286000" y="3657600"/>
          <a:ext cx="1728787" cy="719137"/>
        </p:xfrm>
        <a:graphic>
          <a:graphicData uri="http://schemas.openxmlformats.org/presentationml/2006/ole">
            <mc:AlternateContent xmlns:mc="http://schemas.openxmlformats.org/markup-compatibility/2006">
              <mc:Choice xmlns:v="urn:schemas-microsoft-com:vml" Requires="v">
                <p:oleObj spid="_x0000_s209929" name="公式" r:id="rId4" imgW="876300" imgH="342900" progId="Equation.3">
                  <p:embed/>
                </p:oleObj>
              </mc:Choice>
              <mc:Fallback>
                <p:oleObj name="公式" r:id="rId4" imgW="876300" imgH="342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3657600"/>
                        <a:ext cx="1728787"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3454006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流</a:t>
            </a:r>
            <a:r>
              <a:rPr lang="zh-CN" altLang="en-US" sz="3600" b="1" dirty="0">
                <a:solidFill>
                  <a:srgbClr val="0000CC"/>
                </a:solidFill>
              </a:rPr>
              <a:t>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smtClean="0">
                <a:latin typeface="+mj-lt"/>
                <a:ea typeface="黑体" pitchFamily="2" charset="-122"/>
              </a:rPr>
              <a:t>当</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和</a:t>
            </a:r>
            <a:r>
              <a:rPr lang="en-US" altLang="zh-CN" sz="2400" dirty="0">
                <a:latin typeface="+mj-lt"/>
                <a:ea typeface="黑体" pitchFamily="2" charset="-122"/>
              </a:rPr>
              <a:t>(</a:t>
            </a:r>
            <a:r>
              <a:rPr lang="en-US" altLang="zh-CN" sz="2400" i="1" dirty="0" err="1">
                <a:latin typeface="+mj-lt"/>
                <a:ea typeface="黑体" pitchFamily="2" charset="-122"/>
              </a:rPr>
              <a:t>v,u</a:t>
            </a:r>
            <a:r>
              <a:rPr lang="en-US" altLang="zh-CN" sz="2400" dirty="0">
                <a:latin typeface="+mj-lt"/>
                <a:ea typeface="黑体" pitchFamily="2" charset="-122"/>
              </a:rPr>
              <a:t>)</a:t>
            </a:r>
            <a:r>
              <a:rPr lang="zh-CN" altLang="en-US" sz="2400" dirty="0">
                <a:latin typeface="+mj-lt"/>
                <a:ea typeface="黑体" pitchFamily="2" charset="-122"/>
              </a:rPr>
              <a:t>都不在</a:t>
            </a:r>
            <a:r>
              <a:rPr lang="en-US" altLang="zh-CN" sz="2400" dirty="0">
                <a:latin typeface="+mj-lt"/>
                <a:ea typeface="黑体" pitchFamily="2" charset="-122"/>
              </a:rPr>
              <a:t>E</a:t>
            </a:r>
            <a:r>
              <a:rPr lang="zh-CN" altLang="en-US" sz="2400" dirty="0">
                <a:latin typeface="+mj-lt"/>
                <a:ea typeface="黑体" pitchFamily="2" charset="-122"/>
              </a:rPr>
              <a:t>中，则</a:t>
            </a:r>
            <a:r>
              <a:rPr lang="en-US" altLang="zh-CN" sz="2400" i="1" dirty="0" err="1">
                <a:latin typeface="+mj-lt"/>
                <a:ea typeface="黑体" pitchFamily="2" charset="-122"/>
              </a:rPr>
              <a:t>u,v</a:t>
            </a:r>
            <a:r>
              <a:rPr lang="zh-CN" altLang="en-US" sz="2400" dirty="0">
                <a:latin typeface="+mj-lt"/>
                <a:ea typeface="黑体" pitchFamily="2" charset="-122"/>
              </a:rPr>
              <a:t>之间不可能有网络流。即</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)=f(</a:t>
            </a:r>
            <a:r>
              <a:rPr lang="en-US" altLang="zh-CN" sz="2400" i="1" dirty="0" err="1">
                <a:latin typeface="+mj-lt"/>
                <a:ea typeface="黑体" pitchFamily="2" charset="-122"/>
              </a:rPr>
              <a:t>v,u</a:t>
            </a:r>
            <a:r>
              <a:rPr lang="en-US" altLang="zh-CN" sz="2400" i="1" dirty="0">
                <a:latin typeface="+mj-lt"/>
                <a:ea typeface="黑体" pitchFamily="2" charset="-122"/>
              </a:rPr>
              <a:t>)=0</a:t>
            </a:r>
            <a:r>
              <a:rPr lang="en-US" altLang="zh-CN" sz="2400" dirty="0">
                <a:latin typeface="+mj-lt"/>
                <a:ea typeface="黑体" pitchFamily="2" charset="-122"/>
              </a:rPr>
              <a:t>.</a:t>
            </a:r>
          </a:p>
          <a:p>
            <a:r>
              <a:rPr lang="zh-CN" altLang="en-US" sz="2400" i="1" dirty="0">
                <a:solidFill>
                  <a:srgbClr val="C00000"/>
                </a:solidFill>
                <a:latin typeface="黑体" pitchFamily="2" charset="-122"/>
                <a:ea typeface="黑体" pitchFamily="2" charset="-122"/>
              </a:rPr>
              <a:t>正网络流</a:t>
            </a:r>
            <a:r>
              <a:rPr lang="zh-CN" altLang="en-US" sz="2400" dirty="0">
                <a:latin typeface="黑体" pitchFamily="2" charset="-122"/>
                <a:ea typeface="黑体" pitchFamily="2" charset="-122"/>
              </a:rPr>
              <a:t>：</a:t>
            </a:r>
            <a:endParaRPr lang="en-US" altLang="zh-CN" sz="2400" dirty="0">
              <a:latin typeface="黑体" pitchFamily="2" charset="-122"/>
              <a:ea typeface="黑体" pitchFamily="2" charset="-122"/>
            </a:endParaRPr>
          </a:p>
          <a:p>
            <a:pPr lvl="1"/>
            <a:r>
              <a:rPr lang="zh-CN" altLang="en-US" dirty="0">
                <a:latin typeface="黑体" pitchFamily="2" charset="-122"/>
                <a:ea typeface="黑体" pitchFamily="2" charset="-122"/>
              </a:rPr>
              <a:t>进入一个顶点</a:t>
            </a:r>
            <a:r>
              <a:rPr lang="en-US" altLang="zh-CN" dirty="0">
                <a:latin typeface="黑体" pitchFamily="2" charset="-122"/>
                <a:ea typeface="黑体" pitchFamily="2" charset="-122"/>
              </a:rPr>
              <a:t>v</a:t>
            </a:r>
            <a:r>
              <a:rPr lang="zh-CN" altLang="en-US" dirty="0">
                <a:latin typeface="黑体" pitchFamily="2" charset="-122"/>
                <a:ea typeface="黑体" pitchFamily="2" charset="-122"/>
              </a:rPr>
              <a:t>的总的正网络流定义为</a:t>
            </a:r>
            <a:r>
              <a:rPr lang="zh-CN" altLang="en-US" dirty="0" smtClean="0">
                <a:latin typeface="黑体" pitchFamily="2" charset="-122"/>
                <a:ea typeface="黑体" pitchFamily="2" charset="-122"/>
              </a:rPr>
              <a:t>：</a:t>
            </a:r>
            <a:endParaRPr lang="en-US" altLang="zh-CN" dirty="0" smtClean="0">
              <a:latin typeface="黑体" pitchFamily="2" charset="-122"/>
              <a:ea typeface="黑体" pitchFamily="2" charset="-122"/>
            </a:endParaRPr>
          </a:p>
          <a:p>
            <a:pPr lvl="1"/>
            <a:endParaRPr lang="en-US" altLang="zh-CN" dirty="0" smtClean="0">
              <a:latin typeface="黑体" pitchFamily="2" charset="-122"/>
              <a:ea typeface="黑体" pitchFamily="2" charset="-122"/>
            </a:endParaRPr>
          </a:p>
          <a:p>
            <a:pPr lvl="1"/>
            <a:endParaRPr lang="en-US" altLang="zh-CN" dirty="0" smtClean="0">
              <a:latin typeface="黑体" pitchFamily="2" charset="-122"/>
              <a:ea typeface="黑体" pitchFamily="2" charset="-122"/>
            </a:endParaRPr>
          </a:p>
          <a:p>
            <a:pPr lvl="1"/>
            <a:r>
              <a:rPr lang="zh-CN" altLang="en-US" dirty="0">
                <a:latin typeface="黑体" pitchFamily="2" charset="-122"/>
                <a:ea typeface="黑体" pitchFamily="2" charset="-122"/>
              </a:rPr>
              <a:t>离开某个顶点的正网络流定义</a:t>
            </a:r>
            <a:r>
              <a:rPr lang="zh-CN" altLang="en-US" dirty="0" smtClean="0">
                <a:latin typeface="黑体" pitchFamily="2" charset="-122"/>
                <a:ea typeface="黑体" pitchFamily="2" charset="-122"/>
              </a:rPr>
              <a:t>为</a:t>
            </a:r>
            <a:r>
              <a:rPr lang="en-US" altLang="zh-CN" dirty="0" smtClean="0">
                <a:latin typeface="黑体" pitchFamily="2" charset="-122"/>
                <a:ea typeface="黑体" pitchFamily="2" charset="-122"/>
              </a:rPr>
              <a:t>:</a:t>
            </a:r>
            <a:endParaRPr lang="en-US" altLang="zh-CN" dirty="0">
              <a:latin typeface="黑体" pitchFamily="2" charset="-122"/>
              <a:ea typeface="黑体" pitchFamily="2" charset="-122"/>
            </a:endParaRPr>
          </a:p>
          <a:p>
            <a:endParaRPr lang="en-US" altLang="zh-CN" dirty="0">
              <a:latin typeface="黑体" pitchFamily="2" charset="-122"/>
              <a:ea typeface="黑体" pitchFamily="2" charset="-122"/>
            </a:endParaRPr>
          </a:p>
          <a:p>
            <a:endParaRPr lang="en-US" altLang="zh-CN" sz="2400" dirty="0" smtClean="0">
              <a:latin typeface="+mj-lt"/>
              <a:ea typeface="黑体" pitchFamily="2" charset="-122"/>
            </a:endParaRPr>
          </a:p>
          <a:p>
            <a:r>
              <a:rPr lang="zh-CN" altLang="en-US" sz="2400" dirty="0" smtClean="0">
                <a:latin typeface="+mj-lt"/>
                <a:ea typeface="黑体" pitchFamily="2" charset="-122"/>
              </a:rPr>
              <a:t>定义</a:t>
            </a:r>
            <a:r>
              <a:rPr lang="zh-CN" altLang="en-US" sz="2400" dirty="0">
                <a:latin typeface="+mj-lt"/>
                <a:ea typeface="黑体" pitchFamily="2" charset="-122"/>
              </a:rPr>
              <a:t>某个顶点处的总的净流为离开该顶点的总的正流量减去进入该顶点的总的正流量。</a:t>
            </a:r>
            <a:endParaRPr lang="en-US" altLang="zh-CN" sz="2400" dirty="0">
              <a:latin typeface="+mj-lt"/>
              <a:ea typeface="黑体" pitchFamily="2" charset="-122"/>
            </a:endParaRPr>
          </a:p>
          <a:p>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197378679"/>
              </p:ext>
            </p:extLst>
          </p:nvPr>
        </p:nvGraphicFramePr>
        <p:xfrm>
          <a:off x="3429000" y="3124200"/>
          <a:ext cx="1776412" cy="779462"/>
        </p:xfrm>
        <a:graphic>
          <a:graphicData uri="http://schemas.openxmlformats.org/presentationml/2006/ole">
            <mc:AlternateContent xmlns:mc="http://schemas.openxmlformats.org/markup-compatibility/2006">
              <mc:Choice xmlns:v="urn:schemas-microsoft-com:vml" Requires="v">
                <p:oleObj spid="_x0000_s210960" name="公式" r:id="rId4" imgW="749300" imgH="457200" progId="Equation.3">
                  <p:embed/>
                </p:oleObj>
              </mc:Choice>
              <mc:Fallback>
                <p:oleObj name="公式" r:id="rId4" imgW="7493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3124200"/>
                        <a:ext cx="1776412" cy="779462"/>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217692420"/>
              </p:ext>
            </p:extLst>
          </p:nvPr>
        </p:nvGraphicFramePr>
        <p:xfrm>
          <a:off x="3657600" y="4419600"/>
          <a:ext cx="1382712" cy="897422"/>
        </p:xfrm>
        <a:graphic>
          <a:graphicData uri="http://schemas.openxmlformats.org/presentationml/2006/ole">
            <mc:AlternateContent xmlns:mc="http://schemas.openxmlformats.org/markup-compatibility/2006">
              <mc:Choice xmlns:v="urn:schemas-microsoft-com:vml" Requires="v">
                <p:oleObj spid="_x0000_s210961" name="公式" r:id="rId6" imgW="749300" imgH="457200" progId="Equation.3">
                  <p:embed/>
                </p:oleObj>
              </mc:Choice>
              <mc:Fallback>
                <p:oleObj name="公式" r:id="rId6" imgW="7493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4419600"/>
                        <a:ext cx="1382712" cy="89742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85034637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流</a:t>
            </a:r>
            <a:r>
              <a:rPr lang="zh-CN" altLang="en-US" sz="3600" b="1" dirty="0">
                <a:solidFill>
                  <a:srgbClr val="0000CC"/>
                </a:solidFill>
              </a:rPr>
              <a:t>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smtClean="0">
                <a:latin typeface="+mj-lt"/>
                <a:ea typeface="黑体" pitchFamily="2" charset="-122"/>
              </a:rPr>
              <a:t>根据</a:t>
            </a:r>
            <a:r>
              <a:rPr lang="zh-CN" altLang="en-US" sz="2400" i="1" dirty="0">
                <a:solidFill>
                  <a:srgbClr val="C00000"/>
                </a:solidFill>
                <a:latin typeface="+mj-lt"/>
                <a:ea typeface="黑体" pitchFamily="2" charset="-122"/>
              </a:rPr>
              <a:t>流守恒性</a:t>
            </a:r>
            <a:r>
              <a:rPr lang="zh-CN" altLang="en-US" sz="2400" dirty="0">
                <a:latin typeface="+mj-lt"/>
                <a:ea typeface="黑体" pitchFamily="2" charset="-122"/>
              </a:rPr>
              <a:t>，进入某个非源点非汇点顶点的正网络流必须等于离开该是顶点的正网络流</a:t>
            </a:r>
            <a:endParaRPr lang="en-US" altLang="zh-CN" sz="2400" dirty="0" smtClean="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如果</a:t>
            </a:r>
            <a:r>
              <a:rPr lang="en-US" altLang="zh-CN" sz="2400" i="1" dirty="0">
                <a:latin typeface="+mj-lt"/>
                <a:ea typeface="黑体" pitchFamily="2" charset="-122"/>
              </a:rPr>
              <a:t>X</a:t>
            </a:r>
            <a:r>
              <a:rPr lang="zh-CN" altLang="en-US" sz="2400" dirty="0">
                <a:latin typeface="+mj-lt"/>
                <a:ea typeface="黑体" pitchFamily="2" charset="-122"/>
              </a:rPr>
              <a:t>和</a:t>
            </a:r>
            <a:r>
              <a:rPr lang="en-US" altLang="zh-CN" sz="2400" i="1" dirty="0">
                <a:latin typeface="+mj-lt"/>
                <a:ea typeface="黑体" pitchFamily="2" charset="-122"/>
              </a:rPr>
              <a:t>Y</a:t>
            </a:r>
            <a:r>
              <a:rPr lang="zh-CN" altLang="en-US" sz="2400" dirty="0">
                <a:latin typeface="+mj-lt"/>
                <a:ea typeface="黑体" pitchFamily="2" charset="-122"/>
              </a:rPr>
              <a:t>是顶点的集合</a:t>
            </a:r>
            <a:r>
              <a:rPr lang="zh-CN" altLang="en-US" sz="2400" dirty="0">
                <a:latin typeface="黑体" pitchFamily="2" charset="-122"/>
                <a:ea typeface="黑体" pitchFamily="2" charset="-122"/>
              </a:rPr>
              <a:t>，</a:t>
            </a:r>
            <a:r>
              <a:rPr lang="zh-CN" altLang="en-US" sz="2400" dirty="0">
                <a:latin typeface="+mj-lt"/>
                <a:ea typeface="黑体" pitchFamily="2" charset="-122"/>
              </a:rPr>
              <a:t>则</a:t>
            </a:r>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r>
              <a:rPr lang="zh-CN" altLang="en-US" sz="2400" dirty="0">
                <a:latin typeface="+mj-lt"/>
                <a:ea typeface="黑体" pitchFamily="2" charset="-122"/>
              </a:rPr>
              <a:t>将流守恒性表示为对</a:t>
            </a:r>
            <a:r>
              <a:rPr lang="zh-CN" altLang="en-US" sz="2400" dirty="0" smtClean="0">
                <a:latin typeface="+mj-lt"/>
                <a:ea typeface="黑体" pitchFamily="2" charset="-122"/>
              </a:rPr>
              <a:t>所有 </a:t>
            </a:r>
            <a:r>
              <a:rPr lang="en-US" altLang="zh-CN" sz="2400" i="1" dirty="0" smtClean="0">
                <a:latin typeface="+mj-lt"/>
                <a:ea typeface="黑体" pitchFamily="2" charset="-122"/>
              </a:rPr>
              <a:t>u ∈ V - {</a:t>
            </a:r>
            <a:r>
              <a:rPr lang="en-US" altLang="zh-CN" sz="2400" i="1" dirty="0" err="1">
                <a:latin typeface="+mj-lt"/>
                <a:ea typeface="黑体" pitchFamily="2" charset="-122"/>
              </a:rPr>
              <a:t>s,t</a:t>
            </a:r>
            <a:r>
              <a:rPr lang="en-US" altLang="zh-CN" sz="2400" i="1" dirty="0">
                <a:latin typeface="+mj-lt"/>
                <a:ea typeface="黑体" pitchFamily="2" charset="-122"/>
              </a:rPr>
              <a:t>}</a:t>
            </a:r>
            <a:r>
              <a:rPr lang="en-US" altLang="zh-CN" sz="2400" dirty="0">
                <a:latin typeface="+mj-lt"/>
                <a:ea typeface="黑体" pitchFamily="2" charset="-122"/>
              </a:rPr>
              <a:t>,</a:t>
            </a:r>
            <a:r>
              <a:rPr lang="zh-CN" altLang="en-US" sz="2400" dirty="0" smtClean="0">
                <a:latin typeface="+mj-lt"/>
                <a:ea typeface="黑体" pitchFamily="2" charset="-122"/>
              </a:rPr>
              <a:t>有 </a:t>
            </a:r>
            <a:r>
              <a:rPr lang="en-US" altLang="zh-CN" sz="2400" i="1" dirty="0" smtClean="0">
                <a:latin typeface="+mj-lt"/>
                <a:ea typeface="黑体" pitchFamily="2" charset="-122"/>
              </a:rPr>
              <a:t>f(</a:t>
            </a:r>
            <a:r>
              <a:rPr lang="en-US" altLang="zh-CN" sz="2400" i="1" dirty="0" err="1" smtClean="0">
                <a:latin typeface="+mj-lt"/>
                <a:ea typeface="黑体" pitchFamily="2" charset="-122"/>
              </a:rPr>
              <a:t>u,V</a:t>
            </a:r>
            <a:r>
              <a:rPr lang="en-US" altLang="zh-CN" sz="2400" i="1" dirty="0" smtClean="0">
                <a:latin typeface="+mj-lt"/>
                <a:ea typeface="黑体" pitchFamily="2" charset="-122"/>
              </a:rPr>
              <a:t>) = 0</a:t>
            </a:r>
            <a:endParaRPr lang="en-US" altLang="zh-CN" sz="2400" i="1" dirty="0">
              <a:latin typeface="+mj-lt"/>
              <a:ea typeface="黑体" pitchFamily="2" charset="-122"/>
            </a:endParaRPr>
          </a:p>
          <a:p>
            <a:pPr marL="0" indent="0">
              <a:buNone/>
            </a:pPr>
            <a:endParaRPr lang="en-US" altLang="zh-CN" sz="2400" dirty="0">
              <a:latin typeface="+mj-lt"/>
              <a:ea typeface="黑体" pitchFamily="2" charset="-122"/>
            </a:endParaRPr>
          </a:p>
          <a:p>
            <a:r>
              <a:rPr lang="zh-CN" altLang="en-US" sz="2400" dirty="0" smtClean="0">
                <a:latin typeface="+mj-lt"/>
                <a:ea typeface="黑体" pitchFamily="2" charset="-122"/>
              </a:rPr>
              <a:t>为</a:t>
            </a:r>
            <a:r>
              <a:rPr lang="zh-CN" altLang="en-US" sz="2400" dirty="0">
                <a:latin typeface="+mj-lt"/>
                <a:ea typeface="黑体" pitchFamily="2" charset="-122"/>
              </a:rPr>
              <a:t>方便起见，</a:t>
            </a:r>
            <a:r>
              <a:rPr lang="en-US" altLang="zh-CN" sz="2400" i="1" dirty="0">
                <a:latin typeface="+mj-lt"/>
                <a:ea typeface="黑体" pitchFamily="2" charset="-122"/>
              </a:rPr>
              <a:t>f(</a:t>
            </a:r>
            <a:r>
              <a:rPr lang="en-US" altLang="zh-CN" sz="2400" i="1" dirty="0" err="1">
                <a:latin typeface="+mj-lt"/>
                <a:ea typeface="黑体" pitchFamily="2" charset="-122"/>
              </a:rPr>
              <a:t>s,V</a:t>
            </a:r>
            <a:r>
              <a:rPr lang="en-US" altLang="zh-CN" sz="2400" i="1" dirty="0">
                <a:latin typeface="+mj-lt"/>
                <a:ea typeface="黑体" pitchFamily="2" charset="-122"/>
              </a:rPr>
              <a:t>-s</a:t>
            </a:r>
            <a:r>
              <a:rPr lang="en-US" altLang="zh-CN" sz="2400" i="1" dirty="0" smtClean="0">
                <a:latin typeface="+mj-lt"/>
                <a:ea typeface="黑体" pitchFamily="2" charset="-122"/>
              </a:rPr>
              <a:t>) = f(</a:t>
            </a:r>
            <a:r>
              <a:rPr lang="en-US" altLang="zh-CN" sz="2400" i="1" dirty="0" err="1" smtClean="0">
                <a:latin typeface="+mj-lt"/>
                <a:ea typeface="黑体" pitchFamily="2" charset="-122"/>
              </a:rPr>
              <a:t>s,V</a:t>
            </a:r>
            <a:r>
              <a:rPr lang="en-US" altLang="zh-CN" sz="2400" i="1" dirty="0">
                <a:latin typeface="+mj-lt"/>
                <a:ea typeface="黑体" pitchFamily="2" charset="-122"/>
              </a:rPr>
              <a:t>)</a:t>
            </a:r>
            <a:r>
              <a:rPr lang="zh-CN" altLang="en-US" sz="2400" dirty="0" smtClean="0">
                <a:latin typeface="+mj-lt"/>
                <a:ea typeface="黑体" pitchFamily="2" charset="-122"/>
              </a:rPr>
              <a:t>，</a:t>
            </a:r>
            <a:r>
              <a:rPr lang="zh-CN" altLang="en-US" sz="2400" dirty="0">
                <a:latin typeface="+mj-lt"/>
                <a:ea typeface="黑体" pitchFamily="2" charset="-122"/>
              </a:rPr>
              <a:t>其中</a:t>
            </a:r>
            <a:r>
              <a:rPr lang="en-US" altLang="zh-CN" sz="2400" i="1" dirty="0" smtClean="0">
                <a:latin typeface="+mj-lt"/>
                <a:ea typeface="黑体" pitchFamily="2" charset="-122"/>
              </a:rPr>
              <a:t>V - s</a:t>
            </a:r>
            <a:r>
              <a:rPr lang="zh-CN" altLang="en-US" sz="2400" dirty="0">
                <a:latin typeface="+mj-lt"/>
                <a:ea typeface="黑体" pitchFamily="2" charset="-122"/>
              </a:rPr>
              <a:t>就是指</a:t>
            </a:r>
            <a:r>
              <a:rPr lang="zh-CN" altLang="en-US" sz="2400" dirty="0" smtClean="0">
                <a:latin typeface="+mj-lt"/>
                <a:ea typeface="黑体" pitchFamily="2" charset="-122"/>
              </a:rPr>
              <a:t>集合</a:t>
            </a:r>
            <a:endParaRPr lang="en-US" altLang="zh-CN" sz="2400" dirty="0" smtClean="0">
              <a:latin typeface="+mj-lt"/>
              <a:ea typeface="黑体" pitchFamily="2" charset="-122"/>
            </a:endParaRPr>
          </a:p>
          <a:p>
            <a:pPr marL="0" indent="0">
              <a:buNone/>
            </a:pPr>
            <a:r>
              <a:rPr lang="en-US" altLang="zh-CN" sz="2400" i="1" dirty="0">
                <a:latin typeface="+mj-lt"/>
                <a:ea typeface="黑体" pitchFamily="2" charset="-122"/>
              </a:rPr>
              <a:t> </a:t>
            </a:r>
            <a:r>
              <a:rPr lang="en-US" altLang="zh-CN" sz="2400" i="1" dirty="0" smtClean="0">
                <a:latin typeface="+mj-lt"/>
                <a:ea typeface="黑体" pitchFamily="2" charset="-122"/>
              </a:rPr>
              <a:t>   V-</a:t>
            </a:r>
            <a:r>
              <a:rPr lang="en-US" altLang="zh-CN" sz="2400" i="1" dirty="0">
                <a:latin typeface="+mj-lt"/>
                <a:ea typeface="黑体" pitchFamily="2" charset="-122"/>
              </a:rPr>
              <a:t>{s}</a:t>
            </a:r>
            <a:r>
              <a:rPr lang="en-US" altLang="zh-CN" sz="2400" dirty="0">
                <a:latin typeface="+mj-lt"/>
                <a:ea typeface="黑体" pitchFamily="2" charset="-122"/>
              </a:rPr>
              <a:t>.</a:t>
            </a:r>
          </a:p>
          <a:p>
            <a:endParaRPr lang="en-US" altLang="zh-CN" sz="2400" dirty="0">
              <a:latin typeface="黑体" pitchFamily="2" charset="-122"/>
              <a:ea typeface="黑体" pitchFamily="2" charset="-122"/>
            </a:endParaRPr>
          </a:p>
          <a:p>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249736289"/>
              </p:ext>
            </p:extLst>
          </p:nvPr>
        </p:nvGraphicFramePr>
        <p:xfrm>
          <a:off x="4800600" y="2598738"/>
          <a:ext cx="3338513" cy="754062"/>
        </p:xfrm>
        <a:graphic>
          <a:graphicData uri="http://schemas.openxmlformats.org/presentationml/2006/ole">
            <mc:AlternateContent xmlns:mc="http://schemas.openxmlformats.org/markup-compatibility/2006">
              <mc:Choice xmlns:v="urn:schemas-microsoft-com:vml" Requires="v">
                <p:oleObj spid="_x0000_s211977" name="公式" r:id="rId4" imgW="1574117" imgH="355446" progId="Equation.3">
                  <p:embed/>
                </p:oleObj>
              </mc:Choice>
              <mc:Fallback>
                <p:oleObj name="公式" r:id="rId4" imgW="1574117" imgH="3554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2598738"/>
                        <a:ext cx="3338513"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9913751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流</a:t>
            </a:r>
            <a:r>
              <a:rPr lang="zh-CN" altLang="en-US" sz="3600" b="1" dirty="0">
                <a:solidFill>
                  <a:srgbClr val="0000CC"/>
                </a:solidFill>
              </a:rPr>
              <a:t>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solidFill>
                  <a:srgbClr val="C00000"/>
                </a:solidFill>
                <a:latin typeface="+mj-lt"/>
                <a:ea typeface="黑体" pitchFamily="2" charset="-122"/>
              </a:rPr>
              <a:t>引理 </a:t>
            </a:r>
            <a:r>
              <a:rPr lang="en-US" altLang="zh-CN" sz="2400" dirty="0" smtClean="0">
                <a:solidFill>
                  <a:srgbClr val="C00000"/>
                </a:solidFill>
                <a:latin typeface="+mj-lt"/>
                <a:ea typeface="黑体" pitchFamily="2" charset="-122"/>
              </a:rPr>
              <a:t>1</a:t>
            </a:r>
            <a:r>
              <a:rPr lang="en-US" altLang="zh-CN" sz="2400" dirty="0">
                <a:solidFill>
                  <a:srgbClr val="C00000"/>
                </a:solidFill>
                <a:latin typeface="+mj-lt"/>
                <a:ea typeface="黑体" pitchFamily="2" charset="-122"/>
              </a:rPr>
              <a:t>.</a:t>
            </a:r>
            <a:r>
              <a:rPr lang="en-US" altLang="zh-CN" sz="2400" dirty="0" smtClean="0">
                <a:latin typeface="+mj-lt"/>
                <a:ea typeface="黑体" pitchFamily="2" charset="-122"/>
              </a:rPr>
              <a:t>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是一个流网络，</a:t>
            </a:r>
            <a:r>
              <a:rPr lang="en-US" altLang="zh-CN" sz="2400" i="1" dirty="0" smtClean="0">
                <a:latin typeface="+mj-lt"/>
                <a:ea typeface="黑体" pitchFamily="2" charset="-122"/>
              </a:rPr>
              <a:t>f </a:t>
            </a:r>
            <a:r>
              <a:rPr lang="zh-CN" altLang="en-US" sz="2400" dirty="0" smtClean="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中的一个流。那么下列等式成立：</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858523121"/>
              </p:ext>
            </p:extLst>
          </p:nvPr>
        </p:nvGraphicFramePr>
        <p:xfrm>
          <a:off x="1079500" y="2362200"/>
          <a:ext cx="5702300" cy="2133600"/>
        </p:xfrm>
        <a:graphic>
          <a:graphicData uri="http://schemas.openxmlformats.org/presentationml/2006/ole">
            <mc:AlternateContent xmlns:mc="http://schemas.openxmlformats.org/markup-compatibility/2006">
              <mc:Choice xmlns:v="urn:schemas-microsoft-com:vml" Requires="v">
                <p:oleObj spid="_x0000_s213001" name="Equation" r:id="rId4" imgW="2616120" imgH="1143000" progId="Equation.DSMT4">
                  <p:embed/>
                </p:oleObj>
              </mc:Choice>
              <mc:Fallback>
                <p:oleObj name="Equation" r:id="rId4" imgW="2616120" imgH="1143000" progId="Equation.DSMT4">
                  <p:embed/>
                  <p:pic>
                    <p:nvPicPr>
                      <p:cNvPr id="0" name=""/>
                      <p:cNvPicPr>
                        <a:picLocks noChangeAspect="1" noChangeArrowheads="1"/>
                      </p:cNvPicPr>
                      <p:nvPr/>
                    </p:nvPicPr>
                    <p:blipFill>
                      <a:blip r:embed="rId5"/>
                      <a:srcRect/>
                      <a:stretch>
                        <a:fillRect/>
                      </a:stretch>
                    </p:blipFill>
                    <p:spPr bwMode="auto">
                      <a:xfrm>
                        <a:off x="1079500" y="2362200"/>
                        <a:ext cx="5702300" cy="21336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33242195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流</a:t>
            </a:r>
            <a:r>
              <a:rPr lang="zh-CN" altLang="en-US" sz="3600" b="1" dirty="0">
                <a:solidFill>
                  <a:srgbClr val="0000CC"/>
                </a:solidFill>
              </a:rPr>
              <a:t>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根据</a:t>
            </a:r>
            <a:r>
              <a:rPr lang="zh-CN" altLang="en-US" sz="2400" i="1" dirty="0">
                <a:solidFill>
                  <a:srgbClr val="C00000"/>
                </a:solidFill>
                <a:latin typeface="+mj-lt"/>
                <a:ea typeface="黑体" pitchFamily="2" charset="-122"/>
              </a:rPr>
              <a:t>流守恒</a:t>
            </a:r>
            <a:r>
              <a:rPr lang="zh-CN" altLang="en-US" sz="2400" i="1" dirty="0" smtClean="0">
                <a:solidFill>
                  <a:srgbClr val="C00000"/>
                </a:solidFill>
                <a:latin typeface="+mj-lt"/>
                <a:ea typeface="黑体" pitchFamily="2" charset="-122"/>
              </a:rPr>
              <a:t>性</a:t>
            </a:r>
            <a:r>
              <a:rPr lang="zh-CN" altLang="en-US" sz="2400" dirty="0" smtClean="0">
                <a:latin typeface="+mj-lt"/>
                <a:ea typeface="黑体" pitchFamily="2" charset="-122"/>
              </a:rPr>
              <a:t>，除了</a:t>
            </a:r>
            <a:r>
              <a:rPr lang="zh-CN" altLang="en-US" sz="2400" dirty="0">
                <a:latin typeface="+mj-lt"/>
                <a:ea typeface="黑体" pitchFamily="2" charset="-122"/>
              </a:rPr>
              <a:t>源点和汇点</a:t>
            </a:r>
            <a:r>
              <a:rPr lang="zh-CN" altLang="en-US" sz="2400" dirty="0" smtClean="0">
                <a:latin typeface="+mj-lt"/>
                <a:ea typeface="黑体" pitchFamily="2" charset="-122"/>
              </a:rPr>
              <a:t>外，对于</a:t>
            </a:r>
            <a:r>
              <a:rPr lang="zh-CN" altLang="en-US" sz="2400" dirty="0">
                <a:latin typeface="+mj-lt"/>
                <a:ea typeface="黑体" pitchFamily="2" charset="-122"/>
              </a:rPr>
              <a:t>所有顶点</a:t>
            </a:r>
            <a:r>
              <a:rPr lang="zh-CN" altLang="en-US" sz="2400" dirty="0" smtClean="0">
                <a:latin typeface="+mj-lt"/>
                <a:ea typeface="黑体" pitchFamily="2" charset="-122"/>
              </a:rPr>
              <a:t>而言，进入</a:t>
            </a:r>
            <a:r>
              <a:rPr lang="zh-CN" altLang="en-US" sz="2400" dirty="0">
                <a:latin typeface="+mj-lt"/>
                <a:ea typeface="黑体" pitchFamily="2" charset="-122"/>
              </a:rPr>
              <a:t>顶点的总的正流量等于离开该顶点的总的正</a:t>
            </a:r>
            <a:r>
              <a:rPr lang="zh-CN" altLang="en-US" sz="2400" dirty="0" smtClean="0">
                <a:latin typeface="+mj-lt"/>
                <a:ea typeface="黑体" pitchFamily="2" charset="-122"/>
              </a:rPr>
              <a:t>流量。根据定义</a:t>
            </a:r>
            <a:r>
              <a:rPr lang="zh-CN" altLang="en-US" sz="2400" dirty="0">
                <a:latin typeface="+mj-lt"/>
                <a:ea typeface="黑体" pitchFamily="2" charset="-122"/>
              </a:rPr>
              <a:t>，</a:t>
            </a:r>
            <a:r>
              <a:rPr lang="zh-CN" altLang="en-US" sz="2400" dirty="0" smtClean="0">
                <a:latin typeface="+mj-lt"/>
                <a:ea typeface="黑体" pitchFamily="2" charset="-122"/>
              </a:rPr>
              <a:t>源点</a:t>
            </a:r>
            <a:r>
              <a:rPr lang="zh-CN" altLang="en-US" sz="2400" dirty="0">
                <a:latin typeface="+mj-lt"/>
                <a:ea typeface="黑体" pitchFamily="2" charset="-122"/>
              </a:rPr>
              <a:t>顶点总的净流量大于</a:t>
            </a:r>
            <a:r>
              <a:rPr lang="en-US" altLang="zh-CN" sz="2400" dirty="0" smtClean="0">
                <a:latin typeface="+mj-lt"/>
                <a:ea typeface="黑体" pitchFamily="2" charset="-122"/>
              </a:rPr>
              <a:t>0</a:t>
            </a:r>
            <a:r>
              <a:rPr lang="zh-CN" altLang="en-US" sz="2400" dirty="0" smtClean="0">
                <a:latin typeface="+mj-lt"/>
                <a:ea typeface="黑体" pitchFamily="2" charset="-122"/>
              </a:rPr>
              <a:t>；而</a:t>
            </a:r>
            <a:r>
              <a:rPr lang="zh-CN" altLang="en-US" sz="2400" dirty="0">
                <a:latin typeface="+mj-lt"/>
                <a:ea typeface="黑体" pitchFamily="2" charset="-122"/>
              </a:rPr>
              <a:t>汇点是唯一一个其总的净流量小于</a:t>
            </a:r>
            <a:r>
              <a:rPr lang="en-US" altLang="zh-CN" sz="2400" dirty="0">
                <a:latin typeface="+mj-lt"/>
                <a:ea typeface="黑体" pitchFamily="2" charset="-122"/>
              </a:rPr>
              <a:t>0</a:t>
            </a:r>
            <a:r>
              <a:rPr lang="zh-CN" altLang="en-US" sz="2400" dirty="0">
                <a:latin typeface="+mj-lt"/>
                <a:ea typeface="黑体" pitchFamily="2" charset="-122"/>
              </a:rPr>
              <a:t>的</a:t>
            </a:r>
            <a:r>
              <a:rPr lang="zh-CN" altLang="en-US" sz="2400" dirty="0" smtClean="0">
                <a:latin typeface="+mj-lt"/>
                <a:ea typeface="黑体" pitchFamily="2" charset="-122"/>
              </a:rPr>
              <a:t>顶点。</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911944288"/>
              </p:ext>
            </p:extLst>
          </p:nvPr>
        </p:nvGraphicFramePr>
        <p:xfrm>
          <a:off x="2819400" y="3276600"/>
          <a:ext cx="3276600" cy="2446359"/>
        </p:xfrm>
        <a:graphic>
          <a:graphicData uri="http://schemas.openxmlformats.org/presentationml/2006/ole">
            <mc:AlternateContent xmlns:mc="http://schemas.openxmlformats.org/markup-compatibility/2006">
              <mc:Choice xmlns:v="urn:schemas-microsoft-com:vml" Requires="v">
                <p:oleObj spid="_x0000_s214025" name="公式" r:id="rId4" imgW="1803400" imgH="1346200" progId="Equation.3">
                  <p:embed/>
                </p:oleObj>
              </mc:Choice>
              <mc:Fallback>
                <p:oleObj name="公式" r:id="rId4" imgW="1803400" imgH="1346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276600"/>
                        <a:ext cx="3276600" cy="244635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8626609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最大流问题</a:t>
            </a:r>
            <a:endParaRPr lang="en-US" sz="3600" b="1" dirty="0">
              <a:solidFill>
                <a:srgbClr val="0000CC"/>
              </a:solidFill>
            </a:endParaRPr>
          </a:p>
        </p:txBody>
      </p:sp>
      <p:sp>
        <p:nvSpPr>
          <p:cNvPr id="1380355" name="Rectangle 3"/>
          <p:cNvSpPr>
            <a:spLocks noGrp="1" noChangeArrowheads="1"/>
          </p:cNvSpPr>
          <p:nvPr>
            <p:ph type="body" idx="1"/>
          </p:nvPr>
        </p:nvSpPr>
        <p:spPr>
          <a:xfrm>
            <a:off x="381000" y="1295400"/>
            <a:ext cx="8382000" cy="5257800"/>
          </a:xfrm>
        </p:spPr>
        <p:txBody>
          <a:bodyPr/>
          <a:lstStyle/>
          <a:p>
            <a:r>
              <a:rPr lang="zh-CN" altLang="en-US" sz="2400" b="1" dirty="0"/>
              <a:t>给定一个具有源点</a:t>
            </a:r>
            <a:r>
              <a:rPr lang="en-US" altLang="zh-CN" sz="2400" b="1" i="1" dirty="0"/>
              <a:t>s</a:t>
            </a:r>
            <a:r>
              <a:rPr lang="zh-CN" altLang="en-US" sz="2400" b="1" dirty="0"/>
              <a:t>和汇点</a:t>
            </a:r>
            <a:r>
              <a:rPr lang="en-US" altLang="zh-CN" sz="2400" b="1" i="1" dirty="0"/>
              <a:t>t</a:t>
            </a:r>
            <a:r>
              <a:rPr lang="zh-CN" altLang="en-US" sz="2400" b="1" dirty="0"/>
              <a:t>的流网络</a:t>
            </a:r>
            <a:r>
              <a:rPr lang="en-US" altLang="zh-CN" sz="2400" b="1" i="1" dirty="0"/>
              <a:t>G</a:t>
            </a:r>
            <a:r>
              <a:rPr lang="zh-CN" altLang="en-US" sz="2400" b="1" dirty="0"/>
              <a:t>，希望找出从</a:t>
            </a:r>
            <a:r>
              <a:rPr lang="en-US" altLang="zh-CN" sz="2400" b="1" i="1" dirty="0"/>
              <a:t>s</a:t>
            </a:r>
            <a:r>
              <a:rPr lang="zh-CN" altLang="en-US" sz="2400" b="1" dirty="0"/>
              <a:t>到</a:t>
            </a:r>
            <a:r>
              <a:rPr lang="en-US" altLang="zh-CN" sz="2400" b="1" i="1" dirty="0"/>
              <a:t>t</a:t>
            </a:r>
            <a:r>
              <a:rPr lang="zh-CN" altLang="en-US" sz="2400" b="1" dirty="0"/>
              <a:t>的最大值</a:t>
            </a:r>
            <a:r>
              <a:rPr lang="zh-CN" altLang="en-US" sz="2400" b="1" dirty="0" smtClean="0"/>
              <a:t>流</a:t>
            </a:r>
            <a:endParaRPr lang="en-US" altLang="zh-CN" sz="2400" b="1" dirty="0"/>
          </a:p>
        </p:txBody>
      </p:sp>
      <p:pic>
        <p:nvPicPr>
          <p:cNvPr id="4" name="Picture 4"/>
          <p:cNvPicPr>
            <a:picLocks noChangeAspect="1" noChangeArrowheads="1"/>
          </p:cNvPicPr>
          <p:nvPr/>
        </p:nvPicPr>
        <p:blipFill>
          <a:blip r:embed="rId3" cstate="print"/>
          <a:srcRect/>
          <a:stretch>
            <a:fillRect/>
          </a:stretch>
        </p:blipFill>
        <p:spPr bwMode="auto">
          <a:xfrm>
            <a:off x="1344216" y="2438400"/>
            <a:ext cx="6047184" cy="2682409"/>
          </a:xfrm>
          <a:prstGeom prst="rect">
            <a:avLst/>
          </a:prstGeom>
          <a:noFill/>
          <a:ln w="9525">
            <a:noFill/>
            <a:miter lim="800000"/>
            <a:headEnd/>
            <a:tailEnd/>
          </a:ln>
        </p:spPr>
      </p:pic>
    </p:spTree>
    <p:extLst>
      <p:ext uri="{BB962C8B-B14F-4D97-AF65-F5344CB8AC3E}">
        <p14:creationId xmlns:p14="http://schemas.microsoft.com/office/powerpoint/2010/main" val="163027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03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035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latin typeface="+mj-lt"/>
                <a:ea typeface="黑体" pitchFamily="2" charset="-122"/>
              </a:rPr>
              <a:t>本</a:t>
            </a:r>
            <a:r>
              <a:rPr lang="zh-CN" altLang="en-US" sz="2400" dirty="0">
                <a:latin typeface="+mj-lt"/>
                <a:ea typeface="黑体" pitchFamily="2" charset="-122"/>
              </a:rPr>
              <a:t>节将讨论解决最大流问题的</a:t>
            </a:r>
            <a:r>
              <a:rPr lang="en-US" altLang="zh-CN" sz="2400" i="1" dirty="0">
                <a:solidFill>
                  <a:srgbClr val="C00000"/>
                </a:solidFill>
                <a:latin typeface="+mj-lt"/>
                <a:ea typeface="黑体" pitchFamily="2" charset="-122"/>
              </a:rPr>
              <a:t>Ford-Fulkerson</a:t>
            </a:r>
            <a:r>
              <a:rPr lang="zh-CN" altLang="en-US" sz="2400" i="1" dirty="0">
                <a:solidFill>
                  <a:srgbClr val="C00000"/>
                </a:solidFill>
                <a:latin typeface="+mj-lt"/>
                <a:ea typeface="黑体" pitchFamily="2" charset="-122"/>
              </a:rPr>
              <a:t>方法</a:t>
            </a:r>
            <a:r>
              <a:rPr lang="zh-CN" altLang="en-US" sz="2400" dirty="0">
                <a:latin typeface="+mj-lt"/>
                <a:ea typeface="黑体" pitchFamily="2" charset="-122"/>
              </a:rPr>
              <a:t>。之所以称为“方法”而不是“算法”，是因为它包含具有不同运行时间的几种实现</a:t>
            </a:r>
            <a:r>
              <a:rPr lang="zh-CN" altLang="en-US" sz="2400" dirty="0" smtClean="0">
                <a:latin typeface="+mj-lt"/>
                <a:ea typeface="黑体" pitchFamily="2" charset="-122"/>
              </a:rPr>
              <a:t>。</a:t>
            </a:r>
            <a:endParaRPr lang="en-US" altLang="zh-CN" sz="2400" dirty="0" smtClean="0">
              <a:latin typeface="+mj-lt"/>
              <a:ea typeface="黑体" pitchFamily="2" charset="-122"/>
            </a:endParaRPr>
          </a:p>
          <a:p>
            <a:endParaRPr lang="en-US" altLang="zh-CN" sz="2400" dirty="0">
              <a:latin typeface="+mj-lt"/>
              <a:ea typeface="黑体" pitchFamily="2" charset="-122"/>
            </a:endParaRPr>
          </a:p>
          <a:p>
            <a:r>
              <a:rPr lang="en-US" altLang="zh-CN" sz="2400" dirty="0">
                <a:latin typeface="+mj-lt"/>
                <a:ea typeface="黑体" pitchFamily="2" charset="-122"/>
              </a:rPr>
              <a:t>Ford-Fulkerson</a:t>
            </a:r>
            <a:r>
              <a:rPr lang="zh-CN" altLang="en-US" sz="2400" dirty="0">
                <a:latin typeface="+mj-lt"/>
                <a:ea typeface="黑体" pitchFamily="2" charset="-122"/>
              </a:rPr>
              <a:t>方法依赖于三种重要思想，它们与该算法以外很多有关流的算法和问题密切相关。这三种思想是：</a:t>
            </a:r>
            <a:r>
              <a:rPr lang="zh-CN" altLang="en-US" sz="2400" i="1" dirty="0">
                <a:solidFill>
                  <a:srgbClr val="C00000"/>
                </a:solidFill>
                <a:latin typeface="+mj-lt"/>
                <a:ea typeface="黑体" pitchFamily="2" charset="-122"/>
              </a:rPr>
              <a:t>残留网络、增广路径和割</a:t>
            </a:r>
            <a:r>
              <a:rPr lang="zh-CN" altLang="en-US" sz="2400" dirty="0">
                <a:latin typeface="+mj-lt"/>
                <a:ea typeface="黑体" pitchFamily="2" charset="-122"/>
              </a:rPr>
              <a:t>。这些思想是最大流最小割定理的精髓，该定理用流网络的割来描述最大流的值。本节中给出</a:t>
            </a:r>
            <a:r>
              <a:rPr lang="en-US" altLang="zh-CN" sz="2400" dirty="0">
                <a:latin typeface="+mj-lt"/>
                <a:ea typeface="黑体" pitchFamily="2" charset="-122"/>
              </a:rPr>
              <a:t>Ford-Fulkerson</a:t>
            </a:r>
            <a:r>
              <a:rPr lang="zh-CN" altLang="en-US" sz="2400" dirty="0">
                <a:latin typeface="+mj-lt"/>
                <a:ea typeface="黑体" pitchFamily="2" charset="-122"/>
              </a:rPr>
              <a:t>方法的特定实现，并分析它的运行时间。</a:t>
            </a:r>
            <a:endParaRPr lang="en-US" altLang="zh-CN" sz="2400" dirty="0">
              <a:latin typeface="+mj-lt"/>
              <a:ea typeface="黑体" pitchFamily="2" charset="-122"/>
            </a:endParaRPr>
          </a:p>
          <a:p>
            <a:endParaRPr lang="en-US" sz="2400" b="1" dirty="0" smtClean="0">
              <a:latin typeface="+mj-lt"/>
            </a:endParaRPr>
          </a:p>
        </p:txBody>
      </p:sp>
    </p:spTree>
    <p:extLst>
      <p:ext uri="{BB962C8B-B14F-4D97-AF65-F5344CB8AC3E}">
        <p14:creationId xmlns:p14="http://schemas.microsoft.com/office/powerpoint/2010/main" val="33154890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304800"/>
            <a:ext cx="7772400" cy="914400"/>
          </a:xfrm>
        </p:spPr>
        <p:txBody>
          <a:bodyPr/>
          <a:lstStyle/>
          <a:p>
            <a:r>
              <a:rPr lang="zh-CN" altLang="en-US" sz="3600" b="1" dirty="0" smtClean="0">
                <a:solidFill>
                  <a:srgbClr val="0000CC"/>
                </a:solidFill>
              </a:rPr>
              <a:t>连通性</a:t>
            </a:r>
            <a:endParaRPr lang="en-US" sz="3600" b="1" dirty="0" smtClean="0">
              <a:solidFill>
                <a:srgbClr val="0000CC"/>
              </a:solidFill>
            </a:endParaRPr>
          </a:p>
        </p:txBody>
      </p:sp>
      <p:sp>
        <p:nvSpPr>
          <p:cNvPr id="15363" name="Rectangle 3"/>
          <p:cNvSpPr>
            <a:spLocks noGrp="1" noChangeArrowheads="1"/>
          </p:cNvSpPr>
          <p:nvPr>
            <p:ph type="body" idx="1"/>
          </p:nvPr>
        </p:nvSpPr>
        <p:spPr>
          <a:xfrm>
            <a:off x="533400" y="1447800"/>
            <a:ext cx="7924800" cy="4495800"/>
          </a:xfrm>
        </p:spPr>
        <p:txBody>
          <a:bodyPr/>
          <a:lstStyle/>
          <a:p>
            <a:r>
              <a:rPr lang="zh-CN" altLang="en-US" sz="2400" b="1" dirty="0"/>
              <a:t>对于一个</a:t>
            </a:r>
            <a:r>
              <a:rPr lang="zh-CN" altLang="en-US" sz="2400" b="1" dirty="0" smtClean="0"/>
              <a:t>无向图，如果任意两个节点之间都存在一条路径连接，则称这个无向图为</a:t>
            </a:r>
            <a:r>
              <a:rPr lang="zh-CN" altLang="en-US" sz="2400" b="1" i="1" dirty="0" smtClean="0">
                <a:solidFill>
                  <a:srgbClr val="FF0000"/>
                </a:solidFill>
              </a:rPr>
              <a:t>连通图</a:t>
            </a:r>
            <a:r>
              <a:rPr lang="zh-CN" altLang="en-US" sz="2400" b="1" dirty="0" smtClean="0"/>
              <a:t>。</a:t>
            </a:r>
            <a:endParaRPr lang="en-US" sz="2400" b="1" dirty="0" smtClean="0"/>
          </a:p>
          <a:p>
            <a:r>
              <a:rPr lang="zh-CN" altLang="en-US" sz="2400" b="1" dirty="0" smtClean="0"/>
              <a:t>对于一个有向图，如果任意</a:t>
            </a:r>
            <a:r>
              <a:rPr lang="en-US" altLang="zh-CN" sz="2400" b="1" dirty="0" smtClean="0"/>
              <a:t>2</a:t>
            </a:r>
            <a:r>
              <a:rPr lang="zh-CN" altLang="en-US" sz="2400" b="1" dirty="0" smtClean="0"/>
              <a:t>个节点之间都存在一条有向路径连接，则称之为</a:t>
            </a:r>
            <a:r>
              <a:rPr lang="zh-CN" altLang="en-US" sz="2400" b="1" i="1" dirty="0" smtClean="0">
                <a:solidFill>
                  <a:srgbClr val="FF0000"/>
                </a:solidFill>
              </a:rPr>
              <a:t>强连通图</a:t>
            </a:r>
            <a:r>
              <a:rPr lang="zh-CN" altLang="en-US" sz="2400" b="1" dirty="0" smtClean="0"/>
              <a:t>。</a:t>
            </a:r>
            <a:endParaRPr lang="en-US" sz="2400" b="1" dirty="0" smtClean="0"/>
          </a:p>
          <a:p>
            <a:r>
              <a:rPr lang="zh-CN" altLang="en-US" sz="2400" b="1" dirty="0" smtClean="0"/>
              <a:t>对于一个图，如果</a:t>
            </a:r>
            <a:r>
              <a:rPr lang="en-US" sz="2400" b="1" dirty="0" smtClean="0"/>
              <a:t>| </a:t>
            </a:r>
            <a:r>
              <a:rPr lang="en-US" sz="2400" b="1" i="1" dirty="0" smtClean="0"/>
              <a:t>E</a:t>
            </a:r>
            <a:r>
              <a:rPr lang="en-US" sz="2400" b="1" dirty="0" smtClean="0"/>
              <a:t> | </a:t>
            </a:r>
            <a:r>
              <a:rPr lang="en-US" sz="2400" b="1" dirty="0" smtClean="0">
                <a:sym typeface="Symbol" pitchFamily="18" charset="2"/>
              </a:rPr>
              <a:t></a:t>
            </a:r>
            <a:r>
              <a:rPr lang="en-US" sz="2400" b="1" dirty="0" smtClean="0"/>
              <a:t> | </a:t>
            </a:r>
            <a:r>
              <a:rPr lang="en-US" sz="2400" b="1" i="1" dirty="0" smtClean="0"/>
              <a:t>V</a:t>
            </a:r>
            <a:r>
              <a:rPr lang="en-US" sz="2400" b="1" dirty="0" smtClean="0"/>
              <a:t> |</a:t>
            </a:r>
            <a:r>
              <a:rPr lang="zh-CN" altLang="en-US" sz="2400" b="1" dirty="0" smtClean="0"/>
              <a:t>，则称之为</a:t>
            </a:r>
            <a:r>
              <a:rPr lang="zh-CN" altLang="en-US" sz="2400" b="1" i="1" dirty="0" smtClean="0">
                <a:solidFill>
                  <a:srgbClr val="FF0000"/>
                </a:solidFill>
              </a:rPr>
              <a:t>稀疏图</a:t>
            </a:r>
            <a:r>
              <a:rPr lang="zh-CN" altLang="en-US" sz="2400" b="1" dirty="0"/>
              <a:t>。</a:t>
            </a:r>
            <a:endParaRPr lang="en-US" sz="2400" b="1" baseline="30000" dirty="0" smtClean="0"/>
          </a:p>
          <a:p>
            <a:r>
              <a:rPr lang="zh-CN" altLang="en-US" sz="2400" b="1" dirty="0" smtClean="0"/>
              <a:t>对于一个图，如果</a:t>
            </a:r>
            <a:r>
              <a:rPr lang="en-US" sz="2400" b="1" dirty="0" smtClean="0"/>
              <a:t>| </a:t>
            </a:r>
            <a:r>
              <a:rPr lang="en-US" sz="2400" b="1" i="1" dirty="0" smtClean="0"/>
              <a:t>E</a:t>
            </a:r>
            <a:r>
              <a:rPr lang="en-US" sz="2400" b="1" dirty="0" smtClean="0"/>
              <a:t> | </a:t>
            </a:r>
            <a:r>
              <a:rPr lang="en-US" sz="2400" b="1" dirty="0" smtClean="0">
                <a:sym typeface="Symbol" pitchFamily="18" charset="2"/>
              </a:rPr>
              <a:t></a:t>
            </a:r>
            <a:r>
              <a:rPr lang="en-US" sz="2400" b="1" dirty="0" smtClean="0"/>
              <a:t> | </a:t>
            </a:r>
            <a:r>
              <a:rPr lang="en-US" sz="2400" b="1" i="1" dirty="0" smtClean="0"/>
              <a:t>V</a:t>
            </a:r>
            <a:r>
              <a:rPr lang="en-US" sz="2400" b="1" dirty="0" smtClean="0"/>
              <a:t> |</a:t>
            </a:r>
            <a:r>
              <a:rPr lang="en-US" sz="2400" b="1" baseline="30000" dirty="0" smtClean="0"/>
              <a:t>2</a:t>
            </a:r>
            <a:r>
              <a:rPr lang="zh-CN" altLang="en-US" sz="2400" b="1" dirty="0" smtClean="0"/>
              <a:t>，则称之为</a:t>
            </a:r>
            <a:r>
              <a:rPr lang="zh-CN" altLang="en-US" sz="2400" b="1" i="1" dirty="0" smtClean="0">
                <a:solidFill>
                  <a:srgbClr val="FF0000"/>
                </a:solidFill>
              </a:rPr>
              <a:t>稠密图</a:t>
            </a:r>
            <a:r>
              <a:rPr lang="zh-CN" altLang="en-US" sz="2400" b="1" dirty="0" smtClean="0"/>
              <a:t>。</a:t>
            </a:r>
            <a:endParaRPr lang="en-US" sz="2400" b="1" baseline="30000" dirty="0" smtClean="0"/>
          </a:p>
        </p:txBody>
      </p:sp>
    </p:spTree>
    <p:extLst>
      <p:ext uri="{BB962C8B-B14F-4D97-AF65-F5344CB8AC3E}">
        <p14:creationId xmlns:p14="http://schemas.microsoft.com/office/powerpoint/2010/main" val="425267155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解决最大流问题的</a:t>
            </a:r>
            <a:r>
              <a:rPr lang="en-US" altLang="zh-CN" sz="2400" i="1" dirty="0">
                <a:solidFill>
                  <a:srgbClr val="C00000"/>
                </a:solidFill>
                <a:latin typeface="+mj-lt"/>
                <a:ea typeface="黑体" pitchFamily="2" charset="-122"/>
              </a:rPr>
              <a:t>Ford-Fulkerson</a:t>
            </a:r>
            <a:r>
              <a:rPr lang="zh-CN" altLang="en-US" sz="2400" i="1" dirty="0">
                <a:solidFill>
                  <a:srgbClr val="C00000"/>
                </a:solidFill>
                <a:latin typeface="+mj-lt"/>
                <a:ea typeface="黑体" pitchFamily="2" charset="-122"/>
              </a:rPr>
              <a:t>方法</a:t>
            </a:r>
            <a:r>
              <a:rPr lang="zh-CN" altLang="en-US" sz="2400" dirty="0">
                <a:latin typeface="+mj-lt"/>
                <a:ea typeface="黑体" pitchFamily="2" charset="-122"/>
              </a:rPr>
              <a:t>是一种迭代方法。开始时，对所有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有</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)=0</a:t>
            </a:r>
          </a:p>
          <a:p>
            <a:endParaRPr lang="en-US" altLang="zh-CN" sz="2400" dirty="0" smtClean="0">
              <a:latin typeface="+mj-lt"/>
              <a:ea typeface="黑体" pitchFamily="2" charset="-122"/>
            </a:endParaRPr>
          </a:p>
          <a:p>
            <a:r>
              <a:rPr lang="zh-CN" altLang="en-US" sz="2400" dirty="0" smtClean="0">
                <a:latin typeface="+mj-lt"/>
                <a:ea typeface="黑体" pitchFamily="2" charset="-122"/>
              </a:rPr>
              <a:t>即</a:t>
            </a:r>
            <a:r>
              <a:rPr lang="zh-CN" altLang="en-US" sz="2400" dirty="0">
                <a:latin typeface="+mj-lt"/>
                <a:ea typeface="黑体" pitchFamily="2" charset="-122"/>
              </a:rPr>
              <a:t>初始状态时流的值为</a:t>
            </a:r>
            <a:r>
              <a:rPr lang="en-US" altLang="zh-CN" sz="2400" dirty="0" smtClean="0">
                <a:latin typeface="+mj-lt"/>
                <a:ea typeface="黑体" pitchFamily="2" charset="-122"/>
              </a:rPr>
              <a:t>0</a:t>
            </a:r>
            <a:r>
              <a:rPr lang="zh-CN" altLang="en-US" sz="2400" dirty="0" smtClean="0">
                <a:latin typeface="+mj-lt"/>
                <a:ea typeface="黑体" pitchFamily="2" charset="-122"/>
              </a:rPr>
              <a:t>。在</a:t>
            </a:r>
            <a:r>
              <a:rPr lang="zh-CN" altLang="en-US" sz="2400" dirty="0">
                <a:latin typeface="+mj-lt"/>
                <a:ea typeface="黑体" pitchFamily="2" charset="-122"/>
              </a:rPr>
              <a:t>每次迭代中，可通过“增广路径”来增加流值。增广路径可以看作是从源点</a:t>
            </a:r>
            <a:r>
              <a:rPr lang="en-US" altLang="zh-CN" sz="2400" i="1" dirty="0">
                <a:latin typeface="+mj-lt"/>
                <a:ea typeface="黑体" pitchFamily="2" charset="-122"/>
              </a:rPr>
              <a:t>s</a:t>
            </a:r>
            <a:r>
              <a:rPr lang="zh-CN" altLang="en-US" sz="2400" dirty="0">
                <a:latin typeface="+mj-lt"/>
                <a:ea typeface="黑体" pitchFamily="2" charset="-122"/>
              </a:rPr>
              <a:t>到汇点</a:t>
            </a:r>
            <a:r>
              <a:rPr lang="en-US" altLang="zh-CN" sz="2400" i="1" dirty="0">
                <a:latin typeface="+mj-lt"/>
                <a:ea typeface="黑体" pitchFamily="2" charset="-122"/>
              </a:rPr>
              <a:t>t</a:t>
            </a:r>
            <a:r>
              <a:rPr lang="zh-CN" altLang="en-US" sz="2400" dirty="0">
                <a:latin typeface="+mj-lt"/>
                <a:ea typeface="黑体" pitchFamily="2" charset="-122"/>
              </a:rPr>
              <a:t>之间的一条路径。沿该路径可以压入更多的流，从而增加流的值。反复进行这一过程，直到增广路径都被找出为止。最大流最小割定理将说明在算法终止时，这一过程可产生出最大流。</a:t>
            </a:r>
            <a:endParaRPr lang="en-US" altLang="zh-CN" sz="2400" dirty="0">
              <a:latin typeface="+mj-lt"/>
              <a:ea typeface="黑体" pitchFamily="2" charset="-122"/>
            </a:endParaRPr>
          </a:p>
        </p:txBody>
      </p:sp>
    </p:spTree>
    <p:extLst>
      <p:ext uri="{BB962C8B-B14F-4D97-AF65-F5344CB8AC3E}">
        <p14:creationId xmlns:p14="http://schemas.microsoft.com/office/powerpoint/2010/main" val="191574068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en-US" altLang="zh-CN" sz="2400" dirty="0" smtClean="0">
                <a:latin typeface="+mj-lt"/>
                <a:ea typeface="黑体" pitchFamily="2" charset="-122"/>
              </a:rPr>
              <a:t>Ford-Fulkerson</a:t>
            </a:r>
            <a:r>
              <a:rPr lang="zh-CN" altLang="en-US" sz="2400" dirty="0" smtClean="0">
                <a:latin typeface="+mj-lt"/>
                <a:ea typeface="黑体" pitchFamily="2" charset="-122"/>
              </a:rPr>
              <a:t>方法</a:t>
            </a:r>
            <a:r>
              <a:rPr lang="en-US" altLang="zh-CN" sz="2400" dirty="0" smtClean="0">
                <a:latin typeface="+mj-lt"/>
                <a:ea typeface="黑体" pitchFamily="2" charset="-122"/>
              </a:rPr>
              <a:t>(</a:t>
            </a:r>
            <a:r>
              <a:rPr lang="en-US" altLang="zh-CN" sz="2400" dirty="0" err="1" smtClean="0">
                <a:latin typeface="+mj-lt"/>
                <a:ea typeface="黑体" pitchFamily="2" charset="-122"/>
              </a:rPr>
              <a:t>G,s,t</a:t>
            </a:r>
            <a:r>
              <a:rPr lang="en-US" altLang="zh-CN" sz="2400" dirty="0">
                <a:latin typeface="+mj-lt"/>
                <a:ea typeface="黑体" pitchFamily="2" charset="-122"/>
              </a:rPr>
              <a:t>)</a:t>
            </a:r>
          </a:p>
          <a:p>
            <a:pPr marL="514350" indent="-514350">
              <a:buAutoNum type="arabicPlain"/>
            </a:pPr>
            <a:r>
              <a:rPr lang="zh-CN" altLang="en-US" sz="2400" dirty="0" smtClean="0">
                <a:latin typeface="+mj-lt"/>
                <a:ea typeface="黑体" pitchFamily="2" charset="-122"/>
              </a:rPr>
              <a:t>初始化流</a:t>
            </a:r>
            <a:r>
              <a:rPr lang="en-US" altLang="zh-CN" sz="2400" i="1" dirty="0" smtClean="0">
                <a:latin typeface="+mj-lt"/>
                <a:ea typeface="黑体" pitchFamily="2" charset="-122"/>
              </a:rPr>
              <a:t>f</a:t>
            </a:r>
            <a:r>
              <a:rPr lang="zh-CN" altLang="en-US" sz="2400" dirty="0" smtClean="0">
                <a:latin typeface="+mj-lt"/>
                <a:ea typeface="黑体" pitchFamily="2" charset="-122"/>
              </a:rPr>
              <a:t>为</a:t>
            </a:r>
            <a:r>
              <a:rPr lang="en-US" altLang="zh-CN" sz="2400" dirty="0" smtClean="0">
                <a:latin typeface="+mj-lt"/>
                <a:ea typeface="黑体" pitchFamily="2" charset="-122"/>
              </a:rPr>
              <a:t>0</a:t>
            </a:r>
            <a:endParaRPr lang="en-US" altLang="zh-CN" sz="2400" dirty="0">
              <a:latin typeface="+mj-lt"/>
              <a:ea typeface="黑体" pitchFamily="2" charset="-122"/>
            </a:endParaRPr>
          </a:p>
          <a:p>
            <a:pPr marL="514350" indent="-514350">
              <a:buAutoNum type="arabicPlain"/>
            </a:pPr>
            <a:r>
              <a:rPr lang="en-US" altLang="zh-CN" sz="2400" dirty="0" smtClean="0">
                <a:latin typeface="+mj-lt"/>
                <a:ea typeface="黑体" pitchFamily="2" charset="-122"/>
              </a:rPr>
              <a:t>While(</a:t>
            </a:r>
            <a:r>
              <a:rPr lang="zh-CN" altLang="en-US" sz="2400" dirty="0" smtClean="0">
                <a:latin typeface="+mj-lt"/>
                <a:ea typeface="黑体" pitchFamily="2" charset="-122"/>
              </a:rPr>
              <a:t>存在一条增广路径</a:t>
            </a:r>
            <a:r>
              <a:rPr lang="en-US" altLang="zh-CN" sz="2400" i="1" dirty="0" smtClean="0">
                <a:latin typeface="+mj-lt"/>
                <a:ea typeface="黑体" pitchFamily="2" charset="-122"/>
              </a:rPr>
              <a:t>p</a:t>
            </a:r>
            <a:r>
              <a:rPr lang="en-US" altLang="zh-CN" sz="2400" dirty="0" smtClean="0">
                <a:latin typeface="+mj-lt"/>
                <a:ea typeface="黑体" pitchFamily="2" charset="-122"/>
              </a:rPr>
              <a:t>) {</a:t>
            </a:r>
            <a:endParaRPr lang="en-US" altLang="zh-CN" sz="2400" dirty="0">
              <a:latin typeface="+mj-lt"/>
              <a:ea typeface="黑体" pitchFamily="2" charset="-122"/>
            </a:endParaRPr>
          </a:p>
          <a:p>
            <a:pPr marL="514350" indent="-514350">
              <a:buAutoNum type="arabicPlain"/>
            </a:pPr>
            <a:r>
              <a:rPr lang="en-US" altLang="zh-CN" sz="2400" dirty="0">
                <a:latin typeface="+mj-lt"/>
                <a:ea typeface="黑体" pitchFamily="2" charset="-122"/>
              </a:rPr>
              <a:t>    </a:t>
            </a:r>
            <a:r>
              <a:rPr lang="zh-CN" altLang="en-US" sz="2400" dirty="0" smtClean="0">
                <a:latin typeface="+mj-lt"/>
                <a:ea typeface="黑体" pitchFamily="2" charset="-122"/>
              </a:rPr>
              <a:t>沿着增广路径</a:t>
            </a:r>
            <a:r>
              <a:rPr lang="en-US" altLang="zh-CN" sz="2400" i="1" dirty="0" smtClean="0">
                <a:latin typeface="+mj-lt"/>
                <a:ea typeface="黑体" pitchFamily="2" charset="-122"/>
              </a:rPr>
              <a:t>p</a:t>
            </a:r>
            <a:r>
              <a:rPr lang="zh-CN" altLang="en-US" sz="2400" dirty="0" smtClean="0">
                <a:latin typeface="+mj-lt"/>
                <a:ea typeface="黑体" pitchFamily="2" charset="-122"/>
              </a:rPr>
              <a:t>增广流</a:t>
            </a:r>
            <a:r>
              <a:rPr lang="en-US" altLang="zh-CN" sz="2400" i="1" dirty="0" smtClean="0">
                <a:latin typeface="+mj-lt"/>
                <a:ea typeface="黑体" pitchFamily="2" charset="-122"/>
              </a:rPr>
              <a:t>f</a:t>
            </a:r>
          </a:p>
          <a:p>
            <a:pPr marL="514350" indent="-514350">
              <a:buAutoNum type="arabicPlain"/>
            </a:pPr>
            <a:r>
              <a:rPr lang="en-US" altLang="zh-CN" sz="2400" dirty="0">
                <a:latin typeface="+mj-lt"/>
                <a:ea typeface="黑体" pitchFamily="2" charset="-122"/>
              </a:rPr>
              <a:t>}</a:t>
            </a:r>
          </a:p>
          <a:p>
            <a:pPr marL="514350" indent="-514350">
              <a:buAutoNum type="arabicPlain"/>
            </a:pPr>
            <a:r>
              <a:rPr lang="zh-CN" altLang="en-US" sz="2400" dirty="0" smtClean="0">
                <a:latin typeface="+mj-lt"/>
                <a:ea typeface="黑体" pitchFamily="2" charset="-122"/>
              </a:rPr>
              <a:t>返回</a:t>
            </a:r>
            <a:r>
              <a:rPr lang="en-US" altLang="zh-CN" sz="2400" i="1" dirty="0" smtClean="0">
                <a:latin typeface="+mj-lt"/>
                <a:ea typeface="黑体" pitchFamily="2" charset="-122"/>
              </a:rPr>
              <a:t>f</a:t>
            </a: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pic>
        <p:nvPicPr>
          <p:cNvPr id="4" name="Picture 4"/>
          <p:cNvPicPr>
            <a:picLocks noChangeAspect="1" noChangeArrowheads="1"/>
          </p:cNvPicPr>
          <p:nvPr/>
        </p:nvPicPr>
        <p:blipFill>
          <a:blip r:embed="rId3" cstate="print"/>
          <a:srcRect/>
          <a:stretch>
            <a:fillRect/>
          </a:stretch>
        </p:blipFill>
        <p:spPr bwMode="auto">
          <a:xfrm>
            <a:off x="2039679" y="4267200"/>
            <a:ext cx="4142184" cy="1837389"/>
          </a:xfrm>
          <a:prstGeom prst="rect">
            <a:avLst/>
          </a:prstGeom>
          <a:noFill/>
          <a:ln w="9525">
            <a:noFill/>
            <a:miter lim="800000"/>
            <a:headEnd/>
            <a:tailEnd/>
          </a:ln>
        </p:spPr>
      </p:pic>
    </p:spTree>
    <p:extLst>
      <p:ext uri="{BB962C8B-B14F-4D97-AF65-F5344CB8AC3E}">
        <p14:creationId xmlns:p14="http://schemas.microsoft.com/office/powerpoint/2010/main" val="227386512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残留网络</a:t>
            </a:r>
            <a:r>
              <a:rPr lang="zh-CN" altLang="en-US" sz="2400" dirty="0">
                <a:latin typeface="+mj-lt"/>
                <a:ea typeface="黑体" pitchFamily="2" charset="-122"/>
              </a:rPr>
              <a:t>：直观上，给定流网络和一个流，其残留网络由可以容纳更多网络流的边所组成。</a:t>
            </a:r>
            <a:endParaRPr lang="en-US" altLang="zh-CN" sz="2400" dirty="0">
              <a:latin typeface="+mj-lt"/>
              <a:ea typeface="黑体" pitchFamily="2" charset="-122"/>
            </a:endParaRPr>
          </a:p>
          <a:p>
            <a:r>
              <a:rPr lang="zh-CN" altLang="en-US" sz="2400" dirty="0">
                <a:latin typeface="+mj-lt"/>
                <a:ea typeface="黑体" pitchFamily="2" charset="-122"/>
              </a:rPr>
              <a:t>假设有一个流网络</a:t>
            </a:r>
            <a:r>
              <a:rPr lang="en-US" altLang="zh-CN" sz="2400" i="1" dirty="0">
                <a:latin typeface="+mj-lt"/>
                <a:ea typeface="黑体" pitchFamily="2" charset="-122"/>
              </a:rPr>
              <a:t>G=</a:t>
            </a:r>
            <a:r>
              <a:rPr lang="zh-CN" altLang="en-US" sz="2400" i="1" dirty="0">
                <a:latin typeface="+mj-lt"/>
                <a:ea typeface="黑体" pitchFamily="2" charset="-122"/>
              </a:rPr>
              <a:t>（</a:t>
            </a:r>
            <a:r>
              <a:rPr lang="en-US" altLang="zh-CN" sz="2400" i="1" dirty="0">
                <a:latin typeface="+mj-lt"/>
                <a:ea typeface="黑体" pitchFamily="2" charset="-122"/>
              </a:rPr>
              <a:t>V</a:t>
            </a:r>
            <a:r>
              <a:rPr lang="zh-CN" altLang="en-US" sz="2400" i="1" dirty="0">
                <a:latin typeface="+mj-lt"/>
                <a:ea typeface="黑体" pitchFamily="2" charset="-122"/>
              </a:rPr>
              <a:t>，</a:t>
            </a:r>
            <a:r>
              <a:rPr lang="en-US" altLang="zh-CN" sz="2400" i="1" dirty="0">
                <a:latin typeface="+mj-lt"/>
                <a:ea typeface="黑体" pitchFamily="2" charset="-122"/>
              </a:rPr>
              <a:t>E</a:t>
            </a:r>
            <a:r>
              <a:rPr lang="zh-CN" altLang="en-US" sz="2400" i="1" dirty="0">
                <a:latin typeface="+mj-lt"/>
                <a:ea typeface="黑体" pitchFamily="2" charset="-122"/>
              </a:rPr>
              <a:t>）</a:t>
            </a:r>
            <a:r>
              <a:rPr lang="zh-CN" altLang="en-US" sz="2400" dirty="0">
                <a:latin typeface="+mj-lt"/>
                <a:ea typeface="黑体" pitchFamily="2" charset="-122"/>
              </a:rPr>
              <a:t>，其源点为</a:t>
            </a:r>
            <a:r>
              <a:rPr lang="en-US" altLang="zh-CN" sz="2400" i="1" dirty="0" smtClean="0">
                <a:latin typeface="+mj-lt"/>
                <a:ea typeface="黑体" pitchFamily="2" charset="-122"/>
              </a:rPr>
              <a:t>s</a:t>
            </a:r>
            <a:r>
              <a:rPr lang="zh-CN" altLang="en-US" sz="2400" dirty="0">
                <a:latin typeface="+mj-lt"/>
                <a:ea typeface="黑体" pitchFamily="2" charset="-122"/>
              </a:rPr>
              <a:t>，</a:t>
            </a:r>
            <a:r>
              <a:rPr lang="zh-CN" altLang="en-US" sz="2400" dirty="0" smtClean="0">
                <a:latin typeface="+mj-lt"/>
                <a:ea typeface="黑体" pitchFamily="2" charset="-122"/>
              </a:rPr>
              <a:t>汇点</a:t>
            </a:r>
            <a:r>
              <a:rPr lang="zh-CN" altLang="en-US" sz="2400" dirty="0">
                <a:latin typeface="+mj-lt"/>
                <a:ea typeface="黑体" pitchFamily="2" charset="-122"/>
              </a:rPr>
              <a:t>为</a:t>
            </a:r>
            <a:r>
              <a:rPr lang="en-US" altLang="zh-CN" sz="2400" i="1" dirty="0" smtClean="0">
                <a:latin typeface="+mj-lt"/>
                <a:ea typeface="黑体" pitchFamily="2" charset="-122"/>
              </a:rPr>
              <a:t>t</a:t>
            </a:r>
            <a:r>
              <a:rPr lang="zh-CN" altLang="en-US" sz="2400" i="1" dirty="0" smtClean="0">
                <a:latin typeface="+mj-lt"/>
                <a:ea typeface="黑体" pitchFamily="2" charset="-122"/>
              </a:rPr>
              <a:t>，</a:t>
            </a:r>
            <a:r>
              <a:rPr lang="en-US" altLang="zh-CN" sz="2400" i="1" dirty="0" smtClean="0">
                <a:latin typeface="+mj-lt"/>
                <a:ea typeface="黑体" pitchFamily="2" charset="-122"/>
              </a:rPr>
              <a:t>f</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中的一个流。考察一对顶点</a:t>
            </a:r>
            <a:r>
              <a:rPr lang="en-US" altLang="zh-CN" sz="2400" i="1" dirty="0" err="1">
                <a:latin typeface="+mj-lt"/>
                <a:ea typeface="黑体" pitchFamily="2" charset="-122"/>
              </a:rPr>
              <a:t>u,v∈V</a:t>
            </a:r>
            <a:r>
              <a:rPr lang="zh-CN" altLang="en-US" sz="2400" dirty="0">
                <a:latin typeface="+mj-lt"/>
                <a:ea typeface="黑体" pitchFamily="2" charset="-122"/>
              </a:rPr>
              <a:t>。</a:t>
            </a:r>
            <a:endParaRPr lang="en-US" altLang="zh-CN" sz="2400" dirty="0">
              <a:latin typeface="+mj-lt"/>
              <a:ea typeface="黑体" pitchFamily="2" charset="-122"/>
            </a:endParaRPr>
          </a:p>
          <a:p>
            <a:r>
              <a:rPr lang="zh-CN" altLang="en-US" sz="2400" dirty="0">
                <a:latin typeface="+mj-lt"/>
                <a:ea typeface="黑体" pitchFamily="2" charset="-122"/>
              </a:rPr>
              <a:t>在不超过容量</a:t>
            </a:r>
            <a:r>
              <a:rPr lang="en-US" altLang="zh-CN" sz="2400" i="1" dirty="0">
                <a:latin typeface="+mj-lt"/>
                <a:ea typeface="黑体" pitchFamily="2" charset="-122"/>
              </a:rPr>
              <a:t>c(</a:t>
            </a:r>
            <a:r>
              <a:rPr lang="en-US" altLang="zh-CN" sz="2400" i="1" dirty="0" err="1">
                <a:latin typeface="+mj-lt"/>
                <a:ea typeface="黑体" pitchFamily="2" charset="-122"/>
              </a:rPr>
              <a:t>u,v</a:t>
            </a:r>
            <a:r>
              <a:rPr lang="en-US" altLang="zh-CN" sz="2400" i="1" dirty="0">
                <a:latin typeface="+mj-lt"/>
                <a:ea typeface="黑体" pitchFamily="2" charset="-122"/>
              </a:rPr>
              <a:t>)</a:t>
            </a:r>
            <a:r>
              <a:rPr lang="zh-CN" altLang="en-US" sz="2400" dirty="0">
                <a:latin typeface="+mj-lt"/>
                <a:ea typeface="黑体" pitchFamily="2" charset="-122"/>
              </a:rPr>
              <a:t>条件下，从</a:t>
            </a:r>
            <a:r>
              <a:rPr lang="en-US" altLang="zh-CN" sz="2400" i="1" dirty="0">
                <a:latin typeface="+mj-lt"/>
                <a:ea typeface="黑体" pitchFamily="2" charset="-122"/>
              </a:rPr>
              <a:t>u</a:t>
            </a:r>
            <a:r>
              <a:rPr lang="zh-CN" altLang="en-US" sz="2400" dirty="0">
                <a:latin typeface="+mj-lt"/>
                <a:ea typeface="黑体" pitchFamily="2" charset="-122"/>
              </a:rPr>
              <a:t>到</a:t>
            </a:r>
            <a:r>
              <a:rPr lang="en-US" altLang="zh-CN" sz="2400" i="1" dirty="0">
                <a:latin typeface="+mj-lt"/>
                <a:ea typeface="黑体" pitchFamily="2" charset="-122"/>
              </a:rPr>
              <a:t>v</a:t>
            </a:r>
            <a:r>
              <a:rPr lang="zh-CN" altLang="en-US" sz="2400" dirty="0">
                <a:latin typeface="+mj-lt"/>
                <a:ea typeface="黑体" pitchFamily="2" charset="-122"/>
              </a:rPr>
              <a:t>之间可以压入的额外网络流量，就是</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的</a:t>
            </a:r>
            <a:r>
              <a:rPr lang="zh-CN" altLang="en-US" sz="2400" i="1" dirty="0">
                <a:solidFill>
                  <a:srgbClr val="C00000"/>
                </a:solidFill>
                <a:latin typeface="+mj-lt"/>
                <a:ea typeface="黑体" pitchFamily="2" charset="-122"/>
              </a:rPr>
              <a:t>残留容量</a:t>
            </a:r>
            <a:r>
              <a:rPr lang="zh-CN" altLang="en-US" sz="2400" dirty="0">
                <a:latin typeface="+mj-lt"/>
                <a:ea typeface="黑体" pitchFamily="2" charset="-122"/>
              </a:rPr>
              <a:t>。由下式定义：                      </a:t>
            </a:r>
            <a:endParaRPr lang="en-US" altLang="zh-CN" sz="2400" dirty="0" smtClean="0">
              <a:latin typeface="+mj-lt"/>
              <a:ea typeface="黑体" pitchFamily="2" charset="-122"/>
            </a:endParaRPr>
          </a:p>
          <a:p>
            <a:pPr marL="0" indent="0">
              <a:buNone/>
            </a:pPr>
            <a:endParaRPr lang="en-US" altLang="zh-CN" sz="2400" dirty="0">
              <a:latin typeface="+mj-lt"/>
              <a:ea typeface="黑体" pitchFamily="2" charset="-122"/>
            </a:endParaRPr>
          </a:p>
          <a:p>
            <a:r>
              <a:rPr lang="zh-CN" altLang="en-US" sz="2400" dirty="0">
                <a:latin typeface="+mj-lt"/>
                <a:ea typeface="黑体" pitchFamily="2" charset="-122"/>
              </a:rPr>
              <a:t>例如：</a:t>
            </a:r>
            <a:r>
              <a:rPr lang="en-US" altLang="zh-CN" sz="2400" i="1" dirty="0">
                <a:latin typeface="+mj-lt"/>
                <a:ea typeface="黑体" pitchFamily="2" charset="-122"/>
              </a:rPr>
              <a:t>c(s,v</a:t>
            </a:r>
            <a:r>
              <a:rPr lang="en-US" altLang="zh-CN" sz="2400" i="1" baseline="-25000" dirty="0">
                <a:latin typeface="+mj-lt"/>
                <a:ea typeface="黑体" pitchFamily="2" charset="-122"/>
              </a:rPr>
              <a:t>1</a:t>
            </a:r>
            <a:r>
              <a:rPr lang="en-US" altLang="zh-CN" sz="2400" i="1" dirty="0">
                <a:latin typeface="+mj-lt"/>
                <a:ea typeface="黑体" pitchFamily="2" charset="-122"/>
              </a:rPr>
              <a:t>)=16</a:t>
            </a:r>
            <a:r>
              <a:rPr lang="en-US" altLang="zh-CN" sz="2400" i="1" dirty="0" smtClean="0">
                <a:latin typeface="+mj-lt"/>
                <a:ea typeface="黑体" pitchFamily="2" charset="-122"/>
              </a:rPr>
              <a:t>, f(s,v</a:t>
            </a:r>
            <a:r>
              <a:rPr lang="en-US" altLang="zh-CN" sz="2400" i="1" baseline="-25000" dirty="0" smtClean="0">
                <a:latin typeface="+mj-lt"/>
                <a:ea typeface="黑体" pitchFamily="2" charset="-122"/>
              </a:rPr>
              <a:t>1</a:t>
            </a:r>
            <a:r>
              <a:rPr lang="en-US" altLang="zh-CN" sz="2400" i="1" dirty="0">
                <a:latin typeface="+mj-lt"/>
                <a:ea typeface="黑体" pitchFamily="2" charset="-122"/>
              </a:rPr>
              <a:t>)=11</a:t>
            </a:r>
            <a:r>
              <a:rPr lang="en-US" altLang="zh-CN" sz="2400" dirty="0">
                <a:latin typeface="+mj-lt"/>
                <a:ea typeface="黑体" pitchFamily="2" charset="-122"/>
              </a:rPr>
              <a:t>,</a:t>
            </a:r>
            <a:r>
              <a:rPr lang="zh-CN" altLang="en-US" sz="2400" dirty="0">
                <a:latin typeface="+mj-lt"/>
                <a:ea typeface="黑体" pitchFamily="2" charset="-122"/>
              </a:rPr>
              <a:t>则</a:t>
            </a:r>
            <a:endParaRPr lang="en-US" altLang="zh-CN" sz="2400" dirty="0">
              <a:latin typeface="+mj-lt"/>
              <a:ea typeface="黑体" pitchFamily="2" charset="-122"/>
            </a:endParaRPr>
          </a:p>
          <a:p>
            <a:pPr marL="0" indent="0">
              <a:buNone/>
            </a:pPr>
            <a:r>
              <a:rPr lang="en-US" altLang="zh-CN" sz="2400" i="1" dirty="0" smtClean="0">
                <a:latin typeface="+mj-lt"/>
                <a:ea typeface="黑体" pitchFamily="2" charset="-122"/>
              </a:rPr>
              <a:t>             </a:t>
            </a:r>
            <a:r>
              <a:rPr lang="en-US" altLang="zh-CN" sz="2400" i="1" dirty="0" err="1" smtClean="0">
                <a:latin typeface="+mj-lt"/>
                <a:ea typeface="黑体" pitchFamily="2" charset="-122"/>
              </a:rPr>
              <a:t>c</a:t>
            </a:r>
            <a:r>
              <a:rPr lang="en-US" altLang="zh-CN" sz="2400" i="1" baseline="-25000" dirty="0" err="1" smtClean="0">
                <a:latin typeface="+mj-lt"/>
                <a:ea typeface="黑体" pitchFamily="2" charset="-122"/>
              </a:rPr>
              <a:t>f</a:t>
            </a:r>
            <a:r>
              <a:rPr lang="en-US" altLang="zh-CN" sz="2400" i="1" dirty="0" smtClean="0">
                <a:latin typeface="+mj-lt"/>
                <a:ea typeface="黑体" pitchFamily="2" charset="-122"/>
              </a:rPr>
              <a:t>(s,v</a:t>
            </a:r>
            <a:r>
              <a:rPr lang="en-US" altLang="zh-CN" sz="2400" i="1" baseline="-25000" dirty="0" smtClean="0">
                <a:latin typeface="+mj-lt"/>
                <a:ea typeface="黑体" pitchFamily="2" charset="-122"/>
              </a:rPr>
              <a:t>1</a:t>
            </a:r>
            <a:r>
              <a:rPr lang="en-US" altLang="zh-CN" sz="2400" i="1" dirty="0">
                <a:latin typeface="+mj-lt"/>
                <a:ea typeface="黑体" pitchFamily="2" charset="-122"/>
              </a:rPr>
              <a:t>)=c(s,v</a:t>
            </a:r>
            <a:r>
              <a:rPr lang="en-US" altLang="zh-CN" sz="2400" i="1" baseline="-25000" dirty="0">
                <a:latin typeface="+mj-lt"/>
                <a:ea typeface="黑体" pitchFamily="2" charset="-122"/>
              </a:rPr>
              <a:t>1</a:t>
            </a:r>
            <a:r>
              <a:rPr lang="en-US" altLang="zh-CN" sz="2400" i="1" dirty="0">
                <a:latin typeface="+mj-lt"/>
                <a:ea typeface="黑体" pitchFamily="2" charset="-122"/>
              </a:rPr>
              <a:t>)-f(s,v</a:t>
            </a:r>
            <a:r>
              <a:rPr lang="en-US" altLang="zh-CN" sz="2400" i="1" baseline="-25000" dirty="0">
                <a:latin typeface="+mj-lt"/>
                <a:ea typeface="黑体" pitchFamily="2" charset="-122"/>
              </a:rPr>
              <a:t>1</a:t>
            </a:r>
            <a:r>
              <a:rPr lang="en-US" altLang="zh-CN" sz="2400" i="1" dirty="0">
                <a:latin typeface="+mj-lt"/>
                <a:ea typeface="黑体" pitchFamily="2" charset="-122"/>
              </a:rPr>
              <a:t>)=</a:t>
            </a:r>
            <a:r>
              <a:rPr lang="en-US" altLang="zh-CN" sz="2400" i="1" dirty="0" smtClean="0">
                <a:latin typeface="+mj-lt"/>
                <a:ea typeface="黑体" pitchFamily="2" charset="-122"/>
              </a:rPr>
              <a:t>16-11=5</a:t>
            </a:r>
          </a:p>
          <a:p>
            <a:pPr marL="0" indent="0">
              <a:buNone/>
            </a:pPr>
            <a:endParaRPr lang="en-US" altLang="zh-CN" sz="2400" dirty="0" smtClean="0">
              <a:latin typeface="+mj-lt"/>
              <a:ea typeface="黑体" pitchFamily="2" charset="-122"/>
            </a:endParaRPr>
          </a:p>
          <a:p>
            <a:r>
              <a:rPr lang="zh-CN" altLang="en-US" sz="2400" dirty="0" smtClean="0">
                <a:latin typeface="+mj-lt"/>
                <a:ea typeface="黑体" pitchFamily="2" charset="-122"/>
              </a:rPr>
              <a:t>在</a:t>
            </a:r>
            <a:r>
              <a:rPr lang="zh-CN" altLang="en-US" sz="2400" dirty="0">
                <a:latin typeface="+mj-lt"/>
                <a:ea typeface="黑体" pitchFamily="2" charset="-122"/>
              </a:rPr>
              <a:t>不超过边</a:t>
            </a:r>
            <a:r>
              <a:rPr lang="en-US" altLang="zh-CN" sz="2400" dirty="0">
                <a:latin typeface="+mj-lt"/>
                <a:ea typeface="黑体" pitchFamily="2" charset="-122"/>
              </a:rPr>
              <a:t>(</a:t>
            </a:r>
            <a:r>
              <a:rPr lang="en-US" altLang="zh-CN" sz="2400" i="1" dirty="0">
                <a:latin typeface="+mj-lt"/>
                <a:ea typeface="黑体" pitchFamily="2" charset="-122"/>
              </a:rPr>
              <a:t>s,v</a:t>
            </a:r>
            <a:r>
              <a:rPr lang="en-US" altLang="zh-CN" sz="2400" i="1" baseline="-25000" dirty="0">
                <a:latin typeface="+mj-lt"/>
                <a:ea typeface="黑体" pitchFamily="2" charset="-122"/>
              </a:rPr>
              <a:t>1</a:t>
            </a:r>
            <a:r>
              <a:rPr lang="en-US" altLang="zh-CN" sz="2400" dirty="0">
                <a:latin typeface="+mj-lt"/>
                <a:ea typeface="黑体" pitchFamily="2" charset="-122"/>
              </a:rPr>
              <a:t>)</a:t>
            </a:r>
            <a:r>
              <a:rPr lang="zh-CN" altLang="en-US" sz="2400" dirty="0">
                <a:latin typeface="+mj-lt"/>
                <a:ea typeface="黑体" pitchFamily="2" charset="-122"/>
              </a:rPr>
              <a:t>的容量限制的条件下，可以再传输</a:t>
            </a:r>
            <a:r>
              <a:rPr lang="en-US" altLang="zh-CN" sz="2400" dirty="0">
                <a:latin typeface="+mj-lt"/>
                <a:ea typeface="黑体" pitchFamily="2" charset="-122"/>
              </a:rPr>
              <a:t>5</a:t>
            </a:r>
            <a:r>
              <a:rPr lang="zh-CN" altLang="en-US" sz="2400" dirty="0">
                <a:latin typeface="+mj-lt"/>
                <a:ea typeface="黑体" pitchFamily="2" charset="-122"/>
              </a:rPr>
              <a:t>个单位的流量来增加</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dirty="0">
                <a:latin typeface="+mj-lt"/>
                <a:ea typeface="黑体" pitchFamily="2" charset="-122"/>
              </a:rPr>
              <a:t>.</a:t>
            </a:r>
          </a:p>
          <a:p>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85450505"/>
              </p:ext>
            </p:extLst>
          </p:nvPr>
        </p:nvGraphicFramePr>
        <p:xfrm>
          <a:off x="2895600" y="3733800"/>
          <a:ext cx="3629025" cy="551244"/>
        </p:xfrm>
        <a:graphic>
          <a:graphicData uri="http://schemas.openxmlformats.org/presentationml/2006/ole">
            <mc:AlternateContent xmlns:mc="http://schemas.openxmlformats.org/markup-compatibility/2006">
              <mc:Choice xmlns:v="urn:schemas-microsoft-com:vml" Requires="v">
                <p:oleObj spid="_x0000_s215049" name="公式" r:id="rId4" imgW="1587500" imgH="241300" progId="Equation.3">
                  <p:embed/>
                </p:oleObj>
              </mc:Choice>
              <mc:Fallback>
                <p:oleObj name="公式" r:id="rId4" imgW="1587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733800"/>
                        <a:ext cx="3629025" cy="55124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3957539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latin typeface="+mj-lt"/>
                <a:ea typeface="黑体" pitchFamily="2" charset="-122"/>
              </a:rPr>
              <a:t>给定</a:t>
            </a:r>
            <a:r>
              <a:rPr lang="zh-CN" altLang="en-US" sz="2400" dirty="0">
                <a:latin typeface="+mj-lt"/>
                <a:ea typeface="黑体" pitchFamily="2" charset="-122"/>
              </a:rPr>
              <a:t>一流网络</a:t>
            </a:r>
            <a:r>
              <a:rPr lang="en-US" altLang="zh-CN" sz="2400" i="1" dirty="0">
                <a:latin typeface="+mj-lt"/>
                <a:ea typeface="黑体" pitchFamily="2" charset="-122"/>
              </a:rPr>
              <a:t>G=(V,E)</a:t>
            </a:r>
            <a:r>
              <a:rPr lang="zh-CN" altLang="en-US" sz="2400" dirty="0">
                <a:latin typeface="+mj-lt"/>
                <a:ea typeface="黑体" pitchFamily="2" charset="-122"/>
              </a:rPr>
              <a:t>和</a:t>
            </a:r>
            <a:r>
              <a:rPr lang="zh-CN" altLang="en-US" sz="2400" dirty="0" smtClean="0">
                <a:latin typeface="+mj-lt"/>
                <a:ea typeface="黑体" pitchFamily="2" charset="-122"/>
              </a:rPr>
              <a:t>流 </a:t>
            </a:r>
            <a:r>
              <a:rPr lang="en-US" altLang="zh-CN" sz="2400" i="1" dirty="0" smtClean="0">
                <a:latin typeface="+mj-lt"/>
                <a:ea typeface="黑体" pitchFamily="2" charset="-122"/>
              </a:rPr>
              <a:t>f</a:t>
            </a:r>
            <a:r>
              <a:rPr lang="zh-CN" altLang="en-US" sz="2400" dirty="0" smtClean="0">
                <a:latin typeface="+mj-lt"/>
                <a:ea typeface="黑体" pitchFamily="2" charset="-122"/>
              </a:rPr>
              <a:t>，由 </a:t>
            </a:r>
            <a:r>
              <a:rPr lang="en-US" altLang="zh-CN" sz="2400" i="1" dirty="0" smtClean="0">
                <a:latin typeface="+mj-lt"/>
                <a:ea typeface="黑体" pitchFamily="2" charset="-122"/>
              </a:rPr>
              <a:t>f </a:t>
            </a:r>
            <a:r>
              <a:rPr lang="zh-CN" altLang="en-US" sz="2400" dirty="0" smtClean="0">
                <a:latin typeface="+mj-lt"/>
                <a:ea typeface="黑体" pitchFamily="2" charset="-122"/>
              </a:rPr>
              <a:t>压</a:t>
            </a:r>
            <a:r>
              <a:rPr lang="zh-CN" altLang="en-US" sz="2400" dirty="0">
                <a:latin typeface="+mj-lt"/>
                <a:ea typeface="黑体" pitchFamily="2" charset="-122"/>
              </a:rPr>
              <a:t>得的</a:t>
            </a:r>
            <a:r>
              <a:rPr lang="en-US" altLang="zh-CN" sz="2400" i="1" dirty="0">
                <a:latin typeface="+mj-lt"/>
                <a:ea typeface="黑体" pitchFamily="2" charset="-122"/>
              </a:rPr>
              <a:t>G</a:t>
            </a:r>
            <a:r>
              <a:rPr lang="zh-CN" altLang="en-US" sz="2400" dirty="0">
                <a:latin typeface="+mj-lt"/>
                <a:ea typeface="黑体" pitchFamily="2" charset="-122"/>
              </a:rPr>
              <a:t>的残留网络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V,E</a:t>
            </a:r>
            <a:r>
              <a:rPr lang="en-US" altLang="zh-CN" sz="2400" i="1" baseline="-25000" dirty="0" err="1">
                <a:latin typeface="+mj-lt"/>
                <a:ea typeface="黑体" pitchFamily="2" charset="-122"/>
              </a:rPr>
              <a:t>f</a:t>
            </a:r>
            <a:r>
              <a:rPr lang="en-US" altLang="zh-CN" sz="2400" i="1" dirty="0" smtClean="0">
                <a:latin typeface="+mj-lt"/>
                <a:ea typeface="黑体" pitchFamily="2" charset="-122"/>
              </a:rPr>
              <a:t>)</a:t>
            </a:r>
            <a:r>
              <a:rPr lang="zh-CN" altLang="en-US" sz="2400" i="1" dirty="0" smtClean="0">
                <a:latin typeface="+mj-lt"/>
                <a:ea typeface="黑体" pitchFamily="2" charset="-122"/>
              </a:rPr>
              <a:t>，</a:t>
            </a:r>
            <a:r>
              <a:rPr lang="zh-CN" altLang="en-US" sz="2400" dirty="0" smtClean="0">
                <a:latin typeface="+mj-lt"/>
                <a:ea typeface="黑体" pitchFamily="2" charset="-122"/>
              </a:rPr>
              <a:t>其中 </a:t>
            </a:r>
            <a:r>
              <a:rPr lang="en-US" altLang="zh-CN" sz="2400" i="1" dirty="0" err="1">
                <a:latin typeface="+mj-lt"/>
                <a:ea typeface="黑体" pitchFamily="2" charset="-122"/>
              </a:rPr>
              <a:t>E</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c</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)&gt;0}</a:t>
            </a:r>
          </a:p>
          <a:p>
            <a:endParaRPr lang="en-US" altLang="zh-CN" sz="2400" dirty="0" smtClean="0">
              <a:latin typeface="+mj-lt"/>
              <a:ea typeface="黑体" pitchFamily="2" charset="-122"/>
            </a:endParaRPr>
          </a:p>
          <a:p>
            <a:r>
              <a:rPr lang="zh-CN" altLang="en-US" sz="2400" dirty="0" smtClean="0">
                <a:latin typeface="+mj-lt"/>
                <a:ea typeface="黑体" pitchFamily="2" charset="-122"/>
              </a:rPr>
              <a:t>也就是说</a:t>
            </a:r>
            <a:r>
              <a:rPr lang="zh-CN" altLang="en-US" sz="2400" dirty="0">
                <a:latin typeface="+mj-lt"/>
                <a:ea typeface="黑体" pitchFamily="2" charset="-122"/>
              </a:rPr>
              <a:t>，在残留网络中，每条边（称为残留边）能够容纳一个正的网络流。</a:t>
            </a:r>
            <a:endParaRPr lang="en-US" altLang="zh-CN" sz="2400"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398427700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pPr algn="l">
              <a:defRPr/>
            </a:pPr>
            <a:r>
              <a:rPr lang="zh-CN" altLang="en-US" sz="3600" b="1" dirty="0">
                <a:solidFill>
                  <a:srgbClr val="0000CC"/>
                </a:solidFill>
              </a:rPr>
              <a:t>残留网络举例</a:t>
            </a:r>
            <a:endParaRPr lang="en-US" altLang="zh-CN" sz="3600" b="1" dirty="0">
              <a:solidFill>
                <a:srgbClr val="0000CC"/>
              </a:solidFill>
            </a:endParaRPr>
          </a:p>
        </p:txBody>
      </p:sp>
      <p:pic>
        <p:nvPicPr>
          <p:cNvPr id="4" name="Picture 4"/>
          <p:cNvPicPr>
            <a:picLocks noChangeAspect="1" noChangeArrowheads="1"/>
          </p:cNvPicPr>
          <p:nvPr/>
        </p:nvPicPr>
        <p:blipFill>
          <a:blip r:embed="rId3" cstate="print"/>
          <a:srcRect/>
          <a:stretch>
            <a:fillRect/>
          </a:stretch>
        </p:blipFill>
        <p:spPr bwMode="auto">
          <a:xfrm>
            <a:off x="683568" y="1541773"/>
            <a:ext cx="7704856" cy="2496827"/>
          </a:xfrm>
          <a:prstGeom prst="rect">
            <a:avLst/>
          </a:prstGeom>
          <a:noFill/>
          <a:ln w="9525">
            <a:noFill/>
            <a:miter lim="800000"/>
            <a:headEnd/>
            <a:tailEnd/>
          </a:ln>
        </p:spPr>
      </p:pic>
      <p:pic>
        <p:nvPicPr>
          <p:cNvPr id="5" name="Picture 5"/>
          <p:cNvPicPr>
            <a:picLocks noChangeAspect="1" noChangeArrowheads="1"/>
          </p:cNvPicPr>
          <p:nvPr/>
        </p:nvPicPr>
        <p:blipFill>
          <a:blip r:embed="rId4" cstate="print"/>
          <a:srcRect/>
          <a:stretch>
            <a:fillRect/>
          </a:stretch>
        </p:blipFill>
        <p:spPr bwMode="auto">
          <a:xfrm>
            <a:off x="683568" y="4186003"/>
            <a:ext cx="7704856" cy="2519597"/>
          </a:xfrm>
          <a:prstGeom prst="rect">
            <a:avLst/>
          </a:prstGeom>
          <a:noFill/>
          <a:ln w="9525">
            <a:noFill/>
            <a:miter lim="800000"/>
            <a:headEnd/>
            <a:tailEnd/>
          </a:ln>
        </p:spPr>
      </p:pic>
    </p:spTree>
    <p:extLst>
      <p:ext uri="{BB962C8B-B14F-4D97-AF65-F5344CB8AC3E}">
        <p14:creationId xmlns:p14="http://schemas.microsoft.com/office/powerpoint/2010/main" val="59442862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en-US" altLang="zh-CN" sz="2400" i="1" dirty="0" err="1">
                <a:solidFill>
                  <a:srgbClr val="C00000"/>
                </a:solidFill>
                <a:latin typeface="+mj-lt"/>
                <a:ea typeface="黑体" pitchFamily="2" charset="-122"/>
              </a:rPr>
              <a:t>E</a:t>
            </a:r>
            <a:r>
              <a:rPr lang="en-US" altLang="zh-CN" sz="2400" i="1" baseline="-25000" dirty="0" err="1">
                <a:solidFill>
                  <a:srgbClr val="C00000"/>
                </a:solidFill>
                <a:latin typeface="+mj-lt"/>
                <a:ea typeface="黑体" pitchFamily="2" charset="-122"/>
              </a:rPr>
              <a:t>f</a:t>
            </a:r>
            <a:r>
              <a:rPr lang="zh-CN" altLang="en-US" sz="2400" dirty="0">
                <a:solidFill>
                  <a:srgbClr val="C00000"/>
                </a:solidFill>
                <a:latin typeface="+mj-lt"/>
                <a:ea typeface="黑体" pitchFamily="2" charset="-122"/>
              </a:rPr>
              <a:t>中的边既可以是</a:t>
            </a:r>
            <a:r>
              <a:rPr lang="en-US" altLang="zh-CN" sz="2400" i="1" dirty="0">
                <a:solidFill>
                  <a:srgbClr val="C00000"/>
                </a:solidFill>
                <a:latin typeface="+mj-lt"/>
                <a:ea typeface="黑体" pitchFamily="2" charset="-122"/>
              </a:rPr>
              <a:t>E</a:t>
            </a:r>
            <a:r>
              <a:rPr lang="zh-CN" altLang="en-US" sz="2400" dirty="0">
                <a:solidFill>
                  <a:srgbClr val="C00000"/>
                </a:solidFill>
                <a:latin typeface="+mj-lt"/>
                <a:ea typeface="黑体" pitchFamily="2" charset="-122"/>
              </a:rPr>
              <a:t>中的边，也可以是它们的反向边</a:t>
            </a:r>
            <a:r>
              <a:rPr lang="zh-CN" altLang="en-US" sz="2400" dirty="0" smtClean="0">
                <a:latin typeface="+mj-lt"/>
                <a:ea typeface="黑体" pitchFamily="2" charset="-122"/>
              </a:rPr>
              <a:t>。</a:t>
            </a:r>
            <a:endParaRPr lang="en-US" altLang="zh-CN" sz="2400" dirty="0" smtClean="0">
              <a:latin typeface="+mj-lt"/>
              <a:ea typeface="黑体" pitchFamily="2" charset="-122"/>
            </a:endParaRPr>
          </a:p>
          <a:p>
            <a:endParaRPr lang="en-US" altLang="zh-CN" sz="2400" dirty="0" smtClean="0">
              <a:latin typeface="+mj-lt"/>
              <a:ea typeface="黑体" pitchFamily="2" charset="-122"/>
            </a:endParaRPr>
          </a:p>
          <a:p>
            <a:r>
              <a:rPr lang="zh-CN" altLang="en-US" sz="2400" dirty="0">
                <a:ea typeface="黑体" pitchFamily="2" charset="-122"/>
              </a:rPr>
              <a:t>如果</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是</a:t>
            </a:r>
            <a:r>
              <a:rPr lang="en-US" altLang="zh-CN" sz="2400" i="1" dirty="0">
                <a:ea typeface="黑体" pitchFamily="2" charset="-122"/>
              </a:rPr>
              <a:t>E</a:t>
            </a:r>
            <a:r>
              <a:rPr lang="zh-CN" altLang="en-US" sz="2400" dirty="0">
                <a:ea typeface="黑体" pitchFamily="2" charset="-122"/>
              </a:rPr>
              <a:t>中的边</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)&lt;c(</a:t>
            </a:r>
            <a:r>
              <a:rPr lang="en-US" altLang="zh-CN" sz="2400" i="1" dirty="0" err="1">
                <a:ea typeface="黑体" pitchFamily="2" charset="-122"/>
              </a:rPr>
              <a:t>u,v</a:t>
            </a:r>
            <a:r>
              <a:rPr lang="en-US" altLang="zh-CN" sz="2400" i="1" dirty="0">
                <a:ea typeface="黑体" pitchFamily="2" charset="-122"/>
              </a:rPr>
              <a:t>)</a:t>
            </a:r>
            <a:r>
              <a:rPr lang="zh-CN" altLang="en-US" sz="2400" i="1" dirty="0">
                <a:ea typeface="黑体" pitchFamily="2" charset="-122"/>
              </a:rPr>
              <a:t>，</a:t>
            </a:r>
            <a:r>
              <a:rPr lang="zh-CN" altLang="en-US" sz="2400" dirty="0">
                <a:ea typeface="黑体" pitchFamily="2" charset="-122"/>
              </a:rPr>
              <a:t>那么</a:t>
            </a:r>
            <a:r>
              <a:rPr lang="en-US" altLang="zh-CN" sz="2400" i="1" dirty="0" err="1">
                <a:ea typeface="黑体" pitchFamily="2" charset="-122"/>
              </a:rPr>
              <a:t>c</a:t>
            </a:r>
            <a:r>
              <a:rPr lang="en-US" altLang="zh-CN" sz="2400" i="1" baseline="-25000" dirty="0" err="1">
                <a:ea typeface="黑体" pitchFamily="2" charset="-122"/>
              </a:rPr>
              <a:t>f</a:t>
            </a:r>
            <a:r>
              <a:rPr lang="en-US" altLang="zh-CN" sz="2400" i="1" dirty="0">
                <a:ea typeface="黑体" pitchFamily="2" charset="-122"/>
              </a:rPr>
              <a:t>(</a:t>
            </a:r>
            <a:r>
              <a:rPr lang="en-US" altLang="zh-CN" sz="2400" i="1" dirty="0" err="1">
                <a:ea typeface="黑体" pitchFamily="2" charset="-122"/>
              </a:rPr>
              <a:t>u,v</a:t>
            </a:r>
            <a:r>
              <a:rPr lang="en-US" altLang="zh-CN" sz="2400" i="1" dirty="0">
                <a:ea typeface="黑体" pitchFamily="2" charset="-122"/>
              </a:rPr>
              <a:t>)=c(</a:t>
            </a:r>
            <a:r>
              <a:rPr lang="en-US" altLang="zh-CN" sz="2400" i="1" dirty="0" err="1">
                <a:ea typeface="黑体" pitchFamily="2" charset="-122"/>
              </a:rPr>
              <a:t>u,v</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，因此</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是残留边</a:t>
            </a:r>
            <a:r>
              <a:rPr lang="zh-CN" altLang="en-US" sz="2400" dirty="0" smtClean="0">
                <a:ea typeface="黑体" pitchFamily="2" charset="-122"/>
              </a:rPr>
              <a:t>。</a:t>
            </a:r>
            <a:endParaRPr lang="en-US" altLang="zh-CN" sz="2400" dirty="0">
              <a:ea typeface="黑体" pitchFamily="2" charset="-122"/>
            </a:endParaRPr>
          </a:p>
          <a:p>
            <a:endParaRPr lang="en-US" altLang="zh-CN" sz="2400" dirty="0" smtClean="0">
              <a:ea typeface="黑体" pitchFamily="2" charset="-122"/>
            </a:endParaRPr>
          </a:p>
          <a:p>
            <a:r>
              <a:rPr lang="zh-CN" altLang="en-US" sz="2400" dirty="0" smtClean="0">
                <a:ea typeface="黑体" pitchFamily="2" charset="-122"/>
              </a:rPr>
              <a:t>如果</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，则</a:t>
            </a:r>
            <a:r>
              <a:rPr lang="en-US" altLang="zh-CN" sz="2400" i="1" dirty="0">
                <a:ea typeface="黑体" pitchFamily="2" charset="-122"/>
              </a:rPr>
              <a:t>f(</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)&lt;0</a:t>
            </a:r>
          </a:p>
          <a:p>
            <a:pPr marL="0" indent="0">
              <a:buNone/>
            </a:pPr>
            <a:r>
              <a:rPr lang="en-US" altLang="zh-CN" sz="2400" i="1" dirty="0">
                <a:ea typeface="黑体" pitchFamily="2" charset="-122"/>
              </a:rPr>
              <a:t>    </a:t>
            </a:r>
            <a:r>
              <a:rPr lang="en-US" altLang="zh-CN" sz="2400" i="1" dirty="0" err="1">
                <a:ea typeface="黑体" pitchFamily="2" charset="-122"/>
              </a:rPr>
              <a:t>c</a:t>
            </a:r>
            <a:r>
              <a:rPr lang="en-US" altLang="zh-CN" sz="2400" i="1" baseline="-25000" dirty="0" err="1">
                <a:ea typeface="黑体" pitchFamily="2" charset="-122"/>
              </a:rPr>
              <a:t>f</a:t>
            </a:r>
            <a:r>
              <a:rPr lang="en-US" altLang="zh-CN" sz="2400" i="1" dirty="0">
                <a:ea typeface="黑体" pitchFamily="2" charset="-122"/>
              </a:rPr>
              <a:t>(</a:t>
            </a:r>
            <a:r>
              <a:rPr lang="en-US" altLang="zh-CN" sz="2400" i="1" dirty="0" err="1">
                <a:ea typeface="黑体" pitchFamily="2" charset="-122"/>
              </a:rPr>
              <a:t>v,u</a:t>
            </a:r>
            <a:r>
              <a:rPr lang="en-US" altLang="zh-CN" sz="2400" i="1" dirty="0">
                <a:ea typeface="黑体" pitchFamily="2" charset="-122"/>
              </a:rPr>
              <a:t>)=c(</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v,u</a:t>
            </a:r>
            <a:r>
              <a:rPr lang="en-US" altLang="zh-CN" sz="2400" i="1" dirty="0">
                <a:ea typeface="黑体" pitchFamily="2" charset="-122"/>
              </a:rPr>
              <a:t>)&gt;0</a:t>
            </a:r>
            <a:r>
              <a:rPr lang="zh-CN" altLang="en-US" sz="2400" dirty="0">
                <a:ea typeface="黑体" pitchFamily="2" charset="-122"/>
              </a:rPr>
              <a:t>，因此</a:t>
            </a:r>
            <a:r>
              <a:rPr lang="en-US" altLang="zh-CN" sz="2400" dirty="0">
                <a:ea typeface="黑体" pitchFamily="2" charset="-122"/>
              </a:rPr>
              <a:t>(</a:t>
            </a:r>
            <a:r>
              <a:rPr lang="en-US" altLang="zh-CN" sz="2400" i="1" dirty="0" err="1">
                <a:ea typeface="黑体" pitchFamily="2" charset="-122"/>
              </a:rPr>
              <a:t>v,u</a:t>
            </a:r>
            <a:r>
              <a:rPr lang="en-US" altLang="zh-CN" sz="2400" dirty="0">
                <a:ea typeface="黑体" pitchFamily="2" charset="-122"/>
              </a:rPr>
              <a:t>)</a:t>
            </a:r>
            <a:r>
              <a:rPr lang="zh-CN" altLang="en-US" sz="2400" dirty="0">
                <a:ea typeface="黑体" pitchFamily="2" charset="-122"/>
              </a:rPr>
              <a:t>是残留边</a:t>
            </a:r>
            <a:r>
              <a:rPr lang="zh-CN" altLang="en-US" sz="2400" dirty="0" smtClean="0">
                <a:ea typeface="黑体" pitchFamily="2" charset="-122"/>
              </a:rPr>
              <a:t>。</a:t>
            </a:r>
            <a:endParaRPr lang="en-US" altLang="zh-CN" sz="2400" dirty="0" smtClean="0">
              <a:ea typeface="黑体" pitchFamily="2" charset="-122"/>
            </a:endParaRPr>
          </a:p>
          <a:p>
            <a:pPr marL="0" indent="0">
              <a:buNone/>
            </a:pPr>
            <a:endParaRPr lang="en-US" altLang="zh-CN" sz="2400" dirty="0">
              <a:ea typeface="黑体" pitchFamily="2" charset="-122"/>
            </a:endParaRPr>
          </a:p>
          <a:p>
            <a:r>
              <a:rPr lang="zh-CN" altLang="en-US" sz="2400" dirty="0">
                <a:ea typeface="黑体" pitchFamily="2" charset="-122"/>
              </a:rPr>
              <a:t>如果</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和</a:t>
            </a:r>
            <a:r>
              <a:rPr lang="en-US" altLang="zh-CN" sz="2400" dirty="0">
                <a:ea typeface="黑体" pitchFamily="2" charset="-122"/>
              </a:rPr>
              <a:t>(</a:t>
            </a:r>
            <a:r>
              <a:rPr lang="en-US" altLang="zh-CN" sz="2400" i="1" dirty="0" err="1">
                <a:ea typeface="黑体" pitchFamily="2" charset="-122"/>
              </a:rPr>
              <a:t>v,u</a:t>
            </a:r>
            <a:r>
              <a:rPr lang="en-US" altLang="zh-CN" sz="2400" dirty="0">
                <a:ea typeface="黑体" pitchFamily="2" charset="-122"/>
              </a:rPr>
              <a:t>)</a:t>
            </a:r>
            <a:r>
              <a:rPr lang="zh-CN" altLang="en-US" sz="2400" dirty="0">
                <a:ea typeface="黑体" pitchFamily="2" charset="-122"/>
              </a:rPr>
              <a:t>都不是</a:t>
            </a:r>
            <a:r>
              <a:rPr lang="en-US" altLang="zh-CN" sz="2400" i="1" dirty="0">
                <a:ea typeface="黑体" pitchFamily="2" charset="-122"/>
              </a:rPr>
              <a:t>G</a:t>
            </a:r>
            <a:r>
              <a:rPr lang="zh-CN" altLang="en-US" sz="2400" dirty="0">
                <a:ea typeface="黑体" pitchFamily="2" charset="-122"/>
              </a:rPr>
              <a:t>中的有向边，</a:t>
            </a:r>
            <a:r>
              <a:rPr lang="zh-CN" altLang="en-US" sz="2400" dirty="0" smtClean="0">
                <a:ea typeface="黑体" pitchFamily="2" charset="-122"/>
              </a:rPr>
              <a:t>则</a:t>
            </a:r>
            <a:endParaRPr lang="en-US" altLang="zh-CN" sz="2400" dirty="0">
              <a:ea typeface="黑体" pitchFamily="2" charset="-122"/>
            </a:endParaRPr>
          </a:p>
          <a:p>
            <a:pPr marL="0" indent="0">
              <a:buNone/>
            </a:pPr>
            <a:r>
              <a:rPr lang="en-US" altLang="zh-CN" sz="2400" i="1" dirty="0">
                <a:latin typeface="+mj-lt"/>
                <a:ea typeface="黑体" pitchFamily="2" charset="-122"/>
              </a:rPr>
              <a:t> </a:t>
            </a:r>
            <a:r>
              <a:rPr lang="en-US" altLang="zh-CN" sz="2400" i="1" dirty="0" smtClean="0">
                <a:latin typeface="+mj-lt"/>
                <a:ea typeface="黑体" pitchFamily="2" charset="-122"/>
              </a:rPr>
              <a:t>    c(</a:t>
            </a:r>
            <a:r>
              <a:rPr lang="en-US" altLang="zh-CN" sz="2400" i="1" dirty="0" err="1" smtClean="0">
                <a:latin typeface="+mj-lt"/>
                <a:ea typeface="黑体" pitchFamily="2" charset="-122"/>
              </a:rPr>
              <a:t>u,v</a:t>
            </a:r>
            <a:r>
              <a:rPr lang="en-US" altLang="zh-CN" sz="2400" i="1" dirty="0">
                <a:latin typeface="+mj-lt"/>
                <a:ea typeface="黑体" pitchFamily="2" charset="-122"/>
              </a:rPr>
              <a:t>)=c(</a:t>
            </a:r>
            <a:r>
              <a:rPr lang="en-US" altLang="zh-CN" sz="2400" i="1" dirty="0" err="1">
                <a:latin typeface="+mj-lt"/>
                <a:ea typeface="黑体" pitchFamily="2" charset="-122"/>
              </a:rPr>
              <a:t>v,u</a:t>
            </a:r>
            <a:r>
              <a:rPr lang="en-US" altLang="zh-CN" sz="2400" i="1" dirty="0">
                <a:latin typeface="+mj-lt"/>
                <a:ea typeface="黑体" pitchFamily="2" charset="-122"/>
              </a:rPr>
              <a:t>)=</a:t>
            </a:r>
            <a:r>
              <a:rPr lang="en-US" altLang="zh-CN" sz="2400" i="1" dirty="0" smtClean="0">
                <a:latin typeface="+mj-lt"/>
                <a:ea typeface="黑体" pitchFamily="2" charset="-122"/>
              </a:rPr>
              <a:t>0</a:t>
            </a:r>
            <a:r>
              <a:rPr lang="zh-CN" altLang="en-US" sz="2400" dirty="0" smtClean="0">
                <a:latin typeface="+mj-lt"/>
                <a:ea typeface="黑体" pitchFamily="2" charset="-122"/>
              </a:rPr>
              <a:t>，从而</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)=f(</a:t>
            </a:r>
            <a:r>
              <a:rPr lang="en-US" altLang="zh-CN" sz="2400" i="1" dirty="0" err="1">
                <a:latin typeface="+mj-lt"/>
                <a:ea typeface="黑体" pitchFamily="2" charset="-122"/>
              </a:rPr>
              <a:t>v,u</a:t>
            </a:r>
            <a:r>
              <a:rPr lang="en-US" altLang="zh-CN" sz="2400" i="1" dirty="0">
                <a:latin typeface="+mj-lt"/>
                <a:ea typeface="黑体" pitchFamily="2" charset="-122"/>
              </a:rPr>
              <a:t>)=</a:t>
            </a:r>
            <a:r>
              <a:rPr lang="en-US" altLang="zh-CN" sz="2400" i="1" dirty="0" smtClean="0">
                <a:latin typeface="+mj-lt"/>
                <a:ea typeface="黑体" pitchFamily="2" charset="-122"/>
              </a:rPr>
              <a:t>0</a:t>
            </a:r>
            <a:r>
              <a:rPr lang="zh-CN" altLang="en-US" sz="2400" dirty="0" smtClean="0">
                <a:latin typeface="+mj-lt"/>
                <a:ea typeface="黑体" pitchFamily="2" charset="-122"/>
              </a:rPr>
              <a:t>，</a:t>
            </a:r>
            <a:endParaRPr lang="en-US" altLang="zh-CN" sz="2400" dirty="0">
              <a:latin typeface="+mj-lt"/>
              <a:ea typeface="黑体" pitchFamily="2" charset="-122"/>
            </a:endParaRPr>
          </a:p>
          <a:p>
            <a:pPr marL="0" indent="0">
              <a:buNone/>
            </a:pPr>
            <a:r>
              <a:rPr lang="en-US" altLang="zh-CN" sz="2400" dirty="0" smtClean="0">
                <a:latin typeface="+mj-lt"/>
                <a:ea typeface="黑体" pitchFamily="2" charset="-122"/>
              </a:rPr>
              <a:t>     </a:t>
            </a:r>
            <a:r>
              <a:rPr lang="en-US" altLang="zh-CN" sz="2400" i="1" dirty="0" err="1" smtClean="0">
                <a:latin typeface="+mj-lt"/>
                <a:ea typeface="黑体" pitchFamily="2" charset="-122"/>
              </a:rPr>
              <a:t>c</a:t>
            </a:r>
            <a:r>
              <a:rPr lang="en-US" altLang="zh-CN" sz="2400" i="1" baseline="-25000" dirty="0" err="1" smtClean="0">
                <a:latin typeface="+mj-lt"/>
                <a:ea typeface="黑体" pitchFamily="2" charset="-122"/>
              </a:rPr>
              <a:t>f</a:t>
            </a:r>
            <a:r>
              <a:rPr lang="en-US" altLang="zh-CN" sz="2400" i="1" dirty="0" smtClean="0">
                <a:latin typeface="+mj-lt"/>
                <a:ea typeface="黑体" pitchFamily="2" charset="-122"/>
              </a:rPr>
              <a:t>(</a:t>
            </a:r>
            <a:r>
              <a:rPr lang="en-US" altLang="zh-CN" sz="2400" i="1" dirty="0" err="1" smtClean="0">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c</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v,u</a:t>
            </a:r>
            <a:r>
              <a:rPr lang="en-US" altLang="zh-CN" sz="2400" i="1" dirty="0">
                <a:latin typeface="+mj-lt"/>
                <a:ea typeface="黑体" pitchFamily="2" charset="-122"/>
              </a:rPr>
              <a:t>)=</a:t>
            </a:r>
            <a:r>
              <a:rPr lang="en-US" altLang="zh-CN" sz="2400" i="1" dirty="0" smtClean="0">
                <a:latin typeface="+mj-lt"/>
                <a:ea typeface="黑体" pitchFamily="2" charset="-122"/>
              </a:rPr>
              <a:t>0</a:t>
            </a:r>
            <a:r>
              <a:rPr lang="zh-CN" altLang="en-US" sz="2400" dirty="0" smtClean="0">
                <a:latin typeface="+mj-lt"/>
                <a:ea typeface="黑体" pitchFamily="2" charset="-122"/>
              </a:rPr>
              <a:t>，因此</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和</a:t>
            </a:r>
            <a:r>
              <a:rPr lang="en-US" altLang="zh-CN" sz="2400" dirty="0">
                <a:latin typeface="+mj-lt"/>
                <a:ea typeface="黑体" pitchFamily="2" charset="-122"/>
              </a:rPr>
              <a:t>(</a:t>
            </a:r>
            <a:r>
              <a:rPr lang="en-US" altLang="zh-CN" sz="2400" i="1" dirty="0" err="1">
                <a:latin typeface="+mj-lt"/>
                <a:ea typeface="黑体" pitchFamily="2" charset="-122"/>
              </a:rPr>
              <a:t>v,u</a:t>
            </a:r>
            <a:r>
              <a:rPr lang="en-US" altLang="zh-CN" sz="2400" dirty="0">
                <a:latin typeface="+mj-lt"/>
                <a:ea typeface="黑体" pitchFamily="2" charset="-122"/>
              </a:rPr>
              <a:t>)</a:t>
            </a:r>
            <a:r>
              <a:rPr lang="zh-CN" altLang="en-US" sz="2400" dirty="0">
                <a:latin typeface="+mj-lt"/>
                <a:ea typeface="黑体" pitchFamily="2" charset="-122"/>
              </a:rPr>
              <a:t>都不是残留边</a:t>
            </a:r>
            <a:r>
              <a:rPr lang="zh-CN" altLang="en-US" sz="2400" dirty="0" smtClean="0">
                <a:latin typeface="+mj-lt"/>
                <a:ea typeface="黑体" pitchFamily="2" charset="-122"/>
              </a:rPr>
              <a:t>。</a:t>
            </a:r>
            <a:endParaRPr lang="en-US" altLang="zh-CN" sz="2400" dirty="0" smtClean="0">
              <a:latin typeface="+mj-lt"/>
              <a:ea typeface="黑体" pitchFamily="2" charset="-122"/>
            </a:endParaRPr>
          </a:p>
          <a:p>
            <a:pPr marL="0" indent="0">
              <a:buNone/>
            </a:pPr>
            <a:r>
              <a:rPr lang="zh-CN" altLang="en-US" sz="2400" dirty="0" smtClean="0">
                <a:latin typeface="+mj-lt"/>
                <a:ea typeface="黑体" pitchFamily="2" charset="-122"/>
              </a:rPr>
              <a:t>     于是有</a:t>
            </a:r>
            <a:r>
              <a:rPr lang="en-US" altLang="zh-CN" sz="2400" i="1" dirty="0" smtClean="0">
                <a:latin typeface="+mj-lt"/>
                <a:ea typeface="黑体" pitchFamily="2" charset="-122"/>
                <a:sym typeface="Wingdings" pitchFamily="2" charset="2"/>
              </a:rPr>
              <a:t>|</a:t>
            </a:r>
            <a:r>
              <a:rPr lang="en-US" altLang="zh-CN" sz="2400" i="1" dirty="0" err="1" smtClean="0">
                <a:latin typeface="+mj-lt"/>
                <a:ea typeface="黑体" pitchFamily="2" charset="-122"/>
                <a:sym typeface="Wingdings" pitchFamily="2" charset="2"/>
              </a:rPr>
              <a:t>E</a:t>
            </a:r>
            <a:r>
              <a:rPr lang="en-US" altLang="zh-CN" sz="2400" i="1" baseline="-25000" dirty="0" err="1" smtClean="0">
                <a:latin typeface="+mj-lt"/>
                <a:ea typeface="黑体" pitchFamily="2" charset="-122"/>
                <a:sym typeface="Wingdings" pitchFamily="2" charset="2"/>
              </a:rPr>
              <a:t>f</a:t>
            </a:r>
            <a:r>
              <a:rPr lang="en-US" altLang="zh-CN" sz="2400" i="1" dirty="0">
                <a:latin typeface="+mj-lt"/>
                <a:ea typeface="黑体" pitchFamily="2" charset="-122"/>
                <a:sym typeface="Wingdings" pitchFamily="2" charset="2"/>
              </a:rPr>
              <a:t>|≤2|E|</a:t>
            </a:r>
            <a:r>
              <a:rPr lang="en-US" altLang="zh-CN" sz="2400" dirty="0">
                <a:latin typeface="+mj-lt"/>
                <a:ea typeface="黑体" pitchFamily="2" charset="-122"/>
                <a:sym typeface="Wingdings" pitchFamily="2" charset="2"/>
              </a:rPr>
              <a:t>.</a:t>
            </a:r>
            <a:r>
              <a:rPr lang="en-US" altLang="zh-CN" sz="2400" dirty="0">
                <a:latin typeface="+mj-lt"/>
                <a:ea typeface="黑体" pitchFamily="2" charset="-122"/>
              </a:rPr>
              <a:t> </a:t>
            </a: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312133426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smtClean="0">
                <a:latin typeface="+mj-lt"/>
                <a:ea typeface="黑体" pitchFamily="2" charset="-122"/>
              </a:rPr>
              <a:t>t </a:t>
            </a:r>
            <a:r>
              <a:rPr lang="zh-CN" altLang="en-US" sz="2400" dirty="0" smtClean="0">
                <a:latin typeface="+mj-lt"/>
                <a:ea typeface="黑体" pitchFamily="2" charset="-122"/>
              </a:rPr>
              <a:t>的</a:t>
            </a:r>
            <a:r>
              <a:rPr lang="zh-CN" altLang="en-US" sz="2400" dirty="0">
                <a:latin typeface="+mj-lt"/>
                <a:ea typeface="黑体" pitchFamily="2" charset="-122"/>
              </a:rPr>
              <a:t>流网络，且</a:t>
            </a:r>
            <a:r>
              <a:rPr lang="en-US" altLang="zh-CN" sz="2400" i="1" dirty="0">
                <a:latin typeface="+mj-lt"/>
                <a:ea typeface="黑体" pitchFamily="2" charset="-122"/>
              </a:rPr>
              <a:t>f</a:t>
            </a:r>
            <a:r>
              <a:rPr lang="en-US" altLang="zh-CN" sz="2400" i="1" baseline="-25000" dirty="0">
                <a:latin typeface="+mj-lt"/>
                <a:ea typeface="黑体" pitchFamily="2" charset="-122"/>
              </a:rPr>
              <a:t>1</a:t>
            </a:r>
            <a:r>
              <a:rPr lang="en-US" altLang="zh-CN" sz="2400" i="1" dirty="0" smtClean="0">
                <a:latin typeface="+mj-lt"/>
                <a:ea typeface="黑体" pitchFamily="2" charset="-122"/>
              </a:rPr>
              <a:t>, f</a:t>
            </a:r>
            <a:r>
              <a:rPr lang="en-US" altLang="zh-CN" sz="2400" i="1" baseline="-25000" dirty="0" smtClean="0">
                <a:latin typeface="+mj-lt"/>
                <a:ea typeface="黑体" pitchFamily="2" charset="-122"/>
              </a:rPr>
              <a:t>2</a:t>
            </a:r>
            <a:r>
              <a:rPr lang="zh-CN" altLang="en-US" sz="2400" dirty="0">
                <a:latin typeface="+mj-lt"/>
                <a:ea typeface="黑体" pitchFamily="2" charset="-122"/>
              </a:rPr>
              <a:t>是</a:t>
            </a:r>
            <a:r>
              <a:rPr lang="en-US" altLang="zh-CN" sz="2400" i="1" dirty="0" smtClean="0">
                <a:latin typeface="+mj-lt"/>
                <a:ea typeface="黑体" pitchFamily="2" charset="-122"/>
              </a:rPr>
              <a:t>G </a:t>
            </a:r>
            <a:r>
              <a:rPr lang="zh-CN" altLang="en-US" sz="2400" dirty="0" smtClean="0">
                <a:latin typeface="+mj-lt"/>
                <a:ea typeface="黑体" pitchFamily="2" charset="-122"/>
              </a:rPr>
              <a:t>中</a:t>
            </a:r>
            <a:r>
              <a:rPr lang="zh-CN" altLang="en-US" sz="2400" dirty="0">
                <a:latin typeface="+mj-lt"/>
                <a:ea typeface="黑体" pitchFamily="2" charset="-122"/>
              </a:rPr>
              <a:t>的流。对于所有</a:t>
            </a:r>
            <a:r>
              <a:rPr lang="en-US" altLang="zh-CN" sz="2400" i="1" dirty="0">
                <a:latin typeface="+mj-lt"/>
                <a:ea typeface="黑体" pitchFamily="2" charset="-122"/>
              </a:rPr>
              <a:t>u</a:t>
            </a:r>
            <a:r>
              <a:rPr lang="en-US" altLang="zh-CN" sz="2400" i="1" dirty="0" smtClean="0">
                <a:latin typeface="+mj-lt"/>
                <a:ea typeface="黑体" pitchFamily="2" charset="-122"/>
              </a:rPr>
              <a:t>, </a:t>
            </a:r>
            <a:r>
              <a:rPr lang="en-US" altLang="zh-CN" sz="2400" i="1" dirty="0" err="1" smtClean="0">
                <a:latin typeface="+mj-lt"/>
                <a:ea typeface="黑体" pitchFamily="2" charset="-122"/>
              </a:rPr>
              <a:t>v</a:t>
            </a:r>
            <a:r>
              <a:rPr lang="en-US" altLang="zh-CN" sz="2400" i="1" dirty="0" err="1">
                <a:latin typeface="+mj-lt"/>
                <a:ea typeface="黑体" pitchFamily="2" charset="-122"/>
              </a:rPr>
              <a:t>∈</a:t>
            </a:r>
            <a:r>
              <a:rPr lang="en-US" altLang="zh-CN" sz="2400" i="1" dirty="0" err="1" smtClean="0">
                <a:latin typeface="+mj-lt"/>
                <a:ea typeface="黑体" pitchFamily="2" charset="-122"/>
              </a:rPr>
              <a:t>V</a:t>
            </a:r>
            <a:r>
              <a:rPr lang="zh-CN" altLang="en-US" sz="2400" dirty="0" smtClean="0">
                <a:latin typeface="+mj-lt"/>
                <a:ea typeface="黑体" pitchFamily="2" charset="-122"/>
              </a:rPr>
              <a:t>，定义</a:t>
            </a:r>
            <a:endParaRPr lang="en-US" altLang="zh-CN" sz="2400" dirty="0" smtClean="0">
              <a:latin typeface="+mj-lt"/>
              <a:ea typeface="黑体" pitchFamily="2" charset="-122"/>
            </a:endParaRPr>
          </a:p>
          <a:p>
            <a:pPr marL="0" indent="0">
              <a:buNone/>
            </a:pPr>
            <a:r>
              <a:rPr lang="en-US" altLang="zh-CN" sz="2400" b="1" i="1" dirty="0">
                <a:solidFill>
                  <a:srgbClr val="C00000"/>
                </a:solidFill>
                <a:latin typeface="+mj-lt"/>
                <a:ea typeface="黑体" pitchFamily="2" charset="-122"/>
              </a:rPr>
              <a:t> </a:t>
            </a:r>
            <a:r>
              <a:rPr lang="en-US" altLang="zh-CN" sz="2400" b="1" i="1" dirty="0" smtClean="0">
                <a:solidFill>
                  <a:srgbClr val="C00000"/>
                </a:solidFill>
                <a:latin typeface="+mj-lt"/>
                <a:ea typeface="黑体" pitchFamily="2" charset="-122"/>
              </a:rPr>
              <a:t>    </a:t>
            </a:r>
            <a:r>
              <a:rPr lang="en-US" altLang="zh-CN" sz="2400" i="1" dirty="0" smtClean="0">
                <a:solidFill>
                  <a:srgbClr val="C00000"/>
                </a:solidFill>
                <a:latin typeface="+mj-lt"/>
                <a:ea typeface="黑体" pitchFamily="2" charset="-122"/>
              </a:rPr>
              <a:t>(</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1</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2</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1</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2</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     </a:t>
            </a:r>
            <a:r>
              <a:rPr lang="en-US" altLang="zh-CN" sz="2400" dirty="0">
                <a:latin typeface="+mj-lt"/>
                <a:ea typeface="黑体" pitchFamily="2" charset="-122"/>
              </a:rPr>
              <a:t>(*)</a:t>
            </a:r>
          </a:p>
          <a:p>
            <a:endParaRPr lang="en-US" altLang="zh-CN" sz="2400" dirty="0" smtClean="0">
              <a:ea typeface="黑体" pitchFamily="2" charset="-122"/>
            </a:endParaRPr>
          </a:p>
          <a:p>
            <a:r>
              <a:rPr lang="zh-CN" altLang="en-US" sz="2400" dirty="0">
                <a:solidFill>
                  <a:srgbClr val="C00000"/>
                </a:solidFill>
                <a:latin typeface="+mj-lt"/>
                <a:ea typeface="黑体" pitchFamily="2" charset="-122"/>
              </a:rPr>
              <a:t>引理 </a:t>
            </a:r>
            <a:r>
              <a:rPr lang="en-US" altLang="zh-CN" sz="2400" dirty="0" smtClean="0">
                <a:solidFill>
                  <a:srgbClr val="C00000"/>
                </a:solidFill>
                <a:latin typeface="+mj-lt"/>
                <a:ea typeface="黑体" pitchFamily="2" charset="-122"/>
              </a:rPr>
              <a:t>2.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dirty="0">
                <a:latin typeface="+mj-lt"/>
                <a:ea typeface="黑体" pitchFamily="2" charset="-122"/>
              </a:rPr>
              <a:t>的流网络，且</a:t>
            </a:r>
            <a:r>
              <a:rPr lang="en-US" altLang="zh-CN" sz="2400" i="1" dirty="0" smtClean="0">
                <a:latin typeface="+mj-lt"/>
                <a:ea typeface="黑体" pitchFamily="2" charset="-122"/>
              </a:rPr>
              <a:t>f </a:t>
            </a:r>
            <a:r>
              <a:rPr lang="zh-CN" altLang="en-US" sz="2400" dirty="0" smtClean="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中的一个流。设</a:t>
            </a:r>
            <a:r>
              <a:rPr lang="en-US" altLang="zh-CN" sz="2400" i="1" dirty="0" err="1" smtClean="0">
                <a:latin typeface="+mj-lt"/>
                <a:ea typeface="黑体" pitchFamily="2" charset="-122"/>
              </a:rPr>
              <a:t>G</a:t>
            </a:r>
            <a:r>
              <a:rPr lang="en-US" altLang="zh-CN" sz="2400" i="1" baseline="-25000" dirty="0" err="1" smtClean="0">
                <a:latin typeface="+mj-lt"/>
                <a:ea typeface="黑体" pitchFamily="2" charset="-122"/>
              </a:rPr>
              <a:t>f</a:t>
            </a:r>
            <a:r>
              <a:rPr lang="en-US" altLang="zh-CN" sz="2400" i="1" baseline="-25000" dirty="0" smtClean="0">
                <a:latin typeface="+mj-lt"/>
                <a:ea typeface="黑体" pitchFamily="2" charset="-122"/>
              </a:rPr>
              <a:t> </a:t>
            </a:r>
            <a:r>
              <a:rPr lang="zh-CN" altLang="en-US" sz="2400" dirty="0" smtClean="0">
                <a:latin typeface="+mj-lt"/>
                <a:ea typeface="黑体" pitchFamily="2" charset="-122"/>
              </a:rPr>
              <a:t>是由 </a:t>
            </a:r>
            <a:r>
              <a:rPr lang="en-US" altLang="zh-CN" sz="2400" i="1" dirty="0" smtClean="0">
                <a:latin typeface="+mj-lt"/>
                <a:ea typeface="黑体" pitchFamily="2" charset="-122"/>
              </a:rPr>
              <a:t>f </a:t>
            </a:r>
            <a:r>
              <a:rPr lang="zh-CN" altLang="en-US" sz="2400" dirty="0" smtClean="0">
                <a:latin typeface="+mj-lt"/>
                <a:ea typeface="黑体" pitchFamily="2" charset="-122"/>
              </a:rPr>
              <a:t>导出</a:t>
            </a:r>
            <a:r>
              <a:rPr lang="zh-CN" altLang="en-US" sz="2400" dirty="0">
                <a:latin typeface="+mj-lt"/>
                <a:ea typeface="黑体" pitchFamily="2" charset="-122"/>
              </a:rPr>
              <a:t>的残留网络，且</a:t>
            </a:r>
            <a:r>
              <a:rPr lang="en-US" altLang="zh-CN" sz="2400" i="1" dirty="0">
                <a:latin typeface="+mj-lt"/>
                <a:ea typeface="黑体" pitchFamily="2" charset="-122"/>
              </a:rPr>
              <a:t>f’</a:t>
            </a:r>
            <a:r>
              <a:rPr lang="zh-CN" altLang="en-US" sz="2400" dirty="0">
                <a:latin typeface="+mj-lt"/>
                <a:ea typeface="黑体" pitchFamily="2" charset="-122"/>
              </a:rPr>
              <a:t>是</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中的一个</a:t>
            </a:r>
            <a:r>
              <a:rPr lang="zh-CN" altLang="en-US" sz="2400" dirty="0" smtClean="0">
                <a:latin typeface="+mj-lt"/>
                <a:ea typeface="黑体" pitchFamily="2" charset="-122"/>
              </a:rPr>
              <a:t>流。则</a:t>
            </a:r>
            <a:r>
              <a:rPr lang="en-US" altLang="zh-CN" sz="2400" i="1" dirty="0" err="1">
                <a:latin typeface="+mj-lt"/>
                <a:ea typeface="黑体" pitchFamily="2" charset="-122"/>
              </a:rPr>
              <a:t>f+f</a:t>
            </a:r>
            <a:r>
              <a:rPr lang="en-US" altLang="zh-CN" sz="2400" i="1" dirty="0">
                <a:latin typeface="+mj-lt"/>
                <a:ea typeface="黑体" pitchFamily="2" charset="-122"/>
              </a:rPr>
              <a:t>’</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a:t>
            </a:r>
            <a:r>
              <a:rPr lang="zh-CN" altLang="en-US" sz="2400" dirty="0" smtClean="0">
                <a:latin typeface="+mj-lt"/>
                <a:ea typeface="黑体" pitchFamily="2" charset="-122"/>
              </a:rPr>
              <a:t>流，其</a:t>
            </a:r>
            <a:r>
              <a:rPr lang="zh-CN" altLang="en-US" sz="2400" dirty="0">
                <a:latin typeface="+mj-lt"/>
                <a:ea typeface="黑体" pitchFamily="2" charset="-122"/>
              </a:rPr>
              <a:t>值为</a:t>
            </a:r>
            <a:r>
              <a:rPr lang="en-US" altLang="zh-CN" sz="2400" i="1" dirty="0">
                <a:latin typeface="+mj-lt"/>
                <a:ea typeface="黑体" pitchFamily="2" charset="-122"/>
              </a:rPr>
              <a:t>| </a:t>
            </a:r>
            <a:r>
              <a:rPr lang="en-US" altLang="zh-CN" sz="2400" i="1" dirty="0" err="1">
                <a:latin typeface="+mj-lt"/>
                <a:ea typeface="黑体" pitchFamily="2" charset="-122"/>
              </a:rPr>
              <a:t>f+f</a:t>
            </a:r>
            <a:r>
              <a:rPr lang="en-US" altLang="zh-CN" sz="2400" i="1" dirty="0">
                <a:latin typeface="+mj-lt"/>
                <a:ea typeface="黑体" pitchFamily="2" charset="-122"/>
              </a:rPr>
              <a:t>’|=|f|+|f</a:t>
            </a:r>
            <a:r>
              <a:rPr lang="en-US" altLang="zh-CN" sz="2400" i="1" dirty="0" smtClean="0">
                <a:latin typeface="+mj-lt"/>
                <a:ea typeface="黑体" pitchFamily="2" charset="-122"/>
              </a:rPr>
              <a:t>’|</a:t>
            </a:r>
            <a:endParaRPr lang="en-US" altLang="zh-CN" sz="2400" i="1" dirty="0">
              <a:latin typeface="+mj-lt"/>
              <a:ea typeface="黑体" pitchFamily="2" charset="-122"/>
            </a:endParaRPr>
          </a:p>
          <a:p>
            <a:pPr marL="0" indent="0">
              <a:buNone/>
            </a:pPr>
            <a:endParaRPr lang="en-US" altLang="zh-CN" sz="2400" dirty="0">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28079997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pPr marL="0" indent="0">
              <a:buNone/>
            </a:pPr>
            <a:endParaRPr lang="en-US" altLang="zh-CN" sz="2400" dirty="0">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66911974"/>
              </p:ext>
            </p:extLst>
          </p:nvPr>
        </p:nvGraphicFramePr>
        <p:xfrm>
          <a:off x="457200" y="1524000"/>
          <a:ext cx="8302625" cy="4419600"/>
        </p:xfrm>
        <a:graphic>
          <a:graphicData uri="http://schemas.openxmlformats.org/presentationml/2006/ole">
            <mc:AlternateContent xmlns:mc="http://schemas.openxmlformats.org/markup-compatibility/2006">
              <mc:Choice xmlns:v="urn:schemas-microsoft-com:vml" Requires="v">
                <p:oleObj spid="_x0000_s216073" name="Equation" r:id="rId4" imgW="3822480" imgH="2920680" progId="Equation.DSMT4">
                  <p:embed/>
                </p:oleObj>
              </mc:Choice>
              <mc:Fallback>
                <p:oleObj name="Equation" r:id="rId4" imgW="3822480" imgH="2920680" progId="Equation.DSMT4">
                  <p:embed/>
                  <p:pic>
                    <p:nvPicPr>
                      <p:cNvPr id="0" name=""/>
                      <p:cNvPicPr>
                        <a:picLocks noChangeAspect="1" noChangeArrowheads="1"/>
                      </p:cNvPicPr>
                      <p:nvPr/>
                    </p:nvPicPr>
                    <p:blipFill>
                      <a:blip r:embed="rId5"/>
                      <a:srcRect/>
                      <a:stretch>
                        <a:fillRect/>
                      </a:stretch>
                    </p:blipFill>
                    <p:spPr bwMode="auto">
                      <a:xfrm>
                        <a:off x="457200" y="1524000"/>
                        <a:ext cx="8302625" cy="44196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1751393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smtClean="0">
                <a:solidFill>
                  <a:srgbClr val="C00000"/>
                </a:solidFill>
                <a:latin typeface="+mj-lt"/>
                <a:ea typeface="黑体" pitchFamily="2" charset="-122"/>
              </a:rPr>
              <a:t>增广</a:t>
            </a:r>
            <a:r>
              <a:rPr lang="zh-CN" altLang="en-US" sz="2400" i="1" dirty="0">
                <a:solidFill>
                  <a:srgbClr val="C00000"/>
                </a:solidFill>
                <a:latin typeface="+mj-lt"/>
                <a:ea typeface="黑体" pitchFamily="2" charset="-122"/>
              </a:rPr>
              <a:t>路径及其残留容量</a:t>
            </a:r>
            <a:endParaRPr lang="en-US" altLang="zh-CN" sz="2400" i="1" dirty="0">
              <a:solidFill>
                <a:srgbClr val="C00000"/>
              </a:solidFill>
              <a:latin typeface="+mj-lt"/>
              <a:ea typeface="黑体" pitchFamily="2" charset="-122"/>
            </a:endParaRPr>
          </a:p>
          <a:p>
            <a:r>
              <a:rPr lang="zh-CN" altLang="en-US" sz="2400" dirty="0">
                <a:latin typeface="+mj-lt"/>
                <a:ea typeface="黑体" pitchFamily="2" charset="-122"/>
              </a:rPr>
              <a:t>已知一个流网络</a:t>
            </a:r>
            <a:r>
              <a:rPr lang="en-US" altLang="zh-CN" sz="2400" i="1" dirty="0">
                <a:latin typeface="+mj-lt"/>
                <a:ea typeface="黑体" pitchFamily="2" charset="-122"/>
              </a:rPr>
              <a:t>G=(V,E)</a:t>
            </a:r>
            <a:r>
              <a:rPr lang="zh-CN" altLang="en-US" sz="2400" dirty="0">
                <a:latin typeface="+mj-lt"/>
                <a:ea typeface="黑体" pitchFamily="2" charset="-122"/>
              </a:rPr>
              <a:t>和流</a:t>
            </a:r>
            <a:r>
              <a:rPr lang="en-US" altLang="zh-CN" sz="2400" i="1" dirty="0" smtClean="0">
                <a:latin typeface="+mj-lt"/>
                <a:ea typeface="黑体" pitchFamily="2" charset="-122"/>
              </a:rPr>
              <a:t>f</a:t>
            </a:r>
            <a:r>
              <a:rPr lang="zh-CN" altLang="en-US" sz="2400" dirty="0" smtClean="0">
                <a:latin typeface="+mj-lt"/>
                <a:ea typeface="黑体" pitchFamily="2" charset="-122"/>
              </a:rPr>
              <a:t>，增广</a:t>
            </a:r>
            <a:r>
              <a:rPr lang="zh-CN" altLang="en-US" sz="2400" dirty="0">
                <a:latin typeface="+mj-lt"/>
                <a:ea typeface="黑体" pitchFamily="2" charset="-122"/>
              </a:rPr>
              <a:t>路径</a:t>
            </a:r>
            <a:r>
              <a:rPr lang="en-US" altLang="zh-CN" sz="2400" i="1" dirty="0">
                <a:latin typeface="+mj-lt"/>
                <a:ea typeface="黑体" pitchFamily="2" charset="-122"/>
              </a:rPr>
              <a:t>p</a:t>
            </a:r>
            <a:r>
              <a:rPr lang="zh-CN" altLang="en-US" sz="2400" dirty="0">
                <a:latin typeface="+mj-lt"/>
                <a:ea typeface="黑体" pitchFamily="2" charset="-122"/>
              </a:rPr>
              <a:t>是残留网络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的一条简单</a:t>
            </a:r>
            <a:r>
              <a:rPr lang="zh-CN" altLang="en-US" sz="2400" dirty="0" smtClean="0">
                <a:latin typeface="+mj-lt"/>
                <a:ea typeface="黑体" pitchFamily="2" charset="-122"/>
              </a:rPr>
              <a:t>路径</a:t>
            </a:r>
            <a:endParaRPr lang="en-US" altLang="zh-CN" sz="2400" dirty="0" smtClean="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根据残留网络的</a:t>
            </a:r>
            <a:r>
              <a:rPr lang="zh-CN" altLang="en-US" sz="2400" dirty="0" smtClean="0">
                <a:latin typeface="+mj-lt"/>
                <a:ea typeface="黑体" pitchFamily="2" charset="-122"/>
              </a:rPr>
              <a:t>定义，在</a:t>
            </a:r>
            <a:r>
              <a:rPr lang="zh-CN" altLang="en-US" sz="2400" dirty="0">
                <a:latin typeface="+mj-lt"/>
                <a:ea typeface="黑体" pitchFamily="2" charset="-122"/>
              </a:rPr>
              <a:t>不违反边容量限制</a:t>
            </a:r>
            <a:r>
              <a:rPr lang="zh-CN" altLang="en-US" sz="2400" dirty="0" smtClean="0">
                <a:latin typeface="+mj-lt"/>
                <a:ea typeface="黑体" pitchFamily="2" charset="-122"/>
              </a:rPr>
              <a:t>下，增广</a:t>
            </a:r>
            <a:r>
              <a:rPr lang="zh-CN" altLang="en-US" sz="2400" dirty="0">
                <a:latin typeface="+mj-lt"/>
                <a:ea typeface="黑体" pitchFamily="2" charset="-122"/>
              </a:rPr>
              <a:t>路径上的每条边</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可以容纳从</a:t>
            </a:r>
            <a:r>
              <a:rPr lang="en-US" altLang="zh-CN" sz="2400" i="1" dirty="0">
                <a:latin typeface="+mj-lt"/>
                <a:ea typeface="黑体" pitchFamily="2" charset="-122"/>
              </a:rPr>
              <a:t>u</a:t>
            </a:r>
            <a:r>
              <a:rPr lang="zh-CN" altLang="en-US" sz="2400" dirty="0">
                <a:latin typeface="+mj-lt"/>
                <a:ea typeface="黑体" pitchFamily="2" charset="-122"/>
              </a:rPr>
              <a:t>到</a:t>
            </a:r>
            <a:r>
              <a:rPr lang="en-US" altLang="zh-CN" sz="2400" i="1" dirty="0">
                <a:latin typeface="+mj-lt"/>
                <a:ea typeface="黑体" pitchFamily="2" charset="-122"/>
              </a:rPr>
              <a:t>v</a:t>
            </a:r>
            <a:r>
              <a:rPr lang="zh-CN" altLang="en-US" sz="2400" dirty="0">
                <a:latin typeface="+mj-lt"/>
                <a:ea typeface="黑体" pitchFamily="2" charset="-122"/>
              </a:rPr>
              <a:t>的某额外的正</a:t>
            </a:r>
            <a:r>
              <a:rPr lang="zh-CN" altLang="en-US" sz="2400" dirty="0" smtClean="0">
                <a:latin typeface="+mj-lt"/>
                <a:ea typeface="黑体" pitchFamily="2" charset="-122"/>
              </a:rPr>
              <a:t>网络流。定义</a:t>
            </a:r>
            <a:r>
              <a:rPr lang="zh-CN" altLang="en-US" sz="2400" dirty="0">
                <a:latin typeface="+mj-lt"/>
                <a:ea typeface="黑体" pitchFamily="2" charset="-122"/>
              </a:rPr>
              <a:t>增广路径</a:t>
            </a:r>
            <a:r>
              <a:rPr lang="en-US" altLang="zh-CN" sz="2400" i="1" dirty="0">
                <a:latin typeface="+mj-lt"/>
                <a:ea typeface="黑体" pitchFamily="2" charset="-122"/>
              </a:rPr>
              <a:t>p</a:t>
            </a:r>
            <a:r>
              <a:rPr lang="zh-CN" altLang="en-US" sz="2400" dirty="0">
                <a:latin typeface="+mj-lt"/>
                <a:ea typeface="黑体" pitchFamily="2" charset="-122"/>
              </a:rPr>
              <a:t>的残留容量为沿一条增广路径</a:t>
            </a:r>
            <a:r>
              <a:rPr lang="en-US" altLang="zh-CN" sz="2400" i="1" dirty="0">
                <a:latin typeface="+mj-lt"/>
                <a:ea typeface="黑体" pitchFamily="2" charset="-122"/>
              </a:rPr>
              <a:t>p</a:t>
            </a:r>
            <a:r>
              <a:rPr lang="zh-CN" altLang="en-US" sz="2400" dirty="0">
                <a:latin typeface="+mj-lt"/>
                <a:ea typeface="黑体" pitchFamily="2" charset="-122"/>
              </a:rPr>
              <a:t>的每条边传输的网络流的</a:t>
            </a:r>
            <a:r>
              <a:rPr lang="zh-CN" altLang="en-US" sz="2400" dirty="0" smtClean="0">
                <a:latin typeface="+mj-lt"/>
                <a:ea typeface="黑体" pitchFamily="2" charset="-122"/>
              </a:rPr>
              <a:t>最大量，由</a:t>
            </a:r>
            <a:r>
              <a:rPr lang="zh-CN" altLang="en-US" sz="2400" dirty="0">
                <a:latin typeface="+mj-lt"/>
                <a:ea typeface="黑体" pitchFamily="2" charset="-122"/>
              </a:rPr>
              <a:t>下式定义</a:t>
            </a:r>
            <a:r>
              <a:rPr lang="en-US" altLang="zh-CN" sz="2400" dirty="0">
                <a:latin typeface="+mj-lt"/>
                <a:ea typeface="黑体" pitchFamily="2" charset="-122"/>
              </a:rPr>
              <a:t>:</a:t>
            </a:r>
          </a:p>
          <a:p>
            <a:pPr marL="0" indent="0">
              <a:buNone/>
            </a:pPr>
            <a:r>
              <a:rPr lang="en-US" altLang="zh-CN" sz="2400" dirty="0" smtClean="0">
                <a:solidFill>
                  <a:srgbClr val="0000CC"/>
                </a:solidFill>
                <a:latin typeface="+mj-lt"/>
                <a:ea typeface="黑体" pitchFamily="2" charset="-122"/>
              </a:rPr>
              <a:t>                    </a:t>
            </a:r>
            <a:r>
              <a:rPr lang="en-US" altLang="zh-CN" sz="2400" b="1" i="1" dirty="0" err="1" smtClean="0">
                <a:solidFill>
                  <a:srgbClr val="0000CC"/>
                </a:solidFill>
                <a:latin typeface="+mj-lt"/>
                <a:ea typeface="黑体" pitchFamily="2" charset="-122"/>
              </a:rPr>
              <a:t>c</a:t>
            </a:r>
            <a:r>
              <a:rPr lang="en-US" altLang="zh-CN" sz="2400" b="1" i="1" baseline="-25000" dirty="0" err="1" smtClean="0">
                <a:solidFill>
                  <a:srgbClr val="0000CC"/>
                </a:solidFill>
                <a:latin typeface="+mj-lt"/>
                <a:ea typeface="黑体" pitchFamily="2" charset="-122"/>
              </a:rPr>
              <a:t>f</a:t>
            </a:r>
            <a:r>
              <a:rPr lang="en-US" altLang="zh-CN" sz="2400" b="1" i="1" dirty="0" smtClean="0">
                <a:solidFill>
                  <a:srgbClr val="0000CC"/>
                </a:solidFill>
                <a:latin typeface="+mj-lt"/>
                <a:ea typeface="黑体" pitchFamily="2" charset="-122"/>
              </a:rPr>
              <a:t>(p</a:t>
            </a:r>
            <a:r>
              <a:rPr lang="en-US" altLang="zh-CN" sz="2400" b="1" i="1" dirty="0">
                <a:solidFill>
                  <a:srgbClr val="0000CC"/>
                </a:solidFill>
                <a:latin typeface="+mj-lt"/>
                <a:ea typeface="黑体" pitchFamily="2" charset="-122"/>
              </a:rPr>
              <a:t>)</a:t>
            </a:r>
            <a:r>
              <a:rPr lang="en-US" altLang="zh-CN" sz="2400" b="1" dirty="0">
                <a:solidFill>
                  <a:srgbClr val="0000CC"/>
                </a:solidFill>
                <a:latin typeface="+mj-lt"/>
                <a:ea typeface="黑体" pitchFamily="2" charset="-122"/>
              </a:rPr>
              <a:t>=</a:t>
            </a:r>
            <a:r>
              <a:rPr lang="en-US" altLang="zh-CN" sz="2400" b="1" i="1" dirty="0">
                <a:solidFill>
                  <a:srgbClr val="0000CC"/>
                </a:solidFill>
                <a:latin typeface="+mj-lt"/>
                <a:ea typeface="黑体" pitchFamily="2" charset="-122"/>
              </a:rPr>
              <a:t>min{</a:t>
            </a:r>
            <a:r>
              <a:rPr lang="en-US" altLang="zh-CN" sz="2400" b="1" i="1" dirty="0" err="1">
                <a:solidFill>
                  <a:srgbClr val="0000CC"/>
                </a:solidFill>
                <a:latin typeface="+mj-lt"/>
                <a:ea typeface="黑体" pitchFamily="2" charset="-122"/>
              </a:rPr>
              <a:t>c</a:t>
            </a:r>
            <a:r>
              <a:rPr lang="en-US" altLang="zh-CN" sz="2400" b="1" i="1" baseline="-25000" dirty="0" err="1">
                <a:solidFill>
                  <a:srgbClr val="0000CC"/>
                </a:solidFill>
                <a:latin typeface="+mj-lt"/>
                <a:ea typeface="黑体" pitchFamily="2" charset="-122"/>
              </a:rPr>
              <a:t>f</a:t>
            </a:r>
            <a:r>
              <a:rPr lang="en-US" altLang="zh-CN" sz="2400" b="1" i="1" dirty="0">
                <a:solidFill>
                  <a:srgbClr val="0000CC"/>
                </a:solidFill>
                <a:latin typeface="+mj-lt"/>
                <a:ea typeface="黑体" pitchFamily="2" charset="-122"/>
              </a:rPr>
              <a:t>(</a:t>
            </a:r>
            <a:r>
              <a:rPr lang="en-US" altLang="zh-CN" sz="2400" b="1" i="1" dirty="0" err="1">
                <a:solidFill>
                  <a:srgbClr val="0000CC"/>
                </a:solidFill>
                <a:latin typeface="+mj-lt"/>
                <a:ea typeface="黑体" pitchFamily="2" charset="-122"/>
              </a:rPr>
              <a:t>u,v</a:t>
            </a:r>
            <a:r>
              <a:rPr lang="en-US" altLang="zh-CN" sz="2400" b="1" i="1" dirty="0">
                <a:solidFill>
                  <a:srgbClr val="0000CC"/>
                </a:solidFill>
                <a:latin typeface="+mj-lt"/>
                <a:ea typeface="黑体" pitchFamily="2" charset="-122"/>
              </a:rPr>
              <a:t>)|(</a:t>
            </a:r>
            <a:r>
              <a:rPr lang="en-US" altLang="zh-CN" sz="2400" b="1" i="1" dirty="0" err="1">
                <a:solidFill>
                  <a:srgbClr val="0000CC"/>
                </a:solidFill>
                <a:latin typeface="+mj-lt"/>
                <a:ea typeface="黑体" pitchFamily="2" charset="-122"/>
              </a:rPr>
              <a:t>u,v</a:t>
            </a:r>
            <a:r>
              <a:rPr lang="en-US" altLang="zh-CN" sz="2400" b="1" i="1" dirty="0">
                <a:solidFill>
                  <a:srgbClr val="0000CC"/>
                </a:solidFill>
                <a:latin typeface="+mj-lt"/>
                <a:ea typeface="黑体" pitchFamily="2" charset="-122"/>
              </a:rPr>
              <a:t>)</a:t>
            </a:r>
            <a:r>
              <a:rPr lang="zh-CN" altLang="en-US" sz="2400" b="1" i="1" dirty="0">
                <a:solidFill>
                  <a:srgbClr val="0000CC"/>
                </a:solidFill>
                <a:latin typeface="+mj-lt"/>
                <a:ea typeface="黑体" pitchFamily="2" charset="-122"/>
              </a:rPr>
              <a:t>是</a:t>
            </a:r>
            <a:r>
              <a:rPr lang="en-US" altLang="zh-CN" sz="2400" b="1" i="1" dirty="0">
                <a:solidFill>
                  <a:srgbClr val="0000CC"/>
                </a:solidFill>
                <a:latin typeface="+mj-lt"/>
                <a:ea typeface="黑体" pitchFamily="2" charset="-122"/>
              </a:rPr>
              <a:t>p</a:t>
            </a:r>
            <a:r>
              <a:rPr lang="zh-CN" altLang="en-US" sz="2400" b="1" i="1" dirty="0">
                <a:solidFill>
                  <a:srgbClr val="0000CC"/>
                </a:solidFill>
                <a:latin typeface="+mj-lt"/>
                <a:ea typeface="黑体" pitchFamily="2" charset="-122"/>
              </a:rPr>
              <a:t>上的边</a:t>
            </a:r>
            <a:r>
              <a:rPr lang="en-US" altLang="zh-CN" sz="2400" b="1" i="1" dirty="0">
                <a:solidFill>
                  <a:srgbClr val="0000CC"/>
                </a:solidFill>
                <a:latin typeface="+mj-lt"/>
                <a:ea typeface="黑体" pitchFamily="2" charset="-122"/>
              </a:rPr>
              <a:t>}</a:t>
            </a:r>
          </a:p>
          <a:p>
            <a:pPr marL="0" indent="0">
              <a:buNone/>
            </a:pPr>
            <a:endParaRPr lang="en-US" altLang="zh-CN" sz="2400"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252698201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solidFill>
                  <a:srgbClr val="C00000"/>
                </a:solidFill>
                <a:latin typeface="+mj-lt"/>
                <a:ea typeface="黑体" pitchFamily="2" charset="-122"/>
              </a:rPr>
              <a:t>引理</a:t>
            </a:r>
            <a:r>
              <a:rPr lang="en-US" altLang="zh-CN" sz="2400" dirty="0" smtClean="0">
                <a:solidFill>
                  <a:srgbClr val="C00000"/>
                </a:solidFill>
                <a:latin typeface="+mj-lt"/>
                <a:ea typeface="黑体" pitchFamily="2" charset="-122"/>
              </a:rPr>
              <a:t>3.</a:t>
            </a:r>
            <a:r>
              <a:rPr lang="en-US" altLang="zh-CN" sz="2400" dirty="0" smtClean="0">
                <a:latin typeface="+mj-lt"/>
                <a:ea typeface="黑体" pitchFamily="2" charset="-122"/>
              </a:rPr>
              <a:t>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a:t>
            </a:r>
            <a:r>
              <a:rPr lang="zh-CN" altLang="en-US" sz="2400" dirty="0" smtClean="0">
                <a:latin typeface="+mj-lt"/>
                <a:ea typeface="黑体" pitchFamily="2" charset="-122"/>
              </a:rPr>
              <a:t>网络，</a:t>
            </a:r>
            <a:r>
              <a:rPr lang="en-US" altLang="zh-CN" sz="2400" i="1" dirty="0" smtClean="0">
                <a:latin typeface="+mj-lt"/>
                <a:ea typeface="黑体" pitchFamily="2" charset="-122"/>
              </a:rPr>
              <a:t>f </a:t>
            </a:r>
            <a:r>
              <a:rPr lang="zh-CN" altLang="en-US" sz="2400" dirty="0" smtClean="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的一个</a:t>
            </a:r>
            <a:r>
              <a:rPr lang="zh-CN" altLang="en-US" sz="2400" dirty="0" smtClean="0">
                <a:latin typeface="+mj-lt"/>
                <a:ea typeface="黑体" pitchFamily="2" charset="-122"/>
              </a:rPr>
              <a:t>流</a:t>
            </a:r>
            <a:r>
              <a:rPr lang="zh-CN" altLang="en-US" sz="2400" dirty="0">
                <a:latin typeface="+mj-lt"/>
                <a:ea typeface="黑体" pitchFamily="2" charset="-122"/>
              </a:rPr>
              <a:t>，</a:t>
            </a:r>
            <a:r>
              <a:rPr lang="zh-CN" altLang="en-US" sz="2400" dirty="0" smtClean="0">
                <a:latin typeface="+mj-lt"/>
                <a:ea typeface="黑体" pitchFamily="2" charset="-122"/>
              </a:rPr>
              <a:t>并</a:t>
            </a:r>
            <a:r>
              <a:rPr lang="zh-CN" altLang="en-US" sz="2400" dirty="0">
                <a:latin typeface="+mj-lt"/>
                <a:ea typeface="黑体" pitchFamily="2" charset="-122"/>
              </a:rPr>
              <a:t>设</a:t>
            </a:r>
            <a:r>
              <a:rPr lang="en-US" altLang="zh-CN" sz="2400" i="1" dirty="0">
                <a:latin typeface="+mj-lt"/>
                <a:ea typeface="黑体" pitchFamily="2" charset="-122"/>
              </a:rPr>
              <a:t>p</a:t>
            </a:r>
            <a:r>
              <a:rPr lang="zh-CN" altLang="en-US" sz="2400" dirty="0">
                <a:latin typeface="+mj-lt"/>
                <a:ea typeface="黑体" pitchFamily="2" charset="-122"/>
              </a:rPr>
              <a:t>是</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中的一条增广</a:t>
            </a:r>
            <a:r>
              <a:rPr lang="zh-CN" altLang="en-US" sz="2400" dirty="0" smtClean="0">
                <a:latin typeface="+mj-lt"/>
                <a:ea typeface="黑体" pitchFamily="2" charset="-122"/>
              </a:rPr>
              <a:t>路径</a:t>
            </a:r>
            <a:r>
              <a:rPr lang="zh-CN" altLang="en-US" sz="2400" dirty="0">
                <a:latin typeface="+mj-lt"/>
                <a:ea typeface="黑体" pitchFamily="2" charset="-122"/>
              </a:rPr>
              <a:t>。</a:t>
            </a:r>
            <a:r>
              <a:rPr lang="zh-CN" altLang="en-US" sz="2400" dirty="0" smtClean="0">
                <a:latin typeface="+mj-lt"/>
                <a:ea typeface="黑体" pitchFamily="2" charset="-122"/>
              </a:rPr>
              <a:t>定义</a:t>
            </a:r>
            <a:r>
              <a:rPr lang="zh-CN" altLang="en-US" sz="2400" dirty="0">
                <a:latin typeface="+mj-lt"/>
                <a:ea typeface="黑体" pitchFamily="2" charset="-122"/>
              </a:rPr>
              <a:t>函数</a:t>
            </a:r>
            <a:r>
              <a:rPr lang="en-US" altLang="zh-CN" sz="2400" i="1" dirty="0" err="1">
                <a:latin typeface="+mj-lt"/>
                <a:ea typeface="黑体" pitchFamily="2" charset="-122"/>
              </a:rPr>
              <a:t>f</a:t>
            </a:r>
            <a:r>
              <a:rPr lang="en-US" altLang="zh-CN" sz="2400" i="1" baseline="-25000" dirty="0" err="1">
                <a:latin typeface="+mj-lt"/>
                <a:ea typeface="黑体" pitchFamily="2" charset="-122"/>
              </a:rPr>
              <a:t>p</a:t>
            </a:r>
            <a:r>
              <a:rPr lang="en-US" altLang="zh-CN" sz="2400" dirty="0">
                <a:latin typeface="+mj-lt"/>
                <a:ea typeface="黑体" pitchFamily="2" charset="-122"/>
              </a:rPr>
              <a:t>:</a:t>
            </a:r>
          </a:p>
          <a:p>
            <a:pPr marL="0" indent="0">
              <a:buNone/>
            </a:pPr>
            <a:r>
              <a:rPr lang="en-US" altLang="zh-CN" sz="2400" b="1" dirty="0">
                <a:latin typeface="黑体" pitchFamily="2" charset="-122"/>
                <a:ea typeface="黑体" pitchFamily="2" charset="-122"/>
              </a:rPr>
              <a:t>      </a:t>
            </a:r>
          </a:p>
          <a:p>
            <a:endParaRPr lang="en-US" altLang="zh-CN" sz="2400" b="1" dirty="0">
              <a:latin typeface="黑体" pitchFamily="2" charset="-122"/>
              <a:ea typeface="黑体" pitchFamily="2" charset="-122"/>
            </a:endParaRPr>
          </a:p>
          <a:p>
            <a:endParaRPr lang="en-US" altLang="zh-CN" sz="2400" b="1" dirty="0">
              <a:latin typeface="黑体" pitchFamily="2" charset="-122"/>
              <a:ea typeface="黑体" pitchFamily="2" charset="-122"/>
            </a:endParaRPr>
          </a:p>
          <a:p>
            <a:endParaRPr lang="en-US" altLang="zh-CN" sz="2400" b="1" dirty="0">
              <a:latin typeface="黑体" pitchFamily="2" charset="-122"/>
              <a:ea typeface="黑体" pitchFamily="2" charset="-122"/>
            </a:endParaRPr>
          </a:p>
          <a:p>
            <a:endParaRPr lang="en-US" altLang="zh-CN" sz="2400" b="1" dirty="0">
              <a:latin typeface="黑体" pitchFamily="2" charset="-122"/>
              <a:ea typeface="黑体" pitchFamily="2" charset="-122"/>
            </a:endParaRPr>
          </a:p>
          <a:p>
            <a:r>
              <a:rPr lang="zh-CN" altLang="en-US" sz="2400" dirty="0">
                <a:latin typeface="+mj-lt"/>
                <a:ea typeface="黑体" pitchFamily="2" charset="-122"/>
              </a:rPr>
              <a:t>则</a:t>
            </a:r>
            <a:r>
              <a:rPr lang="en-US" altLang="zh-CN" sz="2400" i="1" dirty="0" err="1">
                <a:latin typeface="+mj-lt"/>
                <a:ea typeface="黑体" pitchFamily="2" charset="-122"/>
              </a:rPr>
              <a:t>f</a:t>
            </a:r>
            <a:r>
              <a:rPr lang="en-US" altLang="zh-CN" sz="2400" i="1" baseline="-25000" dirty="0" err="1">
                <a:latin typeface="+mj-lt"/>
                <a:ea typeface="黑体" pitchFamily="2" charset="-122"/>
              </a:rPr>
              <a:t>p</a:t>
            </a:r>
            <a:r>
              <a:rPr lang="zh-CN" altLang="en-US" sz="2400" dirty="0">
                <a:latin typeface="+mj-lt"/>
                <a:ea typeface="黑体" pitchFamily="2" charset="-122"/>
              </a:rPr>
              <a:t>是</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上的一个流</a:t>
            </a:r>
            <a:r>
              <a:rPr lang="en-US" altLang="zh-CN" sz="2400" dirty="0">
                <a:latin typeface="+mj-lt"/>
                <a:ea typeface="黑体" pitchFamily="2" charset="-122"/>
              </a:rPr>
              <a:t>,</a:t>
            </a:r>
            <a:r>
              <a:rPr lang="zh-CN" altLang="en-US" sz="2400" dirty="0">
                <a:latin typeface="+mj-lt"/>
                <a:ea typeface="黑体" pitchFamily="2" charset="-122"/>
              </a:rPr>
              <a:t>其值为</a:t>
            </a:r>
            <a:r>
              <a:rPr lang="en-US" altLang="zh-CN" sz="2400" i="1" dirty="0">
                <a:latin typeface="+mj-lt"/>
                <a:ea typeface="黑体" pitchFamily="2" charset="-122"/>
              </a:rPr>
              <a:t>|</a:t>
            </a:r>
            <a:r>
              <a:rPr lang="en-US" altLang="zh-CN" sz="2400" i="1" dirty="0" err="1">
                <a:latin typeface="+mj-lt"/>
                <a:ea typeface="黑体" pitchFamily="2" charset="-122"/>
              </a:rPr>
              <a:t>f</a:t>
            </a:r>
            <a:r>
              <a:rPr lang="en-US" altLang="zh-CN" sz="2400" i="1" baseline="-25000" dirty="0" err="1">
                <a:latin typeface="+mj-lt"/>
                <a:ea typeface="黑体" pitchFamily="2" charset="-122"/>
              </a:rPr>
              <a:t>p</a:t>
            </a:r>
            <a:r>
              <a:rPr lang="en-US" altLang="zh-CN" sz="2400" i="1" dirty="0">
                <a:latin typeface="+mj-lt"/>
                <a:ea typeface="黑体" pitchFamily="2" charset="-122"/>
              </a:rPr>
              <a:t>|=</a:t>
            </a:r>
            <a:r>
              <a:rPr lang="en-US" altLang="zh-CN" sz="2400" i="1" dirty="0" err="1">
                <a:latin typeface="+mj-lt"/>
                <a:ea typeface="黑体" pitchFamily="2" charset="-122"/>
              </a:rPr>
              <a:t>c</a:t>
            </a:r>
            <a:r>
              <a:rPr lang="en-US" altLang="zh-CN" sz="2400" i="1" baseline="-25000" dirty="0" err="1">
                <a:latin typeface="+mj-lt"/>
                <a:ea typeface="黑体" pitchFamily="2" charset="-122"/>
              </a:rPr>
              <a:t>f</a:t>
            </a:r>
            <a:r>
              <a:rPr lang="en-US" altLang="zh-CN" sz="2400" i="1" dirty="0">
                <a:latin typeface="+mj-lt"/>
                <a:ea typeface="黑体" pitchFamily="2" charset="-122"/>
              </a:rPr>
              <a:t>(p)&gt;0</a:t>
            </a:r>
            <a:r>
              <a:rPr lang="en-US" altLang="zh-CN" sz="2400" dirty="0">
                <a:latin typeface="+mj-lt"/>
                <a:ea typeface="黑体" pitchFamily="2" charset="-122"/>
              </a:rPr>
              <a:t>.</a:t>
            </a:r>
          </a:p>
          <a:p>
            <a:pPr marL="0" indent="0">
              <a:buNone/>
            </a:pPr>
            <a:endParaRPr lang="en-US" altLang="zh-CN" sz="2400"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86421272"/>
              </p:ext>
            </p:extLst>
          </p:nvPr>
        </p:nvGraphicFramePr>
        <p:xfrm>
          <a:off x="2133600" y="2362200"/>
          <a:ext cx="4535487" cy="1635125"/>
        </p:xfrm>
        <a:graphic>
          <a:graphicData uri="http://schemas.openxmlformats.org/presentationml/2006/ole">
            <mc:AlternateContent xmlns:mc="http://schemas.openxmlformats.org/markup-compatibility/2006">
              <mc:Choice xmlns:v="urn:schemas-microsoft-com:vml" Requires="v">
                <p:oleObj spid="_x0000_s217097" name="公式" r:id="rId4" imgW="2184400" imgH="787400" progId="Equation.3">
                  <p:embed/>
                </p:oleObj>
              </mc:Choice>
              <mc:Fallback>
                <p:oleObj name="公式" r:id="rId4" imgW="2184400" imgH="787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2362200"/>
                        <a:ext cx="4535487"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567824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连通分支</a:t>
            </a:r>
            <a:endParaRPr lang="en-US" sz="3600" b="1" dirty="0" smtClean="0">
              <a:solidFill>
                <a:srgbClr val="0000CC"/>
              </a:solidFill>
            </a:endParaRPr>
          </a:p>
        </p:txBody>
      </p:sp>
      <p:sp>
        <p:nvSpPr>
          <p:cNvPr id="16387" name="Rectangle 3"/>
          <p:cNvSpPr>
            <a:spLocks noGrp="1" noChangeArrowheads="1"/>
          </p:cNvSpPr>
          <p:nvPr>
            <p:ph type="body" idx="1"/>
          </p:nvPr>
        </p:nvSpPr>
        <p:spPr>
          <a:xfrm>
            <a:off x="609600" y="1447800"/>
            <a:ext cx="7924800" cy="4648200"/>
          </a:xfrm>
        </p:spPr>
        <p:txBody>
          <a:bodyPr/>
          <a:lstStyle/>
          <a:p>
            <a:r>
              <a:rPr lang="zh-CN" altLang="en-US" sz="2400" b="1" i="1" dirty="0" smtClean="0">
                <a:solidFill>
                  <a:srgbClr val="C00000"/>
                </a:solidFill>
              </a:rPr>
              <a:t>连通分支</a:t>
            </a:r>
            <a:r>
              <a:rPr lang="en-US" sz="2400" b="1" dirty="0" smtClean="0"/>
              <a:t>: </a:t>
            </a:r>
            <a:r>
              <a:rPr lang="zh-CN" altLang="en-US" sz="2400" b="1" dirty="0" smtClean="0"/>
              <a:t>一个图中的连通分支为该图中最大的连通子图</a:t>
            </a:r>
            <a:r>
              <a:rPr lang="en-US" sz="2400" b="1" dirty="0" smtClean="0"/>
              <a:t>. </a:t>
            </a:r>
          </a:p>
          <a:p>
            <a:pPr>
              <a:spcBef>
                <a:spcPts val="1800"/>
              </a:spcBef>
              <a:buNone/>
            </a:pPr>
            <a:r>
              <a:rPr lang="zh-CN" altLang="en-US" sz="2400" b="1" dirty="0" smtClean="0"/>
              <a:t>例</a:t>
            </a:r>
            <a:r>
              <a:rPr lang="en-US" sz="2400" b="1" dirty="0" smtClean="0"/>
              <a:t>:</a:t>
            </a:r>
          </a:p>
          <a:p>
            <a:pPr>
              <a:lnSpc>
                <a:spcPct val="90000"/>
              </a:lnSpc>
            </a:pPr>
            <a:endParaRPr lang="en-US" sz="2400" b="1" dirty="0" smtClean="0"/>
          </a:p>
          <a:p>
            <a:pPr>
              <a:lnSpc>
                <a:spcPct val="90000"/>
              </a:lnSpc>
            </a:pPr>
            <a:endParaRPr lang="en-US" sz="2400" b="1" dirty="0" smtClean="0"/>
          </a:p>
          <a:p>
            <a:pPr>
              <a:lnSpc>
                <a:spcPct val="90000"/>
              </a:lnSpc>
              <a:buNone/>
            </a:pPr>
            <a:endParaRPr lang="en-US" sz="2400" b="1" dirty="0" smtClean="0"/>
          </a:p>
          <a:p>
            <a:pPr>
              <a:lnSpc>
                <a:spcPct val="90000"/>
              </a:lnSpc>
              <a:buNone/>
            </a:pPr>
            <a:endParaRPr lang="en-US" sz="2400" b="1" dirty="0" smtClean="0"/>
          </a:p>
          <a:p>
            <a:pPr>
              <a:lnSpc>
                <a:spcPct val="90000"/>
              </a:lnSpc>
              <a:buNone/>
            </a:pPr>
            <a:endParaRPr lang="en-US" sz="2400" b="1" dirty="0" smtClean="0"/>
          </a:p>
          <a:p>
            <a:pPr>
              <a:lnSpc>
                <a:spcPct val="90000"/>
              </a:lnSpc>
            </a:pPr>
            <a:endParaRPr lang="en-US" sz="2400" b="1" dirty="0" smtClean="0"/>
          </a:p>
          <a:p>
            <a:pPr>
              <a:spcBef>
                <a:spcPts val="0"/>
              </a:spcBef>
              <a:buNone/>
            </a:pPr>
            <a:r>
              <a:rPr lang="zh-CN" altLang="en-US" sz="2400" b="1" dirty="0" smtClean="0"/>
              <a:t>包含节点</a:t>
            </a:r>
            <a:r>
              <a:rPr lang="en-US" altLang="zh-CN" sz="2400" b="1" dirty="0" smtClean="0"/>
              <a:t>1</a:t>
            </a:r>
            <a:r>
              <a:rPr lang="zh-CN" altLang="en-US" sz="2400" b="1" dirty="0"/>
              <a:t>的</a:t>
            </a:r>
            <a:r>
              <a:rPr lang="zh-CN" altLang="en-US" sz="2400" b="1" dirty="0" smtClean="0"/>
              <a:t>连通分支</a:t>
            </a:r>
            <a:r>
              <a:rPr lang="en-US" sz="2400" b="1" dirty="0" smtClean="0"/>
              <a:t>= { 1, 2, 3, 4, 5, 6, 7, 8 }.</a:t>
            </a:r>
          </a:p>
        </p:txBody>
      </p:sp>
      <p:pic>
        <p:nvPicPr>
          <p:cNvPr id="16388" name="Picture 4" descr="kleinberg_03F02"/>
          <p:cNvPicPr preferRelativeResize="0">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l="18216" r="14383" b="20930"/>
          <a:stretch>
            <a:fillRect/>
          </a:stretch>
        </p:blipFill>
        <p:spPr bwMode="auto">
          <a:xfrm>
            <a:off x="2734733" y="2667000"/>
            <a:ext cx="3668713"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218080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solidFill>
                  <a:srgbClr val="C00000"/>
                </a:solidFill>
                <a:latin typeface="+mj-lt"/>
                <a:ea typeface="黑体" pitchFamily="2" charset="-122"/>
              </a:rPr>
              <a:t>推论</a:t>
            </a:r>
            <a:r>
              <a:rPr lang="en-US" altLang="zh-CN" sz="2400" dirty="0" smtClean="0">
                <a:solidFill>
                  <a:srgbClr val="C00000"/>
                </a:solidFill>
                <a:latin typeface="+mj-lt"/>
                <a:ea typeface="黑体" pitchFamily="2" charset="-122"/>
              </a:rPr>
              <a:t>4.</a:t>
            </a:r>
            <a:r>
              <a:rPr lang="en-US" altLang="zh-CN" sz="2400" dirty="0" smtClean="0">
                <a:latin typeface="+mj-lt"/>
                <a:ea typeface="黑体" pitchFamily="2" charset="-122"/>
              </a:rPr>
              <a:t> </a:t>
            </a:r>
            <a:r>
              <a:rPr lang="zh-CN" altLang="en-US" sz="2400" dirty="0" smtClean="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a:t>
            </a:r>
            <a:r>
              <a:rPr lang="zh-CN" altLang="en-US" sz="2400" dirty="0" smtClean="0">
                <a:latin typeface="+mj-lt"/>
                <a:ea typeface="黑体" pitchFamily="2" charset="-122"/>
              </a:rPr>
              <a:t>网络</a:t>
            </a:r>
            <a:r>
              <a:rPr lang="zh-CN" altLang="en-US" sz="2400" dirty="0">
                <a:latin typeface="+mj-lt"/>
                <a:ea typeface="黑体" pitchFamily="2" charset="-122"/>
              </a:rPr>
              <a:t>，</a:t>
            </a:r>
            <a:r>
              <a:rPr lang="en-US" altLang="zh-CN" sz="2400" i="1" dirty="0" smtClean="0">
                <a:latin typeface="+mj-lt"/>
                <a:ea typeface="黑体" pitchFamily="2" charset="-122"/>
              </a:rPr>
              <a:t>f</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的一个</a:t>
            </a:r>
            <a:r>
              <a:rPr lang="zh-CN" altLang="en-US" sz="2400" dirty="0" smtClean="0">
                <a:latin typeface="+mj-lt"/>
                <a:ea typeface="黑体" pitchFamily="2" charset="-122"/>
              </a:rPr>
              <a:t>流</a:t>
            </a:r>
            <a:r>
              <a:rPr lang="zh-CN" altLang="en-US" sz="2400" dirty="0">
                <a:latin typeface="+mj-lt"/>
                <a:ea typeface="黑体" pitchFamily="2" charset="-122"/>
              </a:rPr>
              <a:t>，</a:t>
            </a:r>
            <a:r>
              <a:rPr lang="zh-CN" altLang="en-US" sz="2400" dirty="0" smtClean="0">
                <a:latin typeface="+mj-lt"/>
                <a:ea typeface="黑体" pitchFamily="2" charset="-122"/>
              </a:rPr>
              <a:t>并</a:t>
            </a:r>
            <a:r>
              <a:rPr lang="zh-CN" altLang="en-US" sz="2400" dirty="0">
                <a:latin typeface="+mj-lt"/>
                <a:ea typeface="黑体" pitchFamily="2" charset="-122"/>
              </a:rPr>
              <a:t>设</a:t>
            </a:r>
            <a:r>
              <a:rPr lang="en-US" altLang="zh-CN" sz="2400" i="1" dirty="0">
                <a:latin typeface="+mj-lt"/>
                <a:ea typeface="黑体" pitchFamily="2" charset="-122"/>
              </a:rPr>
              <a:t>p</a:t>
            </a:r>
            <a:r>
              <a:rPr lang="zh-CN" altLang="en-US" sz="2400" dirty="0">
                <a:latin typeface="+mj-lt"/>
                <a:ea typeface="黑体" pitchFamily="2" charset="-122"/>
              </a:rPr>
              <a:t>是</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中的一条增广</a:t>
            </a:r>
            <a:r>
              <a:rPr lang="zh-CN" altLang="en-US" sz="2400" dirty="0" smtClean="0">
                <a:latin typeface="+mj-lt"/>
                <a:ea typeface="黑体" pitchFamily="2" charset="-122"/>
              </a:rPr>
              <a:t>路径</a:t>
            </a:r>
            <a:r>
              <a:rPr lang="zh-CN" altLang="en-US" sz="2400" dirty="0">
                <a:latin typeface="+mj-lt"/>
                <a:ea typeface="黑体" pitchFamily="2" charset="-122"/>
              </a:rPr>
              <a:t>。</a:t>
            </a:r>
            <a:r>
              <a:rPr lang="zh-CN" altLang="en-US" sz="2400" dirty="0" smtClean="0">
                <a:latin typeface="+mj-lt"/>
                <a:ea typeface="黑体" pitchFamily="2" charset="-122"/>
              </a:rPr>
              <a:t>定义</a:t>
            </a:r>
            <a:r>
              <a:rPr lang="zh-CN" altLang="en-US" sz="2400" dirty="0">
                <a:latin typeface="+mj-lt"/>
                <a:ea typeface="黑体" pitchFamily="2" charset="-122"/>
              </a:rPr>
              <a:t>函数</a:t>
            </a:r>
            <a:r>
              <a:rPr lang="en-US" altLang="zh-CN" sz="2400" i="1" dirty="0" err="1">
                <a:latin typeface="+mj-lt"/>
                <a:ea typeface="黑体" pitchFamily="2" charset="-122"/>
              </a:rPr>
              <a:t>f</a:t>
            </a:r>
            <a:r>
              <a:rPr lang="en-US" altLang="zh-CN" sz="2400" i="1" baseline="-25000" dirty="0" err="1">
                <a:latin typeface="+mj-lt"/>
                <a:ea typeface="黑体" pitchFamily="2" charset="-122"/>
              </a:rPr>
              <a:t>p</a:t>
            </a:r>
            <a:r>
              <a:rPr lang="en-US" altLang="zh-CN" sz="2400" dirty="0">
                <a:latin typeface="+mj-lt"/>
                <a:ea typeface="黑体" pitchFamily="2" charset="-122"/>
              </a:rPr>
              <a:t>:</a:t>
            </a:r>
          </a:p>
          <a:p>
            <a:endParaRPr lang="en-US" altLang="zh-CN" sz="2400" dirty="0">
              <a:latin typeface="+mj-lt"/>
              <a:ea typeface="黑体" pitchFamily="2" charset="-122"/>
            </a:endParaRPr>
          </a:p>
          <a:p>
            <a:pPr marL="0" indent="0">
              <a:buNone/>
            </a:pPr>
            <a:r>
              <a:rPr lang="en-US" altLang="zh-CN" sz="2400" b="1" dirty="0">
                <a:latin typeface="黑体" pitchFamily="2" charset="-122"/>
                <a:ea typeface="黑体" pitchFamily="2" charset="-122"/>
              </a:rPr>
              <a:t>      </a:t>
            </a:r>
          </a:p>
          <a:p>
            <a:endParaRPr lang="en-US" altLang="zh-CN" sz="2400" b="1" dirty="0">
              <a:latin typeface="黑体" pitchFamily="2" charset="-122"/>
              <a:ea typeface="黑体" pitchFamily="2" charset="-122"/>
            </a:endParaRPr>
          </a:p>
          <a:p>
            <a:endParaRPr lang="en-US" altLang="zh-CN" sz="2400" b="1" dirty="0">
              <a:latin typeface="黑体" pitchFamily="2" charset="-122"/>
              <a:ea typeface="黑体" pitchFamily="2" charset="-122"/>
            </a:endParaRPr>
          </a:p>
          <a:p>
            <a:pPr marL="0" indent="0">
              <a:buNone/>
            </a:pPr>
            <a:endParaRPr lang="en-US" altLang="zh-CN" sz="2400" b="1" dirty="0">
              <a:latin typeface="黑体" pitchFamily="2" charset="-122"/>
              <a:ea typeface="黑体" pitchFamily="2" charset="-122"/>
            </a:endParaRPr>
          </a:p>
          <a:p>
            <a:r>
              <a:rPr lang="zh-CN" altLang="en-US" sz="2400" dirty="0">
                <a:latin typeface="+mj-lt"/>
                <a:ea typeface="黑体" pitchFamily="2" charset="-122"/>
              </a:rPr>
              <a:t>令</a:t>
            </a:r>
            <a:r>
              <a:rPr lang="en-US" altLang="zh-CN" sz="2400" i="1" dirty="0">
                <a:latin typeface="+mj-lt"/>
                <a:ea typeface="黑体" pitchFamily="2" charset="-122"/>
              </a:rPr>
              <a:t>f’=</a:t>
            </a:r>
            <a:r>
              <a:rPr lang="en-US" altLang="zh-CN" sz="2400" i="1" dirty="0" err="1" smtClean="0">
                <a:latin typeface="+mj-lt"/>
                <a:ea typeface="黑体" pitchFamily="2" charset="-122"/>
              </a:rPr>
              <a:t>f+f</a:t>
            </a:r>
            <a:r>
              <a:rPr lang="en-US" altLang="zh-CN" sz="2400" i="1" baseline="-25000" dirty="0" err="1" smtClean="0">
                <a:latin typeface="+mj-lt"/>
                <a:ea typeface="黑体" pitchFamily="2" charset="-122"/>
              </a:rPr>
              <a:t>p</a:t>
            </a:r>
            <a:r>
              <a:rPr lang="zh-CN" altLang="en-US" sz="2400" dirty="0">
                <a:latin typeface="+mj-lt"/>
                <a:ea typeface="黑体" pitchFamily="2" charset="-122"/>
              </a:rPr>
              <a:t>，</a:t>
            </a:r>
            <a:r>
              <a:rPr lang="zh-CN" altLang="en-US" sz="2400" dirty="0" smtClean="0">
                <a:latin typeface="+mj-lt"/>
                <a:ea typeface="黑体" pitchFamily="2" charset="-122"/>
              </a:rPr>
              <a:t>则</a:t>
            </a:r>
            <a:r>
              <a:rPr lang="en-US" altLang="zh-CN" sz="2400" i="1" dirty="0">
                <a:latin typeface="+mj-lt"/>
                <a:ea typeface="黑体" pitchFamily="2" charset="-122"/>
              </a:rPr>
              <a:t>f’</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上的一个</a:t>
            </a:r>
            <a:r>
              <a:rPr lang="zh-CN" altLang="en-US" sz="2400" dirty="0" smtClean="0">
                <a:latin typeface="+mj-lt"/>
                <a:ea typeface="黑体" pitchFamily="2" charset="-122"/>
              </a:rPr>
              <a:t>流</a:t>
            </a:r>
            <a:r>
              <a:rPr lang="zh-CN" altLang="en-US" sz="2400" dirty="0">
                <a:latin typeface="+mj-lt"/>
                <a:ea typeface="黑体" pitchFamily="2" charset="-122"/>
              </a:rPr>
              <a:t>，</a:t>
            </a:r>
            <a:r>
              <a:rPr lang="zh-CN" altLang="en-US" sz="2400" dirty="0" smtClean="0">
                <a:latin typeface="+mj-lt"/>
                <a:ea typeface="黑体" pitchFamily="2" charset="-122"/>
              </a:rPr>
              <a:t>其</a:t>
            </a:r>
            <a:r>
              <a:rPr lang="zh-CN" altLang="en-US" sz="2400" dirty="0">
                <a:latin typeface="+mj-lt"/>
                <a:ea typeface="黑体" pitchFamily="2" charset="-122"/>
              </a:rPr>
              <a:t>值为</a:t>
            </a:r>
            <a:r>
              <a:rPr lang="en-US" altLang="zh-CN" sz="2400" i="1" dirty="0">
                <a:latin typeface="+mj-lt"/>
                <a:ea typeface="黑体" pitchFamily="2" charset="-122"/>
              </a:rPr>
              <a:t>|f’|=|f|+|</a:t>
            </a:r>
            <a:r>
              <a:rPr lang="en-US" altLang="zh-CN" sz="2400" i="1" dirty="0" err="1">
                <a:latin typeface="+mj-lt"/>
                <a:ea typeface="黑体" pitchFamily="2" charset="-122"/>
              </a:rPr>
              <a:t>fp</a:t>
            </a:r>
            <a:r>
              <a:rPr lang="en-US" altLang="zh-CN" sz="2400" i="1" dirty="0">
                <a:latin typeface="+mj-lt"/>
                <a:ea typeface="黑体" pitchFamily="2" charset="-122"/>
              </a:rPr>
              <a:t>|&gt;|f</a:t>
            </a:r>
            <a:r>
              <a:rPr lang="en-US" altLang="zh-CN" sz="2400" i="1" dirty="0" smtClean="0">
                <a:latin typeface="+mj-lt"/>
                <a:ea typeface="黑体" pitchFamily="2" charset="-122"/>
              </a:rPr>
              <a:t>|</a:t>
            </a:r>
            <a:endParaRPr lang="en-US" altLang="zh-CN" sz="2400" i="1" dirty="0">
              <a:latin typeface="+mj-lt"/>
              <a:ea typeface="黑体" pitchFamily="2" charset="-122"/>
            </a:endParaRPr>
          </a:p>
          <a:p>
            <a:pPr marL="0" indent="0">
              <a:buNone/>
            </a:pPr>
            <a:endParaRPr lang="en-US" altLang="zh-CN" sz="2400"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728822564"/>
              </p:ext>
            </p:extLst>
          </p:nvPr>
        </p:nvGraphicFramePr>
        <p:xfrm>
          <a:off x="2268538" y="2514600"/>
          <a:ext cx="4535487" cy="1635125"/>
        </p:xfrm>
        <a:graphic>
          <a:graphicData uri="http://schemas.openxmlformats.org/presentationml/2006/ole">
            <mc:AlternateContent xmlns:mc="http://schemas.openxmlformats.org/markup-compatibility/2006">
              <mc:Choice xmlns:v="urn:schemas-microsoft-com:vml" Requires="v">
                <p:oleObj spid="_x0000_s218121" name="公式" r:id="rId4" imgW="2184400" imgH="787400" progId="Equation.3">
                  <p:embed/>
                </p:oleObj>
              </mc:Choice>
              <mc:Fallback>
                <p:oleObj name="公式" r:id="rId4" imgW="2184400" imgH="787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8538" y="2514600"/>
                        <a:ext cx="4535487"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1245350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en-US" altLang="zh-CN" sz="2400" dirty="0" smtClean="0">
                <a:latin typeface="+mj-lt"/>
                <a:ea typeface="黑体" pitchFamily="2" charset="-122"/>
              </a:rPr>
              <a:t>Ford-Fulkerson</a:t>
            </a:r>
            <a:r>
              <a:rPr lang="zh-CN" altLang="en-US" sz="2400" dirty="0">
                <a:latin typeface="+mj-lt"/>
                <a:ea typeface="黑体" pitchFamily="2" charset="-122"/>
              </a:rPr>
              <a:t>方法沿增广路径反复增加</a:t>
            </a:r>
            <a:r>
              <a:rPr lang="zh-CN" altLang="en-US" sz="2400" dirty="0" smtClean="0">
                <a:latin typeface="+mj-lt"/>
                <a:ea typeface="黑体" pitchFamily="2" charset="-122"/>
              </a:rPr>
              <a:t>流，直到</a:t>
            </a:r>
            <a:r>
              <a:rPr lang="zh-CN" altLang="en-US" sz="2400" dirty="0">
                <a:latin typeface="+mj-lt"/>
                <a:ea typeface="黑体" pitchFamily="2" charset="-122"/>
              </a:rPr>
              <a:t>找出最大流</a:t>
            </a:r>
            <a:r>
              <a:rPr lang="zh-CN" altLang="en-US" sz="2400" dirty="0" smtClean="0">
                <a:latin typeface="+mj-lt"/>
                <a:ea typeface="黑体" pitchFamily="2" charset="-122"/>
              </a:rPr>
              <a:t>为止。要</a:t>
            </a:r>
            <a:r>
              <a:rPr lang="zh-CN" altLang="en-US" sz="2400" dirty="0">
                <a:latin typeface="+mj-lt"/>
                <a:ea typeface="黑体" pitchFamily="2" charset="-122"/>
              </a:rPr>
              <a:t>证明的</a:t>
            </a:r>
            <a:r>
              <a:rPr lang="zh-CN" altLang="en-US" sz="2400" i="1" dirty="0">
                <a:solidFill>
                  <a:srgbClr val="C00000"/>
                </a:solidFill>
                <a:latin typeface="+mj-lt"/>
                <a:ea typeface="黑体" pitchFamily="2" charset="-122"/>
              </a:rPr>
              <a:t>最大流最小割定理</a:t>
            </a:r>
            <a:r>
              <a:rPr lang="zh-CN" altLang="en-US" sz="2400" dirty="0">
                <a:latin typeface="+mj-lt"/>
                <a:ea typeface="黑体" pitchFamily="2" charset="-122"/>
              </a:rPr>
              <a:t>告诉我们</a:t>
            </a:r>
            <a:r>
              <a:rPr lang="en-US" altLang="zh-CN" sz="2400" dirty="0">
                <a:latin typeface="+mj-lt"/>
                <a:ea typeface="黑体" pitchFamily="2" charset="-122"/>
              </a:rPr>
              <a:t>:</a:t>
            </a:r>
            <a:r>
              <a:rPr lang="zh-CN" altLang="en-US" sz="2400" dirty="0">
                <a:latin typeface="+mj-lt"/>
                <a:ea typeface="黑体" pitchFamily="2" charset="-122"/>
              </a:rPr>
              <a:t>一个流是最大</a:t>
            </a:r>
            <a:r>
              <a:rPr lang="zh-CN" altLang="en-US" sz="2400" dirty="0" smtClean="0">
                <a:latin typeface="+mj-lt"/>
                <a:ea typeface="黑体" pitchFamily="2" charset="-122"/>
              </a:rPr>
              <a:t>流，当且仅当</a:t>
            </a:r>
            <a:r>
              <a:rPr lang="zh-CN" altLang="en-US" sz="2400" dirty="0">
                <a:latin typeface="+mj-lt"/>
                <a:ea typeface="黑体" pitchFamily="2" charset="-122"/>
              </a:rPr>
              <a:t>它的残留网络中不包含增广</a:t>
            </a:r>
            <a:r>
              <a:rPr lang="zh-CN" altLang="en-US" sz="2400" dirty="0" smtClean="0">
                <a:latin typeface="+mj-lt"/>
                <a:ea typeface="黑体" pitchFamily="2" charset="-122"/>
              </a:rPr>
              <a:t>路径。</a:t>
            </a:r>
            <a:endParaRPr lang="en-US" altLang="zh-CN" sz="2400" dirty="0" smtClean="0">
              <a:latin typeface="+mj-lt"/>
              <a:ea typeface="黑体" pitchFamily="2" charset="-122"/>
            </a:endParaRPr>
          </a:p>
          <a:p>
            <a:r>
              <a:rPr lang="zh-CN" altLang="en-US" sz="2400" dirty="0" smtClean="0">
                <a:latin typeface="+mj-lt"/>
                <a:ea typeface="黑体" pitchFamily="2" charset="-122"/>
              </a:rPr>
              <a:t>流</a:t>
            </a:r>
            <a:r>
              <a:rPr lang="zh-CN" altLang="en-US" sz="2400" dirty="0">
                <a:latin typeface="+mj-lt"/>
                <a:ea typeface="黑体" pitchFamily="2" charset="-122"/>
              </a:rPr>
              <a:t>网络</a:t>
            </a:r>
            <a:r>
              <a:rPr lang="en-US" altLang="zh-CN" sz="2400" i="1" dirty="0">
                <a:latin typeface="+mj-lt"/>
                <a:ea typeface="黑体" pitchFamily="2" charset="-122"/>
              </a:rPr>
              <a:t>G=(V,E)</a:t>
            </a:r>
            <a:r>
              <a:rPr lang="zh-CN" altLang="en-US" sz="2400" dirty="0">
                <a:latin typeface="+mj-lt"/>
                <a:ea typeface="黑体" pitchFamily="2" charset="-122"/>
              </a:rPr>
              <a:t>的</a:t>
            </a:r>
            <a:r>
              <a:rPr lang="zh-CN" altLang="en-US" sz="2400" i="1" dirty="0">
                <a:solidFill>
                  <a:srgbClr val="C00000"/>
                </a:solidFill>
                <a:latin typeface="+mj-lt"/>
                <a:ea typeface="黑体" pitchFamily="2" charset="-122"/>
              </a:rPr>
              <a:t>割</a:t>
            </a:r>
            <a:r>
              <a:rPr lang="en-US" altLang="zh-CN" sz="2400" i="1" dirty="0">
                <a:solidFill>
                  <a:srgbClr val="C00000"/>
                </a:solidFill>
                <a:latin typeface="+mj-lt"/>
                <a:ea typeface="黑体" pitchFamily="2" charset="-122"/>
              </a:rPr>
              <a:t>(S,T)</a:t>
            </a:r>
            <a:r>
              <a:rPr lang="zh-CN" altLang="en-US" sz="2400" dirty="0">
                <a:latin typeface="+mj-lt"/>
                <a:ea typeface="黑体" pitchFamily="2" charset="-122"/>
              </a:rPr>
              <a:t>将</a:t>
            </a:r>
            <a:r>
              <a:rPr lang="en-US" altLang="zh-CN" sz="2400" i="1" dirty="0">
                <a:latin typeface="+mj-lt"/>
                <a:ea typeface="黑体" pitchFamily="2" charset="-122"/>
              </a:rPr>
              <a:t>V</a:t>
            </a:r>
            <a:r>
              <a:rPr lang="zh-CN" altLang="en-US" sz="2400" dirty="0">
                <a:latin typeface="+mj-lt"/>
                <a:ea typeface="黑体" pitchFamily="2" charset="-122"/>
              </a:rPr>
              <a:t>划分为</a:t>
            </a:r>
            <a:r>
              <a:rPr lang="en-US" altLang="zh-CN" sz="2400" i="1" dirty="0">
                <a:latin typeface="+mj-lt"/>
                <a:ea typeface="黑体" pitchFamily="2" charset="-122"/>
              </a:rPr>
              <a:t>S</a:t>
            </a:r>
            <a:r>
              <a:rPr lang="zh-CN" altLang="en-US" sz="2400" dirty="0">
                <a:latin typeface="+mj-lt"/>
                <a:ea typeface="黑体" pitchFamily="2" charset="-122"/>
              </a:rPr>
              <a:t>和</a:t>
            </a:r>
            <a:r>
              <a:rPr lang="en-US" altLang="zh-CN" sz="2400" i="1" dirty="0">
                <a:latin typeface="+mj-lt"/>
                <a:ea typeface="黑体" pitchFamily="2" charset="-122"/>
              </a:rPr>
              <a:t>T=V-S</a:t>
            </a:r>
            <a:r>
              <a:rPr lang="zh-CN" altLang="en-US" sz="2400" dirty="0">
                <a:latin typeface="+mj-lt"/>
                <a:ea typeface="黑体" pitchFamily="2" charset="-122"/>
              </a:rPr>
              <a:t>两</a:t>
            </a:r>
            <a:r>
              <a:rPr lang="zh-CN" altLang="en-US" sz="2400" dirty="0" smtClean="0">
                <a:latin typeface="+mj-lt"/>
                <a:ea typeface="黑体" pitchFamily="2" charset="-122"/>
              </a:rPr>
              <a:t>部分，使得</a:t>
            </a:r>
            <a:r>
              <a:rPr lang="en-US" altLang="zh-CN" sz="2400" i="1" dirty="0" err="1">
                <a:latin typeface="+mj-lt"/>
                <a:ea typeface="黑体" pitchFamily="2" charset="-122"/>
              </a:rPr>
              <a:t>s∈S</a:t>
            </a:r>
            <a:r>
              <a:rPr lang="en-US" altLang="zh-CN" sz="2400" i="1" dirty="0" smtClean="0">
                <a:latin typeface="+mj-lt"/>
                <a:ea typeface="黑体" pitchFamily="2" charset="-122"/>
              </a:rPr>
              <a:t>, </a:t>
            </a:r>
            <a:r>
              <a:rPr lang="en-US" altLang="zh-CN" sz="2400" i="1" dirty="0" err="1" smtClean="0">
                <a:latin typeface="+mj-lt"/>
                <a:ea typeface="黑体" pitchFamily="2" charset="-122"/>
              </a:rPr>
              <a:t>t</a:t>
            </a:r>
            <a:r>
              <a:rPr lang="en-US" altLang="zh-CN" sz="2400" i="1" dirty="0" err="1">
                <a:latin typeface="+mj-lt"/>
                <a:ea typeface="黑体" pitchFamily="2" charset="-122"/>
              </a:rPr>
              <a:t>∈</a:t>
            </a:r>
            <a:r>
              <a:rPr lang="en-US" altLang="zh-CN" sz="2400" i="1" dirty="0" err="1" smtClean="0">
                <a:latin typeface="+mj-lt"/>
                <a:ea typeface="黑体" pitchFamily="2" charset="-122"/>
              </a:rPr>
              <a:t>T</a:t>
            </a:r>
            <a:endParaRPr lang="en-US" altLang="zh-CN" sz="2400" dirty="0" smtClean="0">
              <a:latin typeface="+mj-lt"/>
              <a:ea typeface="黑体" pitchFamily="2" charset="-122"/>
            </a:endParaRPr>
          </a:p>
          <a:p>
            <a:r>
              <a:rPr lang="zh-CN" altLang="en-US" sz="2400" dirty="0" smtClean="0">
                <a:latin typeface="+mj-lt"/>
                <a:ea typeface="黑体" pitchFamily="2" charset="-122"/>
              </a:rPr>
              <a:t>如果</a:t>
            </a:r>
            <a:r>
              <a:rPr lang="en-US" altLang="zh-CN" sz="2400" i="1" dirty="0">
                <a:latin typeface="+mj-lt"/>
                <a:ea typeface="黑体" pitchFamily="2" charset="-122"/>
              </a:rPr>
              <a:t>f</a:t>
            </a:r>
            <a:r>
              <a:rPr lang="zh-CN" altLang="en-US" sz="2400" dirty="0">
                <a:latin typeface="+mj-lt"/>
                <a:ea typeface="黑体" pitchFamily="2" charset="-122"/>
              </a:rPr>
              <a:t>是一个</a:t>
            </a:r>
            <a:r>
              <a:rPr lang="zh-CN" altLang="en-US" sz="2400" dirty="0" smtClean="0">
                <a:latin typeface="+mj-lt"/>
                <a:ea typeface="黑体" pitchFamily="2" charset="-122"/>
              </a:rPr>
              <a:t>流，则</a:t>
            </a:r>
            <a:r>
              <a:rPr lang="zh-CN" altLang="en-US" sz="2400" dirty="0">
                <a:latin typeface="+mj-lt"/>
                <a:ea typeface="黑体" pitchFamily="2" charset="-122"/>
              </a:rPr>
              <a:t>穿过割</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的净流被定义为</a:t>
            </a:r>
            <a:r>
              <a:rPr lang="en-US" altLang="zh-CN" sz="2400" i="1" dirty="0">
                <a:latin typeface="+mj-lt"/>
                <a:ea typeface="黑体" pitchFamily="2" charset="-122"/>
              </a:rPr>
              <a:t>f(S,T</a:t>
            </a:r>
            <a:r>
              <a:rPr lang="en-US" altLang="zh-CN" sz="2400" i="1" dirty="0" smtClean="0">
                <a:latin typeface="+mj-lt"/>
                <a:ea typeface="黑体" pitchFamily="2" charset="-122"/>
              </a:rPr>
              <a:t>)</a:t>
            </a:r>
            <a:endParaRPr lang="en-US" altLang="zh-CN" sz="2400" dirty="0" smtClean="0">
              <a:latin typeface="+mj-lt"/>
              <a:ea typeface="黑体" pitchFamily="2" charset="-122"/>
            </a:endParaRPr>
          </a:p>
          <a:p>
            <a:r>
              <a:rPr lang="zh-CN" altLang="en-US" sz="2400" dirty="0" smtClean="0">
                <a:latin typeface="+mj-lt"/>
                <a:ea typeface="黑体" pitchFamily="2" charset="-122"/>
              </a:rPr>
              <a:t>割</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的容量为</a:t>
            </a:r>
            <a:r>
              <a:rPr lang="en-US" altLang="zh-CN" sz="2400" i="1" dirty="0">
                <a:latin typeface="+mj-lt"/>
                <a:ea typeface="黑体" pitchFamily="2" charset="-122"/>
              </a:rPr>
              <a:t>c</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smtClean="0">
                <a:latin typeface="+mj-lt"/>
                <a:ea typeface="黑体" pitchFamily="2" charset="-122"/>
              </a:rPr>
              <a:t>).</a:t>
            </a:r>
          </a:p>
          <a:p>
            <a:endParaRPr lang="en-US" altLang="zh-CN" sz="2400" dirty="0">
              <a:latin typeface="+mj-lt"/>
              <a:ea typeface="黑体" pitchFamily="2" charset="-122"/>
            </a:endParaRPr>
          </a:p>
          <a:p>
            <a:r>
              <a:rPr lang="zh-CN" altLang="en-US" sz="2400" dirty="0" smtClean="0">
                <a:latin typeface="+mj-lt"/>
                <a:ea typeface="黑体" pitchFamily="2" charset="-122"/>
              </a:rPr>
              <a:t>一</a:t>
            </a:r>
            <a:r>
              <a:rPr lang="zh-CN" altLang="en-US" sz="2400" dirty="0">
                <a:latin typeface="+mj-lt"/>
                <a:ea typeface="黑体" pitchFamily="2" charset="-122"/>
              </a:rPr>
              <a:t>个</a:t>
            </a:r>
            <a:r>
              <a:rPr lang="zh-CN" altLang="en-US" sz="2400" dirty="0">
                <a:solidFill>
                  <a:srgbClr val="0000CC"/>
                </a:solidFill>
                <a:latin typeface="+mj-lt"/>
                <a:ea typeface="黑体" pitchFamily="2" charset="-122"/>
              </a:rPr>
              <a:t>网络的最小割</a:t>
            </a:r>
            <a:r>
              <a:rPr lang="zh-CN" altLang="en-US" sz="2400" dirty="0">
                <a:latin typeface="+mj-lt"/>
                <a:ea typeface="黑体" pitchFamily="2" charset="-122"/>
              </a:rPr>
              <a:t>就是网络中所有割中具有最小容量的割</a:t>
            </a:r>
            <a:r>
              <a:rPr lang="en-US" altLang="zh-CN" sz="2400" dirty="0">
                <a:latin typeface="+mj-lt"/>
                <a:ea typeface="黑体" pitchFamily="2" charset="-122"/>
              </a:rPr>
              <a:t>.</a:t>
            </a: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278252967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smtClean="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smtClean="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smtClean="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smtClean="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pic>
        <p:nvPicPr>
          <p:cNvPr id="4" name="Picture 2"/>
          <p:cNvPicPr>
            <a:picLocks noChangeAspect="1" noChangeArrowheads="1"/>
          </p:cNvPicPr>
          <p:nvPr/>
        </p:nvPicPr>
        <p:blipFill>
          <a:blip r:embed="rId3" cstate="print"/>
          <a:srcRect/>
          <a:stretch>
            <a:fillRect/>
          </a:stretch>
        </p:blipFill>
        <p:spPr bwMode="auto">
          <a:xfrm>
            <a:off x="2057400" y="1447800"/>
            <a:ext cx="4959424" cy="2795599"/>
          </a:xfrm>
          <a:prstGeom prst="rect">
            <a:avLst/>
          </a:prstGeom>
          <a:noFill/>
          <a:ln w="9525">
            <a:noFill/>
            <a:miter lim="800000"/>
            <a:headEnd/>
            <a:tailEnd/>
          </a:ln>
        </p:spPr>
      </p:pic>
      <p:sp>
        <p:nvSpPr>
          <p:cNvPr id="5" name="TextBox 4"/>
          <p:cNvSpPr txBox="1"/>
          <p:nvPr/>
        </p:nvSpPr>
        <p:spPr>
          <a:xfrm>
            <a:off x="1185392" y="4724400"/>
            <a:ext cx="7272808" cy="1200329"/>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smtClean="0">
                <a:latin typeface="+mj-lt"/>
              </a:rPr>
              <a:t>上图中的流网络的割</a:t>
            </a:r>
            <a:r>
              <a:rPr lang="en-US" altLang="zh-CN" sz="2400" dirty="0" smtClean="0">
                <a:latin typeface="+mj-lt"/>
              </a:rPr>
              <a:t>(</a:t>
            </a:r>
            <a:r>
              <a:rPr lang="en-US" altLang="zh-CN" sz="2400" i="1" dirty="0" smtClean="0">
                <a:latin typeface="+mj-lt"/>
              </a:rPr>
              <a:t>{s,v1,v2},{v3,v4,t}</a:t>
            </a:r>
            <a:r>
              <a:rPr lang="en-US" altLang="zh-CN" sz="2400" dirty="0" smtClean="0">
                <a:latin typeface="+mj-lt"/>
              </a:rPr>
              <a:t>),</a:t>
            </a:r>
            <a:r>
              <a:rPr lang="zh-CN" altLang="en-US" sz="2400" dirty="0" smtClean="0">
                <a:latin typeface="+mj-lt"/>
              </a:rPr>
              <a:t>通过该割的净流为</a:t>
            </a:r>
            <a:r>
              <a:rPr lang="en-US" altLang="zh-CN" sz="2400" dirty="0" smtClean="0">
                <a:latin typeface="+mj-lt"/>
              </a:rPr>
              <a:t>:</a:t>
            </a:r>
            <a:r>
              <a:rPr lang="en-US" altLang="zh-CN" sz="2400" i="1" dirty="0" smtClean="0">
                <a:latin typeface="+mj-lt"/>
              </a:rPr>
              <a:t>f(v1,v3)+f(v2,v4)=12+11=23</a:t>
            </a:r>
            <a:r>
              <a:rPr lang="en-US" altLang="zh-CN" sz="2400" dirty="0" smtClean="0">
                <a:latin typeface="+mj-lt"/>
              </a:rPr>
              <a:t>. </a:t>
            </a:r>
            <a:r>
              <a:rPr lang="zh-CN" altLang="en-US" sz="2400" dirty="0" smtClean="0">
                <a:latin typeface="+mj-lt"/>
              </a:rPr>
              <a:t>割的容量为</a:t>
            </a:r>
            <a:r>
              <a:rPr lang="en-US" altLang="zh-CN" sz="2400" i="1" dirty="0" smtClean="0">
                <a:latin typeface="+mj-lt"/>
              </a:rPr>
              <a:t>c(v1,v3)+c(v2,v4)=12+14=26</a:t>
            </a:r>
            <a:r>
              <a:rPr lang="en-US" altLang="zh-CN" sz="2400" dirty="0" smtClean="0">
                <a:latin typeface="+mj-lt"/>
              </a:rPr>
              <a:t>.</a:t>
            </a:r>
            <a:endParaRPr lang="zh-CN" altLang="en-US" sz="2400" dirty="0">
              <a:latin typeface="+mj-lt"/>
            </a:endParaRPr>
          </a:p>
        </p:txBody>
      </p:sp>
    </p:spTree>
    <p:extLst>
      <p:ext uri="{BB962C8B-B14F-4D97-AF65-F5344CB8AC3E}">
        <p14:creationId xmlns:p14="http://schemas.microsoft.com/office/powerpoint/2010/main" val="195801651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solidFill>
                  <a:srgbClr val="C00000"/>
                </a:solidFill>
                <a:latin typeface="+mj-lt"/>
                <a:ea typeface="黑体" pitchFamily="2" charset="-122"/>
              </a:rPr>
              <a:t>注意</a:t>
            </a:r>
            <a:r>
              <a:rPr lang="en-US" altLang="zh-CN" sz="2400" i="1" dirty="0" smtClean="0">
                <a:solidFill>
                  <a:srgbClr val="C00000"/>
                </a:solidFill>
                <a:latin typeface="+mj-lt"/>
                <a:ea typeface="黑体" pitchFamily="2" charset="-122"/>
              </a:rPr>
              <a:t>:</a:t>
            </a:r>
            <a:r>
              <a:rPr lang="zh-CN" altLang="en-US" sz="2400" dirty="0" smtClean="0">
                <a:latin typeface="+mj-lt"/>
                <a:ea typeface="黑体" pitchFamily="2" charset="-122"/>
              </a:rPr>
              <a:t>通过</a:t>
            </a:r>
            <a:r>
              <a:rPr lang="zh-CN" altLang="en-US" sz="2400" dirty="0">
                <a:latin typeface="+mj-lt"/>
                <a:ea typeface="黑体" pitchFamily="2" charset="-122"/>
              </a:rPr>
              <a:t>割的净流可能包括顶点间的负</a:t>
            </a:r>
            <a:r>
              <a:rPr lang="zh-CN" altLang="en-US" sz="2400" dirty="0" smtClean="0">
                <a:latin typeface="+mj-lt"/>
                <a:ea typeface="黑体" pitchFamily="2" charset="-122"/>
              </a:rPr>
              <a:t>网络流。但</a:t>
            </a:r>
            <a:r>
              <a:rPr lang="zh-CN" altLang="en-US" sz="2400" dirty="0">
                <a:latin typeface="+mj-lt"/>
                <a:ea typeface="黑体" pitchFamily="2" charset="-122"/>
              </a:rPr>
              <a:t>割的容量完全由非负值</a:t>
            </a:r>
            <a:r>
              <a:rPr lang="zh-CN" altLang="en-US" sz="2400" dirty="0" smtClean="0">
                <a:latin typeface="+mj-lt"/>
                <a:ea typeface="黑体" pitchFamily="2" charset="-122"/>
              </a:rPr>
              <a:t>组成。换句话说，穿过</a:t>
            </a:r>
            <a:r>
              <a:rPr lang="zh-CN" altLang="en-US" sz="2400" dirty="0">
                <a:latin typeface="+mj-lt"/>
                <a:ea typeface="黑体" pitchFamily="2" charset="-122"/>
              </a:rPr>
              <a:t>割</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的净流由双向的正网络流</a:t>
            </a:r>
            <a:r>
              <a:rPr lang="zh-CN" altLang="en-US" sz="2400" dirty="0" smtClean="0">
                <a:latin typeface="+mj-lt"/>
                <a:ea typeface="黑体" pitchFamily="2" charset="-122"/>
              </a:rPr>
              <a:t>组成。在</a:t>
            </a:r>
            <a:r>
              <a:rPr lang="zh-CN" altLang="en-US" sz="2400" dirty="0">
                <a:latin typeface="+mj-lt"/>
                <a:ea typeface="黑体" pitchFamily="2" charset="-122"/>
              </a:rPr>
              <a:t>加上从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的正网络流的</a:t>
            </a:r>
            <a:r>
              <a:rPr lang="zh-CN" altLang="en-US" sz="2400" dirty="0" smtClean="0">
                <a:latin typeface="+mj-lt"/>
                <a:ea typeface="黑体" pitchFamily="2" charset="-122"/>
              </a:rPr>
              <a:t>同时，减去</a:t>
            </a:r>
            <a:r>
              <a:rPr lang="zh-CN" altLang="en-US" sz="2400" dirty="0">
                <a:latin typeface="+mj-lt"/>
                <a:ea typeface="黑体" pitchFamily="2" charset="-122"/>
              </a:rPr>
              <a:t>从</a:t>
            </a:r>
            <a:r>
              <a:rPr lang="en-US" altLang="zh-CN" sz="2400" i="1" dirty="0">
                <a:latin typeface="+mj-lt"/>
                <a:ea typeface="黑体" pitchFamily="2" charset="-122"/>
              </a:rPr>
              <a:t>T</a:t>
            </a:r>
            <a:r>
              <a:rPr lang="zh-CN" altLang="en-US" sz="2400" dirty="0">
                <a:latin typeface="+mj-lt"/>
                <a:ea typeface="黑体" pitchFamily="2" charset="-122"/>
              </a:rPr>
              <a:t>到</a:t>
            </a:r>
            <a:r>
              <a:rPr lang="en-US" altLang="zh-CN" sz="2400" i="1" dirty="0">
                <a:latin typeface="+mj-lt"/>
                <a:ea typeface="黑体" pitchFamily="2" charset="-122"/>
              </a:rPr>
              <a:t>S</a:t>
            </a:r>
            <a:r>
              <a:rPr lang="zh-CN" altLang="en-US" sz="2400" dirty="0">
                <a:latin typeface="+mj-lt"/>
                <a:ea typeface="黑体" pitchFamily="2" charset="-122"/>
              </a:rPr>
              <a:t>的正</a:t>
            </a:r>
            <a:r>
              <a:rPr lang="zh-CN" altLang="en-US" sz="2400" dirty="0" smtClean="0">
                <a:latin typeface="+mj-lt"/>
                <a:ea typeface="黑体" pitchFamily="2" charset="-122"/>
              </a:rPr>
              <a:t>网络流。另一方面，割</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的容量仅仅由</a:t>
            </a:r>
            <a:r>
              <a:rPr lang="en-US" altLang="zh-CN" sz="2400"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的边计算而</a:t>
            </a:r>
            <a:r>
              <a:rPr lang="zh-CN" altLang="en-US" sz="2400" dirty="0" smtClean="0">
                <a:latin typeface="+mj-lt"/>
                <a:ea typeface="黑体" pitchFamily="2" charset="-122"/>
              </a:rPr>
              <a:t>得。从</a:t>
            </a:r>
            <a:r>
              <a:rPr lang="en-US" altLang="zh-CN" sz="2400" i="1" dirty="0">
                <a:latin typeface="+mj-lt"/>
                <a:ea typeface="黑体" pitchFamily="2" charset="-122"/>
              </a:rPr>
              <a:t>T</a:t>
            </a:r>
            <a:r>
              <a:rPr lang="zh-CN" altLang="en-US" sz="2400" dirty="0">
                <a:latin typeface="+mj-lt"/>
                <a:ea typeface="黑体" pitchFamily="2" charset="-122"/>
              </a:rPr>
              <a:t>到</a:t>
            </a:r>
            <a:r>
              <a:rPr lang="en-US" altLang="zh-CN" sz="2400" i="1" dirty="0">
                <a:latin typeface="+mj-lt"/>
                <a:ea typeface="黑体" pitchFamily="2" charset="-122"/>
              </a:rPr>
              <a:t>S</a:t>
            </a:r>
            <a:r>
              <a:rPr lang="zh-CN" altLang="en-US" sz="2400" dirty="0">
                <a:latin typeface="+mj-lt"/>
                <a:ea typeface="黑体" pitchFamily="2" charset="-122"/>
              </a:rPr>
              <a:t>的边在计算</a:t>
            </a:r>
            <a:r>
              <a:rPr lang="en-US" altLang="zh-CN" sz="2400" i="1" dirty="0">
                <a:latin typeface="+mj-lt"/>
                <a:ea typeface="黑体" pitchFamily="2" charset="-122"/>
              </a:rPr>
              <a:t>c(S,T)</a:t>
            </a:r>
            <a:r>
              <a:rPr lang="zh-CN" altLang="en-US" sz="2400" dirty="0">
                <a:latin typeface="+mj-lt"/>
                <a:ea typeface="黑体" pitchFamily="2" charset="-122"/>
              </a:rPr>
              <a:t>时是不包括在内</a:t>
            </a:r>
            <a:r>
              <a:rPr lang="zh-CN" altLang="en-US" sz="2400" dirty="0" smtClean="0">
                <a:latin typeface="+mj-lt"/>
                <a:ea typeface="黑体" pitchFamily="2" charset="-122"/>
              </a:rPr>
              <a:t>的。下面</a:t>
            </a:r>
            <a:r>
              <a:rPr lang="zh-CN" altLang="en-US" sz="2400" dirty="0">
                <a:latin typeface="+mj-lt"/>
                <a:ea typeface="黑体" pitchFamily="2" charset="-122"/>
              </a:rPr>
              <a:t>引理</a:t>
            </a:r>
            <a:r>
              <a:rPr lang="zh-CN" altLang="en-US" sz="2400" dirty="0" smtClean="0">
                <a:latin typeface="+mj-lt"/>
                <a:ea typeface="黑体" pitchFamily="2" charset="-122"/>
              </a:rPr>
              <a:t>说明，流经</a:t>
            </a:r>
            <a:r>
              <a:rPr lang="zh-CN" altLang="en-US" sz="2400" dirty="0">
                <a:latin typeface="+mj-lt"/>
                <a:ea typeface="黑体" pitchFamily="2" charset="-122"/>
              </a:rPr>
              <a:t>任意割的净流是相同</a:t>
            </a:r>
            <a:r>
              <a:rPr lang="zh-CN" altLang="en-US" sz="2400" dirty="0" smtClean="0">
                <a:latin typeface="+mj-lt"/>
                <a:ea typeface="黑体" pitchFamily="2" charset="-122"/>
              </a:rPr>
              <a:t>的，且</a:t>
            </a:r>
            <a:r>
              <a:rPr lang="zh-CN" altLang="en-US" sz="2400" dirty="0">
                <a:latin typeface="+mj-lt"/>
                <a:ea typeface="黑体" pitchFamily="2" charset="-122"/>
              </a:rPr>
              <a:t>与流的值相等</a:t>
            </a:r>
            <a:r>
              <a:rPr lang="en-US" altLang="zh-CN" sz="2400" dirty="0">
                <a:latin typeface="+mj-lt"/>
                <a:ea typeface="黑体" pitchFamily="2" charset="-122"/>
              </a:rPr>
              <a:t>.</a:t>
            </a: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225839308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solidFill>
                  <a:srgbClr val="C00000"/>
                </a:solidFill>
                <a:latin typeface="+mj-lt"/>
                <a:ea typeface="黑体" pitchFamily="2" charset="-122"/>
              </a:rPr>
              <a:t>引理</a:t>
            </a:r>
            <a:r>
              <a:rPr lang="en-US" altLang="zh-CN" sz="2400" dirty="0" smtClean="0">
                <a:solidFill>
                  <a:srgbClr val="C00000"/>
                </a:solidFill>
                <a:latin typeface="+mj-lt"/>
                <a:ea typeface="黑体" pitchFamily="2" charset="-122"/>
              </a:rPr>
              <a:t>5. </a:t>
            </a:r>
            <a:r>
              <a:rPr lang="zh-CN" altLang="en-US" sz="2400" dirty="0" smtClean="0">
                <a:latin typeface="+mj-lt"/>
                <a:ea typeface="黑体" pitchFamily="2" charset="-122"/>
              </a:rPr>
              <a:t>设</a:t>
            </a:r>
            <a:r>
              <a:rPr lang="en-US" altLang="zh-CN" sz="2400" i="1" dirty="0">
                <a:latin typeface="+mj-lt"/>
                <a:ea typeface="黑体" pitchFamily="2" charset="-122"/>
              </a:rPr>
              <a:t>f</a:t>
            </a:r>
            <a:r>
              <a:rPr lang="zh-CN" altLang="en-US" sz="2400" dirty="0">
                <a:latin typeface="+mj-lt"/>
                <a:ea typeface="黑体" pitchFamily="2" charset="-122"/>
              </a:rPr>
              <a:t>是源点为</a:t>
            </a:r>
            <a:r>
              <a:rPr lang="en-US" altLang="zh-CN" sz="2400" i="1" dirty="0" smtClean="0">
                <a:latin typeface="+mj-lt"/>
                <a:ea typeface="黑体" pitchFamily="2" charset="-122"/>
              </a:rPr>
              <a:t>s</a:t>
            </a:r>
            <a:r>
              <a:rPr lang="zh-CN" altLang="en-US" sz="2400" dirty="0" smtClean="0">
                <a:latin typeface="+mj-lt"/>
                <a:ea typeface="黑体" pitchFamily="2" charset="-122"/>
              </a:rPr>
              <a:t>，汇点</a:t>
            </a:r>
            <a:r>
              <a:rPr lang="zh-CN" altLang="en-US" sz="2400" dirty="0">
                <a:latin typeface="+mj-lt"/>
                <a:ea typeface="黑体" pitchFamily="2" charset="-122"/>
              </a:rPr>
              <a:t>为</a:t>
            </a:r>
            <a:r>
              <a:rPr lang="en-US" altLang="zh-CN" sz="2400" i="1" dirty="0">
                <a:latin typeface="+mj-lt"/>
                <a:ea typeface="黑体" pitchFamily="2" charset="-122"/>
              </a:rPr>
              <a:t>t</a:t>
            </a:r>
            <a:r>
              <a:rPr lang="zh-CN" altLang="en-US" sz="2400" dirty="0">
                <a:latin typeface="+mj-lt"/>
                <a:ea typeface="黑体" pitchFamily="2" charset="-122"/>
              </a:rPr>
              <a:t>的流网络</a:t>
            </a:r>
            <a:r>
              <a:rPr lang="en-US" altLang="zh-CN" sz="2400" i="1" dirty="0">
                <a:latin typeface="+mj-lt"/>
                <a:ea typeface="黑体" pitchFamily="2" charset="-122"/>
              </a:rPr>
              <a:t>G</a:t>
            </a:r>
            <a:r>
              <a:rPr lang="zh-CN" altLang="en-US" sz="2400" dirty="0">
                <a:latin typeface="+mj-lt"/>
                <a:ea typeface="黑体" pitchFamily="2" charset="-122"/>
              </a:rPr>
              <a:t>中的</a:t>
            </a:r>
            <a:r>
              <a:rPr lang="zh-CN" altLang="en-US" sz="2400" dirty="0" smtClean="0">
                <a:latin typeface="+mj-lt"/>
                <a:ea typeface="黑体" pitchFamily="2" charset="-122"/>
              </a:rPr>
              <a:t>流。并且</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的一个</a:t>
            </a:r>
            <a:r>
              <a:rPr lang="zh-CN" altLang="en-US" sz="2400" dirty="0" smtClean="0">
                <a:latin typeface="+mj-lt"/>
                <a:ea typeface="黑体" pitchFamily="2" charset="-122"/>
              </a:rPr>
              <a:t>割。则</a:t>
            </a:r>
            <a:r>
              <a:rPr lang="zh-CN" altLang="en-US" sz="2400" dirty="0">
                <a:latin typeface="+mj-lt"/>
                <a:ea typeface="黑体" pitchFamily="2" charset="-122"/>
              </a:rPr>
              <a:t>通过割</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的净流为</a:t>
            </a:r>
            <a:r>
              <a:rPr lang="en-US" altLang="zh-CN" sz="2400" i="1" dirty="0">
                <a:latin typeface="+mj-lt"/>
                <a:ea typeface="黑体" pitchFamily="2" charset="-122"/>
              </a:rPr>
              <a:t>f(S,T)=|f</a:t>
            </a:r>
            <a:r>
              <a:rPr lang="en-US" altLang="zh-CN" sz="2400" i="1" dirty="0" smtClean="0">
                <a:latin typeface="+mj-lt"/>
                <a:ea typeface="黑体" pitchFamily="2" charset="-122"/>
              </a:rPr>
              <a:t>|</a:t>
            </a:r>
            <a:r>
              <a:rPr lang="zh-CN" altLang="en-US" sz="2400" dirty="0" smtClean="0">
                <a:latin typeface="+mj-lt"/>
                <a:ea typeface="黑体" pitchFamily="2" charset="-122"/>
              </a:rPr>
              <a:t>。</a:t>
            </a:r>
            <a:endParaRPr lang="en-US" altLang="zh-CN" sz="2400" dirty="0">
              <a:latin typeface="+mj-lt"/>
              <a:ea typeface="黑体" pitchFamily="2" charset="-122"/>
            </a:endParaRPr>
          </a:p>
          <a:p>
            <a:r>
              <a:rPr lang="zh-CN" altLang="en-US" sz="2400" dirty="0">
                <a:latin typeface="+mj-lt"/>
                <a:ea typeface="黑体" pitchFamily="2" charset="-122"/>
              </a:rPr>
              <a:t>证明</a:t>
            </a:r>
            <a:r>
              <a:rPr lang="en-US" altLang="zh-CN" sz="2400" dirty="0" smtClean="0">
                <a:latin typeface="+mj-lt"/>
                <a:ea typeface="黑体" pitchFamily="2" charset="-122"/>
              </a:rPr>
              <a:t>:  </a:t>
            </a:r>
            <a:r>
              <a:rPr lang="zh-CN" altLang="en-US" sz="2400" dirty="0" smtClean="0">
                <a:latin typeface="+mj-lt"/>
                <a:ea typeface="黑体" pitchFamily="2" charset="-122"/>
              </a:rPr>
              <a:t>由</a:t>
            </a:r>
            <a:r>
              <a:rPr lang="zh-CN" altLang="en-US" sz="2400" dirty="0">
                <a:latin typeface="+mj-lt"/>
                <a:ea typeface="黑体" pitchFamily="2" charset="-122"/>
              </a:rPr>
              <a:t>流守恒性得</a:t>
            </a:r>
            <a:r>
              <a:rPr lang="en-US" altLang="zh-CN" sz="2400" dirty="0">
                <a:latin typeface="+mj-lt"/>
                <a:ea typeface="黑体" pitchFamily="2" charset="-122"/>
              </a:rPr>
              <a:t>:</a:t>
            </a:r>
            <a:r>
              <a:rPr lang="en-US" altLang="zh-CN" sz="2400" i="1" dirty="0">
                <a:latin typeface="+mj-lt"/>
                <a:ea typeface="黑体" pitchFamily="2" charset="-122"/>
              </a:rPr>
              <a:t>f(S-{s},V)=</a:t>
            </a:r>
            <a:r>
              <a:rPr lang="en-US" altLang="zh-CN" sz="2400" i="1" dirty="0" smtClean="0">
                <a:latin typeface="+mj-lt"/>
                <a:ea typeface="黑体" pitchFamily="2" charset="-122"/>
              </a:rPr>
              <a:t>0</a:t>
            </a:r>
            <a:endParaRPr lang="en-US" altLang="zh-CN" sz="2400" dirty="0" smtClean="0">
              <a:latin typeface="+mj-lt"/>
              <a:ea typeface="黑体" pitchFamily="2" charset="-122"/>
            </a:endParaRPr>
          </a:p>
          <a:p>
            <a:pPr marL="0" indent="0">
              <a:buNone/>
            </a:pPr>
            <a:r>
              <a:rPr lang="en-US" altLang="zh-CN" sz="2400" i="1" dirty="0">
                <a:latin typeface="+mj-lt"/>
                <a:ea typeface="黑体" pitchFamily="2" charset="-122"/>
              </a:rPr>
              <a:t> </a:t>
            </a:r>
            <a:r>
              <a:rPr lang="en-US" altLang="zh-CN" sz="2400" i="1" dirty="0" smtClean="0">
                <a:latin typeface="+mj-lt"/>
                <a:ea typeface="黑体" pitchFamily="2" charset="-122"/>
              </a:rPr>
              <a:t>              f(S,T</a:t>
            </a:r>
            <a:r>
              <a:rPr lang="en-US" altLang="zh-CN" sz="2400" i="1" dirty="0">
                <a:latin typeface="+mj-lt"/>
                <a:ea typeface="黑体" pitchFamily="2" charset="-122"/>
              </a:rPr>
              <a:t>)=f(S,V)-f(S,S)=f(</a:t>
            </a:r>
            <a:r>
              <a:rPr lang="en-US" altLang="zh-CN" sz="2400" i="1" dirty="0" err="1">
                <a:latin typeface="+mj-lt"/>
                <a:ea typeface="黑体" pitchFamily="2" charset="-122"/>
              </a:rPr>
              <a:t>s,V</a:t>
            </a:r>
            <a:r>
              <a:rPr lang="en-US" altLang="zh-CN" sz="2400" i="1" dirty="0">
                <a:latin typeface="+mj-lt"/>
                <a:ea typeface="黑体" pitchFamily="2" charset="-122"/>
              </a:rPr>
              <a:t>)=|f</a:t>
            </a:r>
            <a:r>
              <a:rPr lang="en-US" altLang="zh-CN" sz="2400" i="1" dirty="0" smtClean="0">
                <a:latin typeface="+mj-lt"/>
                <a:ea typeface="黑体" pitchFamily="2" charset="-122"/>
              </a:rPr>
              <a:t>|</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smtClean="0">
                <a:solidFill>
                  <a:srgbClr val="C00000"/>
                </a:solidFill>
                <a:latin typeface="+mj-lt"/>
                <a:ea typeface="黑体" pitchFamily="2" charset="-122"/>
              </a:rPr>
              <a:t>推论</a:t>
            </a:r>
            <a:r>
              <a:rPr lang="en-US" altLang="zh-CN" sz="2400" dirty="0" smtClean="0">
                <a:solidFill>
                  <a:srgbClr val="C00000"/>
                </a:solidFill>
                <a:latin typeface="+mj-lt"/>
                <a:ea typeface="黑体" pitchFamily="2" charset="-122"/>
              </a:rPr>
              <a:t>6.</a:t>
            </a:r>
            <a:r>
              <a:rPr lang="en-US" altLang="zh-CN" sz="2400" dirty="0" smtClean="0">
                <a:latin typeface="+mj-lt"/>
                <a:ea typeface="黑体" pitchFamily="2" charset="-122"/>
              </a:rPr>
              <a:t> </a:t>
            </a:r>
            <a:r>
              <a:rPr lang="zh-CN" altLang="en-US" sz="2400" dirty="0">
                <a:latin typeface="+mj-lt"/>
                <a:ea typeface="黑体" pitchFamily="2" charset="-122"/>
              </a:rPr>
              <a:t>对于流网络</a:t>
            </a:r>
            <a:r>
              <a:rPr lang="en-US" altLang="zh-CN" sz="2400" i="1" dirty="0">
                <a:latin typeface="+mj-lt"/>
                <a:ea typeface="黑体" pitchFamily="2" charset="-122"/>
              </a:rPr>
              <a:t>G</a:t>
            </a:r>
            <a:r>
              <a:rPr lang="zh-CN" altLang="en-US" sz="2400" dirty="0">
                <a:latin typeface="+mj-lt"/>
                <a:ea typeface="黑体" pitchFamily="2" charset="-122"/>
              </a:rPr>
              <a:t>中任意流</a:t>
            </a:r>
            <a:r>
              <a:rPr lang="en-US" altLang="zh-CN" sz="2400" i="1" dirty="0" smtClean="0">
                <a:latin typeface="+mj-lt"/>
                <a:ea typeface="黑体" pitchFamily="2" charset="-122"/>
              </a:rPr>
              <a:t>f</a:t>
            </a:r>
            <a:r>
              <a:rPr lang="zh-CN" altLang="en-US" sz="2400" dirty="0" smtClean="0">
                <a:latin typeface="+mj-lt"/>
                <a:ea typeface="黑体" pitchFamily="2" charset="-122"/>
              </a:rPr>
              <a:t>，其</a:t>
            </a:r>
            <a:r>
              <a:rPr lang="zh-CN" altLang="en-US" sz="2400" dirty="0">
                <a:latin typeface="+mj-lt"/>
                <a:ea typeface="黑体" pitchFamily="2" charset="-122"/>
              </a:rPr>
              <a:t>值的上界为</a:t>
            </a:r>
            <a:r>
              <a:rPr lang="en-US" altLang="zh-CN" sz="2400" i="1" dirty="0">
                <a:latin typeface="+mj-lt"/>
                <a:ea typeface="黑体" pitchFamily="2" charset="-122"/>
              </a:rPr>
              <a:t>G</a:t>
            </a:r>
            <a:r>
              <a:rPr lang="zh-CN" altLang="en-US" sz="2400" dirty="0">
                <a:latin typeface="+mj-lt"/>
                <a:ea typeface="黑体" pitchFamily="2" charset="-122"/>
              </a:rPr>
              <a:t>的任意割的</a:t>
            </a:r>
            <a:r>
              <a:rPr lang="zh-CN" altLang="en-US" sz="2400" dirty="0" smtClean="0">
                <a:latin typeface="+mj-lt"/>
                <a:ea typeface="黑体" pitchFamily="2" charset="-122"/>
              </a:rPr>
              <a:t>容量</a:t>
            </a:r>
            <a:endParaRPr lang="en-US" altLang="zh-CN" sz="2400" dirty="0">
              <a:latin typeface="+mj-lt"/>
              <a:ea typeface="黑体" pitchFamily="2" charset="-122"/>
            </a:endParaRPr>
          </a:p>
          <a:p>
            <a:r>
              <a:rPr lang="zh-CN" altLang="en-US" sz="2400" dirty="0">
                <a:latin typeface="+mj-lt"/>
                <a:ea typeface="黑体" pitchFamily="2" charset="-122"/>
              </a:rPr>
              <a:t>证明</a:t>
            </a:r>
            <a:r>
              <a:rPr lang="en-US" altLang="zh-CN" sz="2400" dirty="0">
                <a:latin typeface="+mj-lt"/>
                <a:ea typeface="黑体" pitchFamily="2" charset="-122"/>
              </a:rPr>
              <a:t>:</a:t>
            </a:r>
            <a:r>
              <a:rPr lang="zh-CN" altLang="en-US" sz="2400" dirty="0">
                <a:latin typeface="+mj-lt"/>
                <a:ea typeface="黑体" pitchFamily="2" charset="-122"/>
              </a:rPr>
              <a:t>设</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为</a:t>
            </a:r>
            <a:r>
              <a:rPr lang="en-US" altLang="zh-CN" sz="2400" i="1" dirty="0">
                <a:latin typeface="+mj-lt"/>
                <a:ea typeface="黑体" pitchFamily="2" charset="-122"/>
              </a:rPr>
              <a:t>G</a:t>
            </a:r>
            <a:r>
              <a:rPr lang="zh-CN" altLang="en-US" sz="2400" dirty="0">
                <a:latin typeface="+mj-lt"/>
                <a:ea typeface="黑体" pitchFamily="2" charset="-122"/>
              </a:rPr>
              <a:t>中的任意</a:t>
            </a:r>
            <a:r>
              <a:rPr lang="zh-CN" altLang="en-US" sz="2400" dirty="0" smtClean="0">
                <a:latin typeface="+mj-lt"/>
                <a:ea typeface="黑体" pitchFamily="2" charset="-122"/>
              </a:rPr>
              <a:t>割，</a:t>
            </a:r>
            <a:r>
              <a:rPr lang="en-US" altLang="zh-CN" sz="2400" i="1" dirty="0" smtClean="0">
                <a:latin typeface="+mj-lt"/>
                <a:ea typeface="黑体" pitchFamily="2" charset="-122"/>
              </a:rPr>
              <a:t>f</a:t>
            </a:r>
            <a:r>
              <a:rPr lang="zh-CN" altLang="en-US" sz="2400" dirty="0">
                <a:latin typeface="+mj-lt"/>
                <a:ea typeface="黑体" pitchFamily="2" charset="-122"/>
              </a:rPr>
              <a:t>为任意</a:t>
            </a:r>
            <a:r>
              <a:rPr lang="zh-CN" altLang="en-US" sz="2400" dirty="0" smtClean="0">
                <a:latin typeface="+mj-lt"/>
                <a:ea typeface="黑体" pitchFamily="2" charset="-122"/>
              </a:rPr>
              <a:t>流</a:t>
            </a:r>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33247043"/>
              </p:ext>
            </p:extLst>
          </p:nvPr>
        </p:nvGraphicFramePr>
        <p:xfrm>
          <a:off x="914401" y="4953000"/>
          <a:ext cx="6553199" cy="701622"/>
        </p:xfrm>
        <a:graphic>
          <a:graphicData uri="http://schemas.openxmlformats.org/presentationml/2006/ole">
            <mc:AlternateContent xmlns:mc="http://schemas.openxmlformats.org/markup-compatibility/2006">
              <mc:Choice xmlns:v="urn:schemas-microsoft-com:vml" Requires="v">
                <p:oleObj spid="_x0000_s219145" name="Equation" r:id="rId4" imgW="3200400" imgH="342720" progId="Equation.DSMT4">
                  <p:embed/>
                </p:oleObj>
              </mc:Choice>
              <mc:Fallback>
                <p:oleObj name="Equation" r:id="rId4" imgW="3200400" imgH="342720" progId="Equation.DSMT4">
                  <p:embed/>
                  <p:pic>
                    <p:nvPicPr>
                      <p:cNvPr id="0" name=""/>
                      <p:cNvPicPr>
                        <a:picLocks noChangeAspect="1" noChangeArrowheads="1"/>
                      </p:cNvPicPr>
                      <p:nvPr/>
                    </p:nvPicPr>
                    <p:blipFill>
                      <a:blip r:embed="rId5"/>
                      <a:srcRect/>
                      <a:stretch>
                        <a:fillRect/>
                      </a:stretch>
                    </p:blipFill>
                    <p:spPr bwMode="auto">
                      <a:xfrm>
                        <a:off x="914401" y="4953000"/>
                        <a:ext cx="6553199" cy="70162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54061603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latin typeface="黑体" pitchFamily="2" charset="-122"/>
                <a:ea typeface="黑体" pitchFamily="2" charset="-122"/>
              </a:rPr>
              <a:t>因此</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网络的最大流必定不超过网络最小割的容量</a:t>
            </a:r>
            <a:r>
              <a:rPr lang="en-US" altLang="zh-CN" sz="2400" dirty="0">
                <a:latin typeface="黑体" pitchFamily="2" charset="-122"/>
                <a:ea typeface="黑体" pitchFamily="2" charset="-122"/>
              </a:rPr>
              <a:t>.</a:t>
            </a:r>
          </a:p>
          <a:p>
            <a:r>
              <a:rPr lang="zh-CN" altLang="en-US" sz="2400" dirty="0" smtClean="0">
                <a:solidFill>
                  <a:srgbClr val="C00000"/>
                </a:solidFill>
                <a:latin typeface="黑体" pitchFamily="2" charset="-122"/>
                <a:ea typeface="黑体" pitchFamily="2" charset="-122"/>
              </a:rPr>
              <a:t>定理</a:t>
            </a:r>
            <a:r>
              <a:rPr lang="en-US" altLang="zh-CN" sz="2400" dirty="0" smtClean="0">
                <a:solidFill>
                  <a:srgbClr val="C00000"/>
                </a:solidFill>
                <a:latin typeface="黑体" pitchFamily="2" charset="-122"/>
                <a:ea typeface="黑体" pitchFamily="2" charset="-122"/>
              </a:rPr>
              <a:t>7.</a:t>
            </a:r>
            <a:r>
              <a:rPr lang="en-US" altLang="zh-CN" sz="2400" dirty="0" smtClean="0">
                <a:latin typeface="黑体" pitchFamily="2" charset="-122"/>
                <a:ea typeface="黑体" pitchFamily="2" charset="-122"/>
              </a:rPr>
              <a:t>(</a:t>
            </a:r>
            <a:r>
              <a:rPr lang="zh-CN" altLang="en-US" sz="2400" dirty="0">
                <a:solidFill>
                  <a:srgbClr val="0000CC"/>
                </a:solidFill>
                <a:latin typeface="黑体" pitchFamily="2" charset="-122"/>
                <a:ea typeface="黑体" pitchFamily="2" charset="-122"/>
              </a:rPr>
              <a:t>最大流最小割定理</a:t>
            </a:r>
            <a:r>
              <a:rPr lang="en-US" altLang="zh-CN" sz="2400" dirty="0" smtClean="0">
                <a:latin typeface="黑体" pitchFamily="2" charset="-122"/>
                <a:ea typeface="黑体" pitchFamily="2" charset="-122"/>
              </a:rPr>
              <a:t>)</a:t>
            </a:r>
            <a:r>
              <a:rPr lang="zh-CN" altLang="en-US" sz="2400" dirty="0" smtClean="0">
                <a:latin typeface="黑体" pitchFamily="2" charset="-122"/>
                <a:ea typeface="黑体" pitchFamily="2" charset="-122"/>
              </a:rPr>
              <a:t>如果</a:t>
            </a:r>
            <a:r>
              <a:rPr lang="en-US" altLang="zh-CN" sz="2400" i="1" dirty="0">
                <a:latin typeface="黑体" pitchFamily="2" charset="-122"/>
                <a:ea typeface="黑体" pitchFamily="2" charset="-122"/>
              </a:rPr>
              <a:t>f</a:t>
            </a:r>
            <a:r>
              <a:rPr lang="zh-CN" altLang="en-US" sz="2400" dirty="0">
                <a:latin typeface="黑体" pitchFamily="2" charset="-122"/>
                <a:ea typeface="黑体" pitchFamily="2" charset="-122"/>
              </a:rPr>
              <a:t>是具有源点</a:t>
            </a:r>
            <a:r>
              <a:rPr lang="en-US" altLang="zh-CN" sz="2400" i="1" dirty="0">
                <a:latin typeface="黑体" pitchFamily="2" charset="-122"/>
                <a:ea typeface="黑体" pitchFamily="2" charset="-122"/>
              </a:rPr>
              <a:t>s</a:t>
            </a:r>
            <a:r>
              <a:rPr lang="zh-CN" altLang="en-US" sz="2400" dirty="0">
                <a:latin typeface="黑体" pitchFamily="2" charset="-122"/>
                <a:ea typeface="黑体" pitchFamily="2" charset="-122"/>
              </a:rPr>
              <a:t>和汇点</a:t>
            </a:r>
            <a:r>
              <a:rPr lang="en-US" altLang="zh-CN" sz="2400" i="1" dirty="0">
                <a:latin typeface="黑体" pitchFamily="2" charset="-122"/>
                <a:ea typeface="黑体" pitchFamily="2" charset="-122"/>
              </a:rPr>
              <a:t>t</a:t>
            </a:r>
            <a:r>
              <a:rPr lang="zh-CN" altLang="en-US" sz="2400" dirty="0">
                <a:latin typeface="黑体" pitchFamily="2" charset="-122"/>
                <a:ea typeface="黑体" pitchFamily="2" charset="-122"/>
              </a:rPr>
              <a:t>的流网络</a:t>
            </a:r>
            <a:r>
              <a:rPr lang="en-US" altLang="zh-CN" sz="2400" i="1" dirty="0">
                <a:latin typeface="黑体" pitchFamily="2" charset="-122"/>
                <a:ea typeface="黑体" pitchFamily="2" charset="-122"/>
              </a:rPr>
              <a:t>G=(V,E)</a:t>
            </a:r>
            <a:r>
              <a:rPr lang="zh-CN" altLang="en-US" sz="2400" dirty="0">
                <a:latin typeface="黑体" pitchFamily="2" charset="-122"/>
                <a:ea typeface="黑体" pitchFamily="2" charset="-122"/>
              </a:rPr>
              <a:t>中的一个流</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则下列条件是等价的</a:t>
            </a:r>
            <a:r>
              <a:rPr lang="en-US" altLang="zh-CN" sz="2400" dirty="0">
                <a:latin typeface="黑体" pitchFamily="2" charset="-122"/>
                <a:ea typeface="黑体" pitchFamily="2" charset="-122"/>
              </a:rPr>
              <a:t>.</a:t>
            </a:r>
          </a:p>
          <a:p>
            <a:pPr marL="0" indent="0">
              <a:buNone/>
            </a:pPr>
            <a:r>
              <a:rPr lang="en-US" altLang="zh-CN" sz="2400" dirty="0" smtClean="0">
                <a:latin typeface="黑体" pitchFamily="2" charset="-122"/>
                <a:ea typeface="黑体" pitchFamily="2" charset="-122"/>
              </a:rPr>
              <a:t>  (</a:t>
            </a:r>
            <a:r>
              <a:rPr lang="en-US" altLang="zh-CN" sz="2400" dirty="0">
                <a:latin typeface="黑体" pitchFamily="2" charset="-122"/>
                <a:ea typeface="黑体" pitchFamily="2" charset="-122"/>
              </a:rPr>
              <a:t>1)</a:t>
            </a:r>
            <a:r>
              <a:rPr lang="en-US" altLang="zh-CN" sz="2400" i="1" dirty="0">
                <a:latin typeface="黑体" pitchFamily="2" charset="-122"/>
                <a:ea typeface="黑体" pitchFamily="2" charset="-122"/>
              </a:rPr>
              <a:t>f</a:t>
            </a:r>
            <a:r>
              <a:rPr lang="zh-CN" altLang="en-US" sz="2400" dirty="0">
                <a:latin typeface="黑体" pitchFamily="2" charset="-122"/>
                <a:ea typeface="黑体" pitchFamily="2" charset="-122"/>
              </a:rPr>
              <a:t>是</a:t>
            </a:r>
            <a:r>
              <a:rPr lang="en-US" altLang="zh-CN" sz="2400" i="1" dirty="0">
                <a:latin typeface="黑体" pitchFamily="2" charset="-122"/>
                <a:ea typeface="黑体" pitchFamily="2" charset="-122"/>
              </a:rPr>
              <a:t>G</a:t>
            </a:r>
            <a:r>
              <a:rPr lang="zh-CN" altLang="en-US" sz="2400" dirty="0">
                <a:latin typeface="黑体" pitchFamily="2" charset="-122"/>
                <a:ea typeface="黑体" pitchFamily="2" charset="-122"/>
              </a:rPr>
              <a:t>的一个最大流</a:t>
            </a:r>
            <a:r>
              <a:rPr lang="en-US" altLang="zh-CN" sz="2400" dirty="0">
                <a:latin typeface="黑体" pitchFamily="2" charset="-122"/>
                <a:ea typeface="黑体" pitchFamily="2" charset="-122"/>
              </a:rPr>
              <a:t>.</a:t>
            </a:r>
          </a:p>
          <a:p>
            <a:pPr marL="0" indent="0">
              <a:buNone/>
            </a:pPr>
            <a:r>
              <a:rPr lang="en-US" altLang="zh-CN" sz="2400" dirty="0" smtClean="0">
                <a:latin typeface="黑体" pitchFamily="2" charset="-122"/>
                <a:ea typeface="黑体" pitchFamily="2" charset="-122"/>
              </a:rPr>
              <a:t>  (</a:t>
            </a:r>
            <a:r>
              <a:rPr lang="en-US" altLang="zh-CN" sz="2400" dirty="0">
                <a:latin typeface="黑体" pitchFamily="2" charset="-122"/>
                <a:ea typeface="黑体" pitchFamily="2" charset="-122"/>
              </a:rPr>
              <a:t>2)</a:t>
            </a:r>
            <a:r>
              <a:rPr lang="zh-CN" altLang="en-US" sz="2400" dirty="0">
                <a:latin typeface="黑体" pitchFamily="2" charset="-122"/>
                <a:ea typeface="黑体" pitchFamily="2" charset="-122"/>
              </a:rPr>
              <a:t>残留网络</a:t>
            </a:r>
            <a:r>
              <a:rPr lang="en-US" altLang="zh-CN" sz="2400" i="1" dirty="0" err="1">
                <a:latin typeface="黑体" pitchFamily="2" charset="-122"/>
                <a:ea typeface="黑体" pitchFamily="2" charset="-122"/>
              </a:rPr>
              <a:t>G</a:t>
            </a:r>
            <a:r>
              <a:rPr lang="en-US" altLang="zh-CN" sz="2400" i="1" baseline="-25000" dirty="0" err="1">
                <a:latin typeface="黑体" pitchFamily="2" charset="-122"/>
                <a:ea typeface="黑体" pitchFamily="2" charset="-122"/>
              </a:rPr>
              <a:t>f</a:t>
            </a:r>
            <a:r>
              <a:rPr lang="zh-CN" altLang="en-US" sz="2400" dirty="0">
                <a:latin typeface="黑体" pitchFamily="2" charset="-122"/>
                <a:ea typeface="黑体" pitchFamily="2" charset="-122"/>
              </a:rPr>
              <a:t>不包括增广</a:t>
            </a:r>
            <a:r>
              <a:rPr lang="zh-CN" altLang="en-US" sz="2400" dirty="0" smtClean="0">
                <a:latin typeface="黑体" pitchFamily="2" charset="-122"/>
                <a:ea typeface="黑体" pitchFamily="2" charset="-122"/>
              </a:rPr>
              <a:t>路径</a:t>
            </a:r>
            <a:endParaRPr lang="en-US" altLang="zh-CN" sz="2400" dirty="0">
              <a:latin typeface="黑体" pitchFamily="2" charset="-122"/>
              <a:ea typeface="黑体" pitchFamily="2" charset="-122"/>
            </a:endParaRPr>
          </a:p>
          <a:p>
            <a:pPr marL="0" indent="0">
              <a:buNone/>
            </a:pPr>
            <a:r>
              <a:rPr lang="en-US" altLang="zh-CN" sz="2400" dirty="0" smtClean="0">
                <a:latin typeface="黑体" pitchFamily="2" charset="-122"/>
                <a:ea typeface="黑体" pitchFamily="2" charset="-122"/>
              </a:rPr>
              <a:t>  (</a:t>
            </a:r>
            <a:r>
              <a:rPr lang="en-US" altLang="zh-CN" sz="2400" dirty="0">
                <a:latin typeface="黑体" pitchFamily="2" charset="-122"/>
                <a:ea typeface="黑体" pitchFamily="2" charset="-122"/>
              </a:rPr>
              <a:t>3)</a:t>
            </a:r>
            <a:r>
              <a:rPr lang="zh-CN" altLang="en-US" sz="2400" dirty="0">
                <a:latin typeface="黑体" pitchFamily="2" charset="-122"/>
                <a:ea typeface="黑体" pitchFamily="2" charset="-122"/>
              </a:rPr>
              <a:t>对</a:t>
            </a:r>
            <a:r>
              <a:rPr lang="en-US" altLang="zh-CN" sz="2400" i="1" dirty="0">
                <a:latin typeface="黑体" pitchFamily="2" charset="-122"/>
                <a:ea typeface="黑体" pitchFamily="2" charset="-122"/>
              </a:rPr>
              <a:t>G</a:t>
            </a:r>
            <a:r>
              <a:rPr lang="zh-CN" altLang="en-US" sz="2400" dirty="0">
                <a:latin typeface="黑体" pitchFamily="2" charset="-122"/>
                <a:ea typeface="黑体" pitchFamily="2" charset="-122"/>
              </a:rPr>
              <a:t>的某个割</a:t>
            </a:r>
            <a:r>
              <a:rPr lang="en-US" altLang="zh-CN" sz="2400" dirty="0">
                <a:latin typeface="黑体" pitchFamily="2" charset="-122"/>
                <a:ea typeface="黑体" pitchFamily="2" charset="-122"/>
              </a:rPr>
              <a:t>(</a:t>
            </a:r>
            <a:r>
              <a:rPr lang="en-US" altLang="zh-CN" sz="2400" i="1" dirty="0">
                <a:latin typeface="黑体" pitchFamily="2" charset="-122"/>
                <a:ea typeface="黑体" pitchFamily="2" charset="-122"/>
              </a:rPr>
              <a:t>S,T</a:t>
            </a:r>
            <a:r>
              <a:rPr lang="en-US" altLang="zh-CN" sz="2400" dirty="0">
                <a:latin typeface="黑体" pitchFamily="2" charset="-122"/>
                <a:ea typeface="黑体" pitchFamily="2" charset="-122"/>
              </a:rPr>
              <a:t>),</a:t>
            </a:r>
            <a:r>
              <a:rPr lang="zh-CN" altLang="en-US" sz="2400" dirty="0" smtClean="0">
                <a:latin typeface="黑体" pitchFamily="2" charset="-122"/>
                <a:ea typeface="黑体" pitchFamily="2" charset="-122"/>
              </a:rPr>
              <a:t>有</a:t>
            </a:r>
            <a:r>
              <a:rPr lang="en-US" altLang="zh-CN" sz="2400" i="1" dirty="0" smtClean="0">
                <a:latin typeface="黑体" pitchFamily="2" charset="-122"/>
                <a:ea typeface="黑体" pitchFamily="2" charset="-122"/>
              </a:rPr>
              <a:t>|</a:t>
            </a:r>
            <a:r>
              <a:rPr lang="en-US" altLang="zh-CN" sz="2400" i="1" dirty="0">
                <a:latin typeface="黑体" pitchFamily="2" charset="-122"/>
                <a:ea typeface="黑体" pitchFamily="2" charset="-122"/>
              </a:rPr>
              <a:t>f</a:t>
            </a:r>
            <a:r>
              <a:rPr lang="en-US" altLang="zh-CN" sz="2400" i="1" dirty="0" smtClean="0">
                <a:latin typeface="黑体" pitchFamily="2" charset="-122"/>
                <a:ea typeface="黑体" pitchFamily="2" charset="-122"/>
              </a:rPr>
              <a:t>|=</a:t>
            </a:r>
            <a:r>
              <a:rPr lang="en-US" altLang="zh-CN" sz="2400" i="1" dirty="0">
                <a:latin typeface="黑体" pitchFamily="2" charset="-122"/>
                <a:ea typeface="黑体" pitchFamily="2" charset="-122"/>
              </a:rPr>
              <a:t>c(S,T</a:t>
            </a:r>
            <a:r>
              <a:rPr lang="en-US" altLang="zh-CN" sz="2400" i="1" dirty="0" smtClean="0">
                <a:latin typeface="黑体" pitchFamily="2" charset="-122"/>
                <a:ea typeface="黑体" pitchFamily="2" charset="-122"/>
              </a:rPr>
              <a:t>)</a:t>
            </a:r>
            <a:endParaRPr lang="en-US" altLang="zh-CN" sz="2400" i="1"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389134761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79490425"/>
              </p:ext>
            </p:extLst>
          </p:nvPr>
        </p:nvGraphicFramePr>
        <p:xfrm>
          <a:off x="1060450" y="1524000"/>
          <a:ext cx="6940550" cy="4594948"/>
        </p:xfrm>
        <a:graphic>
          <a:graphicData uri="http://schemas.openxmlformats.org/presentationml/2006/ole">
            <mc:AlternateContent xmlns:mc="http://schemas.openxmlformats.org/markup-compatibility/2006">
              <mc:Choice xmlns:v="urn:schemas-microsoft-com:vml" Requires="v">
                <p:oleObj spid="_x0000_s220169" name="公式" r:id="rId4" imgW="3721100" imgH="2463800" progId="Equation.3">
                  <p:embed/>
                </p:oleObj>
              </mc:Choice>
              <mc:Fallback>
                <p:oleObj name="公式" r:id="rId4" imgW="3721100" imgH="246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450" y="1524000"/>
                        <a:ext cx="6940550" cy="459494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61471120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基本的</a:t>
            </a:r>
            <a:r>
              <a:rPr lang="en-US" altLang="zh-CN" sz="3600" b="1" dirty="0" smtClean="0">
                <a:solidFill>
                  <a:srgbClr val="0000CC"/>
                </a:solidFill>
              </a:rPr>
              <a:t>Ford-Fulkerson</a:t>
            </a:r>
            <a:r>
              <a:rPr lang="zh-CN" altLang="en-US" sz="3600" b="1" dirty="0" smtClean="0">
                <a:solidFill>
                  <a:srgbClr val="0000CC"/>
                </a:solidFill>
              </a:rPr>
              <a:t>算法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b="1" dirty="0" smtClean="0">
                <a:latin typeface="宋体" pitchFamily="2" charset="-122"/>
                <a:ea typeface="宋体" pitchFamily="2" charset="-122"/>
              </a:rPr>
              <a:t>在</a:t>
            </a:r>
            <a:r>
              <a:rPr lang="en-US" altLang="zh-CN" sz="2400" b="1" dirty="0">
                <a:latin typeface="宋体" pitchFamily="2" charset="-122"/>
                <a:ea typeface="宋体" pitchFamily="2" charset="-122"/>
              </a:rPr>
              <a:t>Ford-Fulkerson</a:t>
            </a:r>
            <a:r>
              <a:rPr lang="zh-CN" altLang="en-US" sz="2400" b="1" dirty="0">
                <a:latin typeface="宋体" pitchFamily="2" charset="-122"/>
                <a:ea typeface="宋体" pitchFamily="2" charset="-122"/>
              </a:rPr>
              <a:t>方法的每次迭代中，找出任意增广路径</a:t>
            </a:r>
            <a:r>
              <a:rPr lang="en-US" altLang="zh-CN" sz="2400" b="1" i="1" dirty="0">
                <a:latin typeface="宋体" pitchFamily="2" charset="-122"/>
                <a:ea typeface="宋体" pitchFamily="2" charset="-122"/>
              </a:rPr>
              <a:t>p</a:t>
            </a:r>
            <a:r>
              <a:rPr lang="zh-CN" altLang="en-US" sz="2400" b="1" dirty="0">
                <a:latin typeface="宋体" pitchFamily="2" charset="-122"/>
                <a:ea typeface="宋体" pitchFamily="2" charset="-122"/>
              </a:rPr>
              <a:t>，沿</a:t>
            </a:r>
            <a:r>
              <a:rPr lang="en-US" altLang="zh-CN" sz="2400" b="1" i="1" dirty="0">
                <a:latin typeface="宋体" pitchFamily="2" charset="-122"/>
                <a:ea typeface="宋体" pitchFamily="2" charset="-122"/>
              </a:rPr>
              <a:t>p</a:t>
            </a:r>
            <a:r>
              <a:rPr lang="zh-CN" altLang="en-US" sz="2400" b="1" dirty="0">
                <a:latin typeface="宋体" pitchFamily="2" charset="-122"/>
                <a:ea typeface="宋体" pitchFamily="2" charset="-122"/>
              </a:rPr>
              <a:t>每条边的流</a:t>
            </a:r>
            <a:r>
              <a:rPr lang="en-US" altLang="zh-CN" sz="2400" b="1" dirty="0">
                <a:latin typeface="宋体" pitchFamily="2" charset="-122"/>
                <a:ea typeface="宋体" pitchFamily="2" charset="-122"/>
              </a:rPr>
              <a:t>f</a:t>
            </a:r>
            <a:r>
              <a:rPr lang="zh-CN" altLang="en-US" sz="2400" b="1" dirty="0">
                <a:latin typeface="宋体" pitchFamily="2" charset="-122"/>
                <a:ea typeface="宋体" pitchFamily="2" charset="-122"/>
              </a:rPr>
              <a:t>加上其残留容量 </a:t>
            </a:r>
            <a:endParaRPr lang="en-US" altLang="zh-CN" sz="2400" b="1" dirty="0">
              <a:latin typeface="宋体" pitchFamily="2" charset="-122"/>
              <a:ea typeface="宋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4" name="TextBox 3"/>
          <p:cNvSpPr txBox="1"/>
          <p:nvPr/>
        </p:nvSpPr>
        <p:spPr>
          <a:xfrm>
            <a:off x="990600" y="2438400"/>
            <a:ext cx="7467600" cy="3785652"/>
          </a:xfrm>
          <a:prstGeom prst="rect">
            <a:avLst/>
          </a:prstGeom>
          <a:noFill/>
        </p:spPr>
        <p:txBody>
          <a:bodyPr wrap="square" rtlCol="0">
            <a:spAutoFit/>
          </a:bodyPr>
          <a:lstStyle/>
          <a:p>
            <a:r>
              <a:rPr lang="en-US" altLang="zh-CN" sz="2400" dirty="0" smtClean="0">
                <a:latin typeface="+mj-lt"/>
                <a:ea typeface="黑体" pitchFamily="2" charset="-122"/>
              </a:rPr>
              <a:t>Ford-Fulkerson(</a:t>
            </a:r>
            <a:r>
              <a:rPr lang="en-US" altLang="zh-CN" sz="2400" dirty="0" err="1" smtClean="0">
                <a:latin typeface="+mj-lt"/>
                <a:ea typeface="黑体" pitchFamily="2" charset="-122"/>
              </a:rPr>
              <a:t>G,s,t</a:t>
            </a:r>
            <a:r>
              <a:rPr lang="en-US" altLang="zh-CN" sz="2400" dirty="0" smtClean="0">
                <a:latin typeface="+mj-lt"/>
                <a:ea typeface="黑体" pitchFamily="2" charset="-122"/>
              </a:rPr>
              <a:t>)</a:t>
            </a:r>
          </a:p>
          <a:p>
            <a:r>
              <a:rPr lang="en-US" altLang="zh-CN" sz="2400" dirty="0" smtClean="0">
                <a:latin typeface="+mj-lt"/>
                <a:ea typeface="黑体" pitchFamily="2" charset="-122"/>
              </a:rPr>
              <a:t>1 for each(</a:t>
            </a:r>
            <a:r>
              <a:rPr lang="en-US" altLang="zh-CN" sz="2400" dirty="0" err="1" smtClean="0">
                <a:latin typeface="+mj-lt"/>
                <a:ea typeface="黑体" pitchFamily="2" charset="-122"/>
              </a:rPr>
              <a:t>u,v</a:t>
            </a:r>
            <a:r>
              <a:rPr lang="en-US" altLang="zh-CN" sz="2400" dirty="0" smtClean="0">
                <a:latin typeface="+mj-lt"/>
                <a:ea typeface="黑体" pitchFamily="2" charset="-122"/>
              </a:rPr>
              <a:t>)∈E(G)</a:t>
            </a:r>
          </a:p>
          <a:p>
            <a:pPr marL="514350" indent="-514350">
              <a:buAutoNum type="arabicPlain" startAt="2"/>
            </a:pPr>
            <a:r>
              <a:rPr lang="en-US" altLang="zh-CN" sz="2400" dirty="0" smtClean="0">
                <a:latin typeface="+mj-lt"/>
                <a:ea typeface="黑体" pitchFamily="2" charset="-122"/>
              </a:rPr>
              <a:t>   do f[</a:t>
            </a:r>
            <a:r>
              <a:rPr lang="en-US" altLang="zh-CN" sz="2400" dirty="0" err="1" smtClean="0">
                <a:latin typeface="+mj-lt"/>
                <a:ea typeface="黑体" pitchFamily="2" charset="-122"/>
              </a:rPr>
              <a:t>u,v</a:t>
            </a:r>
            <a:r>
              <a:rPr lang="en-US" altLang="zh-CN" sz="2400" dirty="0" smtClean="0">
                <a:latin typeface="+mj-lt"/>
                <a:ea typeface="黑体" pitchFamily="2" charset="-122"/>
              </a:rPr>
              <a:t>]←0</a:t>
            </a:r>
          </a:p>
          <a:p>
            <a:pPr marL="514350" indent="-514350">
              <a:buAutoNum type="arabicPlain" startAt="2"/>
            </a:pPr>
            <a:r>
              <a:rPr lang="en-US" altLang="zh-CN" sz="2400" dirty="0" smtClean="0">
                <a:latin typeface="+mj-lt"/>
                <a:ea typeface="黑体" pitchFamily="2" charset="-122"/>
              </a:rPr>
              <a:t>      f[</a:t>
            </a:r>
            <a:r>
              <a:rPr lang="en-US" altLang="zh-CN" sz="2400" dirty="0" err="1" smtClean="0">
                <a:latin typeface="+mj-lt"/>
                <a:ea typeface="黑体" pitchFamily="2" charset="-122"/>
              </a:rPr>
              <a:t>v,u</a:t>
            </a:r>
            <a:r>
              <a:rPr lang="en-US" altLang="zh-CN" sz="2400" dirty="0" smtClean="0">
                <a:latin typeface="+mj-lt"/>
                <a:ea typeface="黑体" pitchFamily="2" charset="-122"/>
              </a:rPr>
              <a:t>]←0</a:t>
            </a:r>
          </a:p>
          <a:p>
            <a:pPr marL="514350" indent="-514350">
              <a:buAutoNum type="arabicPlain" startAt="2"/>
            </a:pPr>
            <a:r>
              <a:rPr lang="en-US" altLang="zh-CN" sz="2400" dirty="0" smtClean="0">
                <a:latin typeface="+mj-lt"/>
                <a:ea typeface="黑体" pitchFamily="2" charset="-122"/>
              </a:rPr>
              <a:t>while there exists a path p from s to t in the residual network </a:t>
            </a:r>
            <a:r>
              <a:rPr lang="en-US" altLang="zh-CN" sz="2400" dirty="0" err="1" smtClean="0">
                <a:latin typeface="+mj-lt"/>
                <a:ea typeface="黑体" pitchFamily="2" charset="-122"/>
              </a:rPr>
              <a:t>G</a:t>
            </a:r>
            <a:r>
              <a:rPr lang="en-US" altLang="zh-CN" sz="2400" baseline="-25000" dirty="0" err="1" smtClean="0">
                <a:latin typeface="+mj-lt"/>
                <a:ea typeface="黑体" pitchFamily="2" charset="-122"/>
              </a:rPr>
              <a:t>f</a:t>
            </a:r>
            <a:r>
              <a:rPr lang="en-US" altLang="zh-CN" sz="2400" dirty="0" smtClean="0">
                <a:latin typeface="+mj-lt"/>
                <a:ea typeface="黑体" pitchFamily="2" charset="-122"/>
              </a:rPr>
              <a:t> </a:t>
            </a:r>
          </a:p>
          <a:p>
            <a:pPr marL="514350" indent="-514350">
              <a:buAutoNum type="arabicPlain" startAt="2"/>
            </a:pPr>
            <a:r>
              <a:rPr lang="en-US" altLang="zh-CN" sz="2400" dirty="0" smtClean="0">
                <a:latin typeface="+mj-lt"/>
                <a:ea typeface="黑体" pitchFamily="2" charset="-122"/>
              </a:rPr>
              <a:t>   do       ←min{</a:t>
            </a:r>
            <a:r>
              <a:rPr lang="en-US" altLang="zh-CN" sz="2400" dirty="0" err="1" smtClean="0">
                <a:latin typeface="+mj-lt"/>
                <a:ea typeface="黑体" pitchFamily="2" charset="-122"/>
              </a:rPr>
              <a:t>c</a:t>
            </a:r>
            <a:r>
              <a:rPr lang="en-US" altLang="zh-CN" sz="2400" baseline="-25000" dirty="0" err="1" smtClean="0">
                <a:latin typeface="+mj-lt"/>
                <a:ea typeface="黑体" pitchFamily="2" charset="-122"/>
              </a:rPr>
              <a:t>f</a:t>
            </a:r>
            <a:r>
              <a:rPr lang="en-US" altLang="zh-CN" sz="2400" dirty="0" smtClean="0">
                <a:latin typeface="+mj-lt"/>
                <a:ea typeface="黑体" pitchFamily="2" charset="-122"/>
              </a:rPr>
              <a:t>(</a:t>
            </a:r>
            <a:r>
              <a:rPr lang="en-US" altLang="zh-CN" sz="2400" dirty="0" err="1" smtClean="0">
                <a:latin typeface="+mj-lt"/>
                <a:ea typeface="黑体" pitchFamily="2" charset="-122"/>
              </a:rPr>
              <a:t>u,v</a:t>
            </a:r>
            <a:r>
              <a:rPr lang="en-US" altLang="zh-CN" sz="2400" dirty="0" smtClean="0">
                <a:latin typeface="+mj-lt"/>
                <a:ea typeface="黑体" pitchFamily="2" charset="-122"/>
              </a:rPr>
              <a:t>)</a:t>
            </a:r>
            <a:r>
              <a:rPr lang="en-US" altLang="zh-CN" sz="2400" dirty="0" smtClean="0">
                <a:latin typeface="+mj-lt"/>
                <a:ea typeface="黑体" pitchFamily="2" charset="-122"/>
                <a:sym typeface="Wingdings" pitchFamily="2" charset="2"/>
              </a:rPr>
              <a:t>:(</a:t>
            </a:r>
            <a:r>
              <a:rPr lang="en-US" altLang="zh-CN" sz="2400" dirty="0" err="1" smtClean="0">
                <a:latin typeface="+mj-lt"/>
                <a:ea typeface="黑体" pitchFamily="2" charset="-122"/>
                <a:sym typeface="Wingdings" pitchFamily="2" charset="2"/>
              </a:rPr>
              <a:t>u,v</a:t>
            </a:r>
            <a:r>
              <a:rPr lang="en-US" altLang="zh-CN" sz="2400" dirty="0" smtClean="0">
                <a:latin typeface="+mj-lt"/>
                <a:ea typeface="黑体" pitchFamily="2" charset="-122"/>
                <a:sym typeface="Wingdings" pitchFamily="2" charset="2"/>
              </a:rPr>
              <a:t>)is in p</a:t>
            </a:r>
            <a:r>
              <a:rPr lang="en-US" altLang="zh-CN" sz="2400" dirty="0" smtClean="0">
                <a:latin typeface="+mj-lt"/>
                <a:ea typeface="黑体" pitchFamily="2" charset="-122"/>
              </a:rPr>
              <a:t>}</a:t>
            </a:r>
          </a:p>
          <a:p>
            <a:pPr marL="514350" indent="-514350">
              <a:buAutoNum type="arabicPlain" startAt="2"/>
            </a:pPr>
            <a:r>
              <a:rPr lang="en-US" altLang="zh-CN" sz="2400" dirty="0" smtClean="0">
                <a:latin typeface="+mj-lt"/>
                <a:ea typeface="黑体" pitchFamily="2" charset="-122"/>
              </a:rPr>
              <a:t>for each (</a:t>
            </a:r>
            <a:r>
              <a:rPr lang="en-US" altLang="zh-CN" sz="2400" dirty="0" err="1" smtClean="0">
                <a:latin typeface="+mj-lt"/>
                <a:ea typeface="黑体" pitchFamily="2" charset="-122"/>
              </a:rPr>
              <a:t>u,v</a:t>
            </a:r>
            <a:r>
              <a:rPr lang="en-US" altLang="zh-CN" sz="2400" dirty="0" smtClean="0">
                <a:latin typeface="+mj-lt"/>
                <a:ea typeface="黑体" pitchFamily="2" charset="-122"/>
              </a:rPr>
              <a:t>) in p</a:t>
            </a:r>
          </a:p>
          <a:p>
            <a:pPr marL="514350" indent="-514350">
              <a:buAutoNum type="arabicPlain" startAt="2"/>
            </a:pPr>
            <a:r>
              <a:rPr lang="en-US" altLang="zh-CN" sz="2400" dirty="0" smtClean="0">
                <a:latin typeface="+mj-lt"/>
                <a:ea typeface="黑体" pitchFamily="2" charset="-122"/>
              </a:rPr>
              <a:t>    do f[</a:t>
            </a:r>
            <a:r>
              <a:rPr lang="en-US" altLang="zh-CN" sz="2400" dirty="0" err="1" smtClean="0">
                <a:latin typeface="+mj-lt"/>
                <a:ea typeface="黑体" pitchFamily="2" charset="-122"/>
              </a:rPr>
              <a:t>u,v</a:t>
            </a:r>
            <a:r>
              <a:rPr lang="en-US" altLang="zh-CN" sz="2400" dirty="0" smtClean="0">
                <a:latin typeface="+mj-lt"/>
                <a:ea typeface="黑体" pitchFamily="2" charset="-122"/>
              </a:rPr>
              <a:t>]←f[</a:t>
            </a:r>
            <a:r>
              <a:rPr lang="en-US" altLang="zh-CN" sz="2400" dirty="0" err="1" smtClean="0">
                <a:latin typeface="+mj-lt"/>
                <a:ea typeface="黑体" pitchFamily="2" charset="-122"/>
              </a:rPr>
              <a:t>u,v</a:t>
            </a:r>
            <a:r>
              <a:rPr lang="en-US" altLang="zh-CN" sz="2400" dirty="0" smtClean="0">
                <a:latin typeface="+mj-lt"/>
                <a:ea typeface="黑体" pitchFamily="2" charset="-122"/>
              </a:rPr>
              <a:t>]+</a:t>
            </a:r>
            <a:r>
              <a:rPr lang="en-US" altLang="zh-CN" sz="2400" dirty="0" err="1" smtClean="0">
                <a:latin typeface="+mj-lt"/>
                <a:ea typeface="黑体" pitchFamily="2" charset="-122"/>
              </a:rPr>
              <a:t>c</a:t>
            </a:r>
            <a:r>
              <a:rPr lang="en-US" altLang="zh-CN" sz="2400" baseline="-25000" dirty="0" err="1" smtClean="0">
                <a:latin typeface="+mj-lt"/>
                <a:ea typeface="黑体" pitchFamily="2" charset="-122"/>
              </a:rPr>
              <a:t>f</a:t>
            </a:r>
            <a:r>
              <a:rPr lang="en-US" altLang="zh-CN" sz="2400" dirty="0" smtClean="0">
                <a:latin typeface="+mj-lt"/>
                <a:ea typeface="黑体" pitchFamily="2" charset="-122"/>
              </a:rPr>
              <a:t>(p)</a:t>
            </a:r>
          </a:p>
          <a:p>
            <a:pPr marL="514350" indent="-514350">
              <a:buAutoNum type="arabicPlain" startAt="2"/>
            </a:pPr>
            <a:r>
              <a:rPr lang="en-US" altLang="zh-CN" sz="2400" dirty="0" smtClean="0">
                <a:latin typeface="+mj-lt"/>
                <a:ea typeface="黑体" pitchFamily="2" charset="-122"/>
              </a:rPr>
              <a:t>       f[</a:t>
            </a:r>
            <a:r>
              <a:rPr lang="en-US" altLang="zh-CN" sz="2400" dirty="0" err="1" smtClean="0">
                <a:latin typeface="+mj-lt"/>
                <a:ea typeface="黑体" pitchFamily="2" charset="-122"/>
              </a:rPr>
              <a:t>v,u</a:t>
            </a:r>
            <a:r>
              <a:rPr lang="en-US" altLang="zh-CN" sz="2400" dirty="0" smtClean="0">
                <a:latin typeface="+mj-lt"/>
                <a:ea typeface="黑体" pitchFamily="2" charset="-122"/>
              </a:rPr>
              <a:t>]← -f[</a:t>
            </a:r>
            <a:r>
              <a:rPr lang="en-US" altLang="zh-CN" sz="2400" dirty="0" err="1" smtClean="0">
                <a:latin typeface="+mj-lt"/>
                <a:ea typeface="黑体" pitchFamily="2" charset="-122"/>
              </a:rPr>
              <a:t>u,v</a:t>
            </a:r>
            <a:r>
              <a:rPr lang="en-US" altLang="zh-CN" sz="2400" dirty="0" smtClean="0">
                <a:latin typeface="+mj-lt"/>
                <a:ea typeface="黑体" pitchFamily="2" charset="-122"/>
              </a:rPr>
              <a:t>]   </a:t>
            </a:r>
          </a:p>
        </p:txBody>
      </p:sp>
    </p:spTree>
    <p:extLst>
      <p:ext uri="{BB962C8B-B14F-4D97-AF65-F5344CB8AC3E}">
        <p14:creationId xmlns:p14="http://schemas.microsoft.com/office/powerpoint/2010/main" val="262081625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基本的</a:t>
            </a:r>
            <a:r>
              <a:rPr lang="en-US" altLang="zh-CN" sz="3600" b="1" dirty="0" smtClean="0">
                <a:solidFill>
                  <a:srgbClr val="0000CC"/>
                </a:solidFill>
              </a:rPr>
              <a:t>Ford-Fulkerson</a:t>
            </a:r>
            <a:r>
              <a:rPr lang="zh-CN" altLang="en-US" sz="3600" b="1" dirty="0" smtClean="0">
                <a:solidFill>
                  <a:srgbClr val="0000CC"/>
                </a:solidFill>
              </a:rPr>
              <a:t>算法举例</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pic>
        <p:nvPicPr>
          <p:cNvPr id="5" name="Picture 3"/>
          <p:cNvPicPr>
            <a:picLocks noChangeAspect="1" noChangeArrowheads="1"/>
          </p:cNvPicPr>
          <p:nvPr/>
        </p:nvPicPr>
        <p:blipFill>
          <a:blip r:embed="rId3" cstate="print"/>
          <a:srcRect/>
          <a:stretch>
            <a:fillRect/>
          </a:stretch>
        </p:blipFill>
        <p:spPr bwMode="auto">
          <a:xfrm>
            <a:off x="1752600" y="1752600"/>
            <a:ext cx="5562600" cy="2373651"/>
          </a:xfrm>
          <a:prstGeom prst="rect">
            <a:avLst/>
          </a:prstGeom>
          <a:noFill/>
          <a:ln w="9525">
            <a:noFill/>
            <a:miter lim="800000"/>
            <a:headEnd/>
            <a:tailEnd/>
          </a:ln>
        </p:spPr>
      </p:pic>
      <p:sp>
        <p:nvSpPr>
          <p:cNvPr id="6" name="TextBox 5"/>
          <p:cNvSpPr txBox="1"/>
          <p:nvPr/>
        </p:nvSpPr>
        <p:spPr>
          <a:xfrm>
            <a:off x="1828800" y="4419600"/>
            <a:ext cx="5715000" cy="461665"/>
          </a:xfrm>
          <a:prstGeom prst="rect">
            <a:avLst/>
          </a:prstGeom>
          <a:noFill/>
        </p:spPr>
        <p:txBody>
          <a:bodyPr wrap="square" rtlCol="0">
            <a:spAutoFit/>
          </a:bodyPr>
          <a:lstStyle/>
          <a:p>
            <a:r>
              <a:rPr lang="zh-CN" altLang="en-US" sz="2400" dirty="0" smtClean="0"/>
              <a:t>残留网络中的增广路径实例（加粗部分）</a:t>
            </a:r>
            <a:endParaRPr lang="zh-CN" altLang="en-US" sz="2400" dirty="0"/>
          </a:p>
        </p:txBody>
      </p:sp>
    </p:spTree>
    <p:extLst>
      <p:ext uri="{BB962C8B-B14F-4D97-AF65-F5344CB8AC3E}">
        <p14:creationId xmlns:p14="http://schemas.microsoft.com/office/powerpoint/2010/main" val="370400211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基本的</a:t>
            </a:r>
            <a:r>
              <a:rPr lang="en-US" altLang="zh-CN" sz="3600" b="1" dirty="0" smtClean="0">
                <a:solidFill>
                  <a:srgbClr val="0000CC"/>
                </a:solidFill>
              </a:rPr>
              <a:t>Ford-Fulkerson</a:t>
            </a:r>
            <a:r>
              <a:rPr lang="zh-CN" altLang="en-US" sz="3600" b="1" dirty="0" smtClean="0">
                <a:solidFill>
                  <a:srgbClr val="0000CC"/>
                </a:solidFill>
              </a:rPr>
              <a:t>算法举例</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6" name="TextBox 5"/>
          <p:cNvSpPr txBox="1"/>
          <p:nvPr/>
        </p:nvSpPr>
        <p:spPr>
          <a:xfrm>
            <a:off x="2438400" y="4262735"/>
            <a:ext cx="3962400" cy="461665"/>
          </a:xfrm>
          <a:prstGeom prst="rect">
            <a:avLst/>
          </a:prstGeom>
          <a:noFill/>
        </p:spPr>
        <p:txBody>
          <a:bodyPr wrap="square" rtlCol="0">
            <a:spAutoFit/>
          </a:bodyPr>
          <a:lstStyle/>
          <a:p>
            <a:r>
              <a:rPr lang="zh-CN" altLang="en-US" sz="2400" dirty="0"/>
              <a:t>将</a:t>
            </a:r>
            <a:r>
              <a:rPr lang="en-US" altLang="zh-CN" sz="2400" i="1" dirty="0" err="1"/>
              <a:t>f</a:t>
            </a:r>
            <a:r>
              <a:rPr lang="en-US" altLang="zh-CN" sz="2400" i="1" baseline="-25000" dirty="0" err="1"/>
              <a:t>p</a:t>
            </a:r>
            <a:r>
              <a:rPr lang="zh-CN" altLang="en-US" sz="2400" dirty="0"/>
              <a:t>加入</a:t>
            </a:r>
            <a:r>
              <a:rPr lang="zh-CN" altLang="en-US" sz="2400" dirty="0" smtClean="0"/>
              <a:t>到 </a:t>
            </a:r>
            <a:r>
              <a:rPr lang="en-US" altLang="zh-CN" sz="2400" i="1" dirty="0" smtClean="0"/>
              <a:t>f </a:t>
            </a:r>
            <a:r>
              <a:rPr lang="zh-CN" altLang="en-US" sz="2400" dirty="0" smtClean="0"/>
              <a:t>后</a:t>
            </a:r>
            <a:r>
              <a:rPr lang="zh-CN" altLang="en-US" sz="2400" dirty="0"/>
              <a:t>形成的新流</a:t>
            </a:r>
          </a:p>
        </p:txBody>
      </p:sp>
      <p:pic>
        <p:nvPicPr>
          <p:cNvPr id="7" name="Picture 2"/>
          <p:cNvPicPr>
            <a:picLocks noChangeAspect="1" noChangeArrowheads="1"/>
          </p:cNvPicPr>
          <p:nvPr/>
        </p:nvPicPr>
        <p:blipFill>
          <a:blip r:embed="rId3" cstate="print"/>
          <a:srcRect/>
          <a:stretch>
            <a:fillRect/>
          </a:stretch>
        </p:blipFill>
        <p:spPr bwMode="auto">
          <a:xfrm>
            <a:off x="1981200" y="1828800"/>
            <a:ext cx="4998203" cy="2286000"/>
          </a:xfrm>
          <a:prstGeom prst="rect">
            <a:avLst/>
          </a:prstGeom>
          <a:noFill/>
          <a:ln w="9525">
            <a:noFill/>
            <a:miter lim="800000"/>
            <a:headEnd/>
            <a:tailEnd/>
          </a:ln>
        </p:spPr>
      </p:pic>
    </p:spTree>
    <p:extLst>
      <p:ext uri="{BB962C8B-B14F-4D97-AF65-F5344CB8AC3E}">
        <p14:creationId xmlns:p14="http://schemas.microsoft.com/office/powerpoint/2010/main" val="23101530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371601"/>
            <a:ext cx="8229600" cy="838199"/>
          </a:xfrm>
        </p:spPr>
        <p:txBody>
          <a:bodyPr/>
          <a:lstStyle/>
          <a:p>
            <a:pPr marL="274320" indent="-274320" algn="l">
              <a:buFont typeface="Wingdings" pitchFamily="2" charset="2"/>
              <a:buChar char="§"/>
            </a:pPr>
            <a:r>
              <a:rPr lang="zh-CN" altLang="en-US" sz="2400" b="1" dirty="0" smtClean="0"/>
              <a:t>对于一个有向或者无向图，如果任意两个节点之间都有边</a:t>
            </a:r>
            <a:r>
              <a:rPr lang="zh-CN" altLang="en-US" sz="2400" b="1" i="1" dirty="0" smtClean="0">
                <a:solidFill>
                  <a:srgbClr val="3333FF"/>
                </a:solidFill>
              </a:rPr>
              <a:t>邻接</a:t>
            </a:r>
            <a:r>
              <a:rPr lang="zh-CN" altLang="en-US" sz="2400" b="1" dirty="0" smtClean="0"/>
              <a:t>（对于有向图需要两个方向的边），则称之为</a:t>
            </a:r>
            <a:r>
              <a:rPr lang="zh-CN" altLang="en-US" sz="2400" b="1" i="1" dirty="0" smtClean="0">
                <a:solidFill>
                  <a:srgbClr val="FF0000"/>
                </a:solidFill>
              </a:rPr>
              <a:t>完全图</a:t>
            </a:r>
            <a:endParaRPr lang="en-US" sz="2400" b="1" dirty="0" smtClean="0"/>
          </a:p>
        </p:txBody>
      </p:sp>
      <p:grpSp>
        <p:nvGrpSpPr>
          <p:cNvPr id="39" name="Group 38"/>
          <p:cNvGrpSpPr/>
          <p:nvPr/>
        </p:nvGrpSpPr>
        <p:grpSpPr>
          <a:xfrm>
            <a:off x="1066800" y="3124201"/>
            <a:ext cx="2173288" cy="1885950"/>
            <a:chOff x="1066800" y="3124201"/>
            <a:chExt cx="2173288" cy="1885950"/>
          </a:xfrm>
        </p:grpSpPr>
        <p:sp>
          <p:nvSpPr>
            <p:cNvPr id="19459"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0"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1"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19462"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19463"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19464"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9465"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6"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7"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8"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9"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70"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1"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2"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9473" name="Text Box 17"/>
          <p:cNvSpPr txBox="1">
            <a:spLocks noChangeArrowheads="1"/>
          </p:cNvSpPr>
          <p:nvPr/>
        </p:nvSpPr>
        <p:spPr bwMode="auto">
          <a:xfrm>
            <a:off x="304800" y="5124271"/>
            <a:ext cx="4191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spcBef>
                <a:spcPct val="50000"/>
              </a:spcBef>
            </a:pPr>
            <a:r>
              <a:rPr lang="en-US" sz="2000" dirty="0">
                <a:solidFill>
                  <a:schemeClr val="tx1"/>
                </a:solidFill>
                <a:latin typeface="+mj-lt"/>
              </a:rPr>
              <a:t>4 </a:t>
            </a:r>
            <a:r>
              <a:rPr lang="zh-CN" altLang="en-US" sz="2000" dirty="0" smtClean="0">
                <a:solidFill>
                  <a:schemeClr val="tx1"/>
                </a:solidFill>
                <a:latin typeface="+mj-lt"/>
              </a:rPr>
              <a:t>个节点，包含</a:t>
            </a:r>
            <a:r>
              <a:rPr lang="en-US" sz="2000" dirty="0" smtClean="0">
                <a:solidFill>
                  <a:schemeClr val="tx1"/>
                </a:solidFill>
                <a:latin typeface="+mj-lt"/>
              </a:rPr>
              <a:t> </a:t>
            </a:r>
            <a:r>
              <a:rPr lang="en-US" sz="2000" dirty="0">
                <a:solidFill>
                  <a:schemeClr val="tx1"/>
                </a:solidFill>
                <a:latin typeface="+mj-lt"/>
              </a:rPr>
              <a:t>(4*3)/2 </a:t>
            </a:r>
            <a:r>
              <a:rPr lang="zh-CN" altLang="en-US" sz="2000" dirty="0" smtClean="0">
                <a:solidFill>
                  <a:schemeClr val="tx1"/>
                </a:solidFill>
                <a:latin typeface="+mj-lt"/>
              </a:rPr>
              <a:t>条边</a:t>
            </a:r>
            <a:endParaRPr lang="en-US" sz="2000" dirty="0">
              <a:solidFill>
                <a:schemeClr val="tx1"/>
              </a:solidFill>
              <a:latin typeface="+mj-lt"/>
            </a:endParaRPr>
          </a:p>
          <a:p>
            <a:pPr>
              <a:spcBef>
                <a:spcPct val="50000"/>
              </a:spcBef>
            </a:pP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 </a:t>
            </a:r>
            <a:r>
              <a:rPr lang="zh-CN" altLang="en-US" sz="2000" dirty="0" smtClean="0">
                <a:solidFill>
                  <a:schemeClr val="tx1"/>
                </a:solidFill>
                <a:latin typeface="+mj-lt"/>
              </a:rPr>
              <a:t>个节点</a:t>
            </a:r>
            <a:r>
              <a:rPr lang="zh-CN" altLang="en-US" sz="2000" dirty="0">
                <a:solidFill>
                  <a:schemeClr val="tx1"/>
                </a:solidFill>
                <a:latin typeface="+mj-lt"/>
              </a:rPr>
              <a:t>，</a:t>
            </a:r>
            <a:r>
              <a:rPr lang="en-US" sz="2000" dirty="0" smtClean="0">
                <a:solidFill>
                  <a:schemeClr val="tx1"/>
                </a:solidFill>
                <a:latin typeface="+mj-lt"/>
              </a:rPr>
              <a:t> |</a:t>
            </a:r>
            <a:r>
              <a:rPr lang="en-US" sz="2000" i="1" dirty="0" smtClean="0">
                <a:solidFill>
                  <a:schemeClr val="tx1"/>
                </a:solidFill>
                <a:latin typeface="+mj-lt"/>
              </a:rPr>
              <a:t>V</a:t>
            </a: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 – 1</a:t>
            </a:r>
            <a:r>
              <a:rPr lang="en-US" sz="2000" dirty="0">
                <a:solidFill>
                  <a:schemeClr val="tx1"/>
                </a:solidFill>
                <a:latin typeface="+mj-lt"/>
              </a:rPr>
              <a:t>)/2 </a:t>
            </a:r>
            <a:r>
              <a:rPr lang="zh-CN" altLang="en-US" sz="2000" dirty="0">
                <a:solidFill>
                  <a:schemeClr val="tx1"/>
                </a:solidFill>
                <a:latin typeface="+mj-lt"/>
              </a:rPr>
              <a:t>边</a:t>
            </a:r>
            <a:r>
              <a:rPr lang="en-US" sz="2000" dirty="0" smtClean="0">
                <a:solidFill>
                  <a:schemeClr val="tx1"/>
                </a:solidFill>
                <a:latin typeface="+mj-lt"/>
              </a:rPr>
              <a:t> </a:t>
            </a:r>
            <a:endParaRPr lang="en-US" sz="2000" dirty="0">
              <a:solidFill>
                <a:schemeClr val="tx1"/>
              </a:solidFill>
              <a:latin typeface="+mj-lt"/>
            </a:endParaRPr>
          </a:p>
          <a:p>
            <a:pPr>
              <a:spcBef>
                <a:spcPct val="50000"/>
              </a:spcBef>
            </a:pPr>
            <a:r>
              <a:rPr lang="zh-CN" altLang="en-US" sz="2000" dirty="0" smtClean="0">
                <a:solidFill>
                  <a:schemeClr val="tx1"/>
                </a:solidFill>
                <a:latin typeface="+mj-lt"/>
              </a:rPr>
              <a:t>注</a:t>
            </a:r>
            <a:r>
              <a:rPr lang="en-US" sz="2000" dirty="0" smtClean="0">
                <a:solidFill>
                  <a:schemeClr val="tx1"/>
                </a:solidFill>
                <a:latin typeface="+mj-lt"/>
              </a:rPr>
              <a:t>: </a:t>
            </a:r>
            <a:r>
              <a:rPr lang="zh-CN" altLang="en-US" sz="2000" dirty="0" smtClean="0">
                <a:solidFill>
                  <a:schemeClr val="tx1"/>
                </a:solidFill>
                <a:latin typeface="+mj-lt"/>
              </a:rPr>
              <a:t>如果允许自环，则边数为</a:t>
            </a: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a:t>
            </a:r>
            <a:r>
              <a:rPr lang="en-US" sz="2000" baseline="30000" dirty="0" smtClean="0">
                <a:solidFill>
                  <a:schemeClr val="tx1"/>
                </a:solidFill>
                <a:latin typeface="+mj-lt"/>
              </a:rPr>
              <a:t>2</a:t>
            </a:r>
            <a:r>
              <a:rPr lang="en-US" sz="2000" dirty="0" smtClean="0">
                <a:solidFill>
                  <a:schemeClr val="tx1"/>
                </a:solidFill>
                <a:latin typeface="+mj-lt"/>
              </a:rPr>
              <a:t>/2</a:t>
            </a:r>
            <a:endParaRPr lang="en-US" sz="2000" dirty="0">
              <a:solidFill>
                <a:schemeClr val="tx1"/>
              </a:solidFill>
              <a:latin typeface="+mj-lt"/>
            </a:endParaRPr>
          </a:p>
        </p:txBody>
      </p:sp>
      <p:sp>
        <p:nvSpPr>
          <p:cNvPr id="19477" name="Text Box 21"/>
          <p:cNvSpPr txBox="1">
            <a:spLocks noChangeArrowheads="1"/>
          </p:cNvSpPr>
          <p:nvPr/>
        </p:nvSpPr>
        <p:spPr bwMode="auto">
          <a:xfrm>
            <a:off x="4495800" y="5075873"/>
            <a:ext cx="449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spcBef>
                <a:spcPct val="50000"/>
              </a:spcBef>
            </a:pPr>
            <a:r>
              <a:rPr lang="en-US" sz="2000" dirty="0">
                <a:solidFill>
                  <a:schemeClr val="tx1"/>
                </a:solidFill>
                <a:latin typeface="+mj-lt"/>
              </a:rPr>
              <a:t>3 </a:t>
            </a:r>
            <a:r>
              <a:rPr lang="zh-CN" altLang="en-US" sz="2000" dirty="0" smtClean="0">
                <a:solidFill>
                  <a:schemeClr val="tx1"/>
                </a:solidFill>
                <a:latin typeface="+mj-lt"/>
              </a:rPr>
              <a:t>个节点的有向图，包含</a:t>
            </a:r>
            <a:r>
              <a:rPr lang="en-US" sz="2000" dirty="0" smtClean="0">
                <a:solidFill>
                  <a:schemeClr val="tx1"/>
                </a:solidFill>
                <a:latin typeface="+mj-lt"/>
              </a:rPr>
              <a:t> 3*2</a:t>
            </a:r>
            <a:r>
              <a:rPr lang="zh-CN" altLang="en-US" sz="2000" dirty="0" smtClean="0">
                <a:solidFill>
                  <a:schemeClr val="tx1"/>
                </a:solidFill>
                <a:latin typeface="+mj-lt"/>
              </a:rPr>
              <a:t>条边</a:t>
            </a:r>
            <a:r>
              <a:rPr lang="en-US" sz="2000" dirty="0" smtClean="0">
                <a:solidFill>
                  <a:schemeClr val="tx1"/>
                </a:solidFill>
                <a:latin typeface="+mj-lt"/>
              </a:rPr>
              <a:t> </a:t>
            </a:r>
          </a:p>
          <a:p>
            <a:pPr>
              <a:spcBef>
                <a:spcPct val="50000"/>
              </a:spcBef>
            </a:pP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 </a:t>
            </a:r>
            <a:r>
              <a:rPr lang="zh-CN" altLang="en-US" sz="2000" dirty="0" smtClean="0">
                <a:solidFill>
                  <a:schemeClr val="tx1"/>
                </a:solidFill>
                <a:latin typeface="+mj-lt"/>
              </a:rPr>
              <a:t>个节点，</a:t>
            </a:r>
            <a:r>
              <a:rPr lang="zh-CN" altLang="en-US" sz="2000" dirty="0">
                <a:solidFill>
                  <a:schemeClr val="tx1"/>
                </a:solidFill>
                <a:latin typeface="+mj-lt"/>
              </a:rPr>
              <a:t>包含</a:t>
            </a: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 – 1</a:t>
            </a:r>
            <a:r>
              <a:rPr lang="en-US" sz="2000" dirty="0">
                <a:solidFill>
                  <a:schemeClr val="tx1"/>
                </a:solidFill>
                <a:latin typeface="+mj-lt"/>
              </a:rPr>
              <a:t>) </a:t>
            </a:r>
            <a:r>
              <a:rPr lang="zh-CN" altLang="en-US" sz="2000" dirty="0" smtClean="0">
                <a:solidFill>
                  <a:schemeClr val="tx1"/>
                </a:solidFill>
                <a:latin typeface="+mj-lt"/>
              </a:rPr>
              <a:t>条边</a:t>
            </a:r>
            <a:r>
              <a:rPr lang="en-US" sz="2000" dirty="0" smtClean="0">
                <a:solidFill>
                  <a:schemeClr val="tx1"/>
                </a:solidFill>
                <a:latin typeface="+mj-lt"/>
              </a:rPr>
              <a:t> </a:t>
            </a:r>
          </a:p>
          <a:p>
            <a:pPr>
              <a:spcBef>
                <a:spcPct val="50000"/>
              </a:spcBef>
            </a:pPr>
            <a:r>
              <a:rPr lang="zh-CN" altLang="en-US" sz="2000" dirty="0">
                <a:solidFill>
                  <a:schemeClr val="tx1"/>
                </a:solidFill>
              </a:rPr>
              <a:t>注</a:t>
            </a:r>
            <a:r>
              <a:rPr lang="en-US" altLang="zh-CN" sz="2000" dirty="0">
                <a:solidFill>
                  <a:schemeClr val="tx1"/>
                </a:solidFill>
              </a:rPr>
              <a:t>: </a:t>
            </a:r>
            <a:r>
              <a:rPr lang="zh-CN" altLang="en-US" sz="2000" dirty="0">
                <a:solidFill>
                  <a:schemeClr val="tx1"/>
                </a:solidFill>
              </a:rPr>
              <a:t>如果允许自环，则边数为</a:t>
            </a: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a:t>
            </a:r>
            <a:r>
              <a:rPr lang="en-US" sz="2000" baseline="30000" dirty="0" smtClean="0">
                <a:solidFill>
                  <a:schemeClr val="tx1"/>
                </a:solidFill>
                <a:latin typeface="+mj-lt"/>
              </a:rPr>
              <a:t>2 </a:t>
            </a:r>
            <a:r>
              <a:rPr lang="en-US" sz="2000" dirty="0" smtClean="0">
                <a:solidFill>
                  <a:schemeClr val="tx1"/>
                </a:solidFill>
                <a:latin typeface="+mj-lt"/>
              </a:rPr>
              <a:t>  </a:t>
            </a:r>
            <a:endParaRPr lang="en-US" sz="2000" dirty="0">
              <a:solidFill>
                <a:schemeClr val="tx1"/>
              </a:solidFill>
              <a:latin typeface="+mj-lt"/>
            </a:endParaRPr>
          </a:p>
        </p:txBody>
      </p:sp>
      <p:grpSp>
        <p:nvGrpSpPr>
          <p:cNvPr id="40" name="Group 39"/>
          <p:cNvGrpSpPr/>
          <p:nvPr/>
        </p:nvGrpSpPr>
        <p:grpSpPr>
          <a:xfrm>
            <a:off x="5105400" y="3048000"/>
            <a:ext cx="2782888" cy="1809751"/>
            <a:chOff x="5105400" y="3048000"/>
            <a:chExt cx="2782888" cy="1809751"/>
          </a:xfrm>
        </p:grpSpPr>
        <p:sp>
          <p:nvSpPr>
            <p:cNvPr id="19474" name="Oval 18"/>
            <p:cNvSpPr>
              <a:spLocks noChangeArrowheads="1"/>
            </p:cNvSpPr>
            <p:nvPr/>
          </p:nvSpPr>
          <p:spPr bwMode="auto">
            <a:xfrm>
              <a:off x="5105400" y="44005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D</a:t>
              </a:r>
            </a:p>
          </p:txBody>
        </p:sp>
        <p:sp>
          <p:nvSpPr>
            <p:cNvPr id="19475" name="Oval 19"/>
            <p:cNvSpPr>
              <a:spLocks noChangeArrowheads="1"/>
            </p:cNvSpPr>
            <p:nvPr/>
          </p:nvSpPr>
          <p:spPr bwMode="auto">
            <a:xfrm>
              <a:off x="5522912" y="3048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A</a:t>
              </a:r>
            </a:p>
          </p:txBody>
        </p:sp>
        <p:sp>
          <p:nvSpPr>
            <p:cNvPr id="19476" name="Oval 20"/>
            <p:cNvSpPr>
              <a:spLocks noChangeArrowheads="1"/>
            </p:cNvSpPr>
            <p:nvPr/>
          </p:nvSpPr>
          <p:spPr bwMode="auto">
            <a:xfrm>
              <a:off x="7391400" y="35814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B</a:t>
              </a:r>
            </a:p>
          </p:txBody>
        </p:sp>
        <p:cxnSp>
          <p:nvCxnSpPr>
            <p:cNvPr id="19478" name="AutoShape 22"/>
            <p:cNvCxnSpPr>
              <a:cxnSpLocks noChangeShapeType="1"/>
              <a:stCxn id="19475" idx="0"/>
              <a:endCxn id="19476" idx="1"/>
            </p:cNvCxnSpPr>
            <p:nvPr/>
          </p:nvCxnSpPr>
          <p:spPr bwMode="auto">
            <a:xfrm rot="16200000" flipH="1">
              <a:off x="6317584" y="2501772"/>
              <a:ext cx="600355" cy="1692812"/>
            </a:xfrm>
            <a:prstGeom prst="curvedConnector3">
              <a:avLst>
                <a:gd name="adj1" fmla="val -380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79" name="AutoShape 23"/>
            <p:cNvCxnSpPr>
              <a:cxnSpLocks noChangeShapeType="1"/>
              <a:stCxn id="19476" idx="2"/>
              <a:endCxn id="19475" idx="5"/>
            </p:cNvCxnSpPr>
            <p:nvPr/>
          </p:nvCxnSpPr>
          <p:spPr bwMode="auto">
            <a:xfrm rot="10800000">
              <a:off x="5947032" y="3438247"/>
              <a:ext cx="1444368" cy="371755"/>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0" name="AutoShape 24"/>
            <p:cNvCxnSpPr>
              <a:cxnSpLocks noChangeShapeType="1"/>
              <a:stCxn id="19475" idx="2"/>
              <a:endCxn id="19474" idx="1"/>
            </p:cNvCxnSpPr>
            <p:nvPr/>
          </p:nvCxnSpPr>
          <p:spPr bwMode="auto">
            <a:xfrm rot="10800000" flipV="1">
              <a:off x="5178168" y="3276600"/>
              <a:ext cx="344744" cy="1190905"/>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1" name="AutoShape 25"/>
            <p:cNvCxnSpPr>
              <a:cxnSpLocks noChangeShapeType="1"/>
              <a:stCxn id="19474" idx="0"/>
              <a:endCxn id="19475" idx="4"/>
            </p:cNvCxnSpPr>
            <p:nvPr/>
          </p:nvCxnSpPr>
          <p:spPr bwMode="auto">
            <a:xfrm rot="5400000" flipH="1" flipV="1">
              <a:off x="5114925" y="3744120"/>
              <a:ext cx="895350" cy="417512"/>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2" name="AutoShape 26"/>
            <p:cNvCxnSpPr>
              <a:cxnSpLocks noChangeShapeType="1"/>
              <a:stCxn id="19476" idx="4"/>
            </p:cNvCxnSpPr>
            <p:nvPr/>
          </p:nvCxnSpPr>
          <p:spPr bwMode="auto">
            <a:xfrm rot="5400000">
              <a:off x="6296422" y="3380979"/>
              <a:ext cx="685800" cy="200104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3" name="AutoShape 27"/>
            <p:cNvCxnSpPr>
              <a:cxnSpLocks noChangeShapeType="1"/>
              <a:stCxn id="19476" idx="3"/>
            </p:cNvCxnSpPr>
            <p:nvPr/>
          </p:nvCxnSpPr>
          <p:spPr bwMode="auto">
            <a:xfrm rot="5400000">
              <a:off x="6227354" y="3306892"/>
              <a:ext cx="572060" cy="1901568"/>
            </a:xfrm>
            <a:prstGeom prst="curvedConnector2">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cxnSp>
      </p:grpSp>
      <p:sp>
        <p:nvSpPr>
          <p:cNvPr id="28" name="Rectangle 2"/>
          <p:cNvSpPr txBox="1">
            <a:spLocks noChangeArrowheads="1"/>
          </p:cNvSpPr>
          <p:nvPr/>
        </p:nvSpPr>
        <p:spPr bwMode="auto">
          <a:xfrm>
            <a:off x="685800" y="2286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smtClean="0">
                <a:ln>
                  <a:noFill/>
                </a:ln>
                <a:solidFill>
                  <a:srgbClr val="0000CC"/>
                </a:solidFill>
                <a:effectLst/>
                <a:uLnTx/>
                <a:uFillTx/>
                <a:latin typeface="+mj-lt"/>
                <a:ea typeface="+mj-ea"/>
                <a:cs typeface="+mj-cs"/>
              </a:rPr>
              <a:t>完全图</a:t>
            </a:r>
            <a:endParaRPr kumimoji="0" lang="en-US" sz="3600" b="1" i="0" u="none" strike="noStrike" kern="0" cap="none" spc="0" normalizeH="0" baseline="0" noProof="0" dirty="0" smtClean="0">
              <a:ln>
                <a:noFill/>
              </a:ln>
              <a:solidFill>
                <a:srgbClr val="0000CC"/>
              </a:solidFill>
              <a:effectLst/>
              <a:uLnTx/>
              <a:uFillTx/>
              <a:latin typeface="+mj-lt"/>
              <a:ea typeface="+mj-ea"/>
              <a:cs typeface="+mj-cs"/>
            </a:endParaRPr>
          </a:p>
        </p:txBody>
      </p:sp>
      <p:sp>
        <p:nvSpPr>
          <p:cNvPr id="29" name="Rectangle 2"/>
          <p:cNvSpPr txBox="1">
            <a:spLocks noChangeArrowheads="1"/>
          </p:cNvSpPr>
          <p:nvPr/>
        </p:nvSpPr>
        <p:spPr bwMode="auto">
          <a:xfrm>
            <a:off x="457200" y="2209801"/>
            <a:ext cx="8229600" cy="838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274320" lvl="0" indent="-274320">
              <a:buFont typeface="Wingdings" pitchFamily="2" charset="2"/>
              <a:buChar char="§"/>
              <a:defRPr/>
            </a:pPr>
            <a:r>
              <a:rPr kumimoji="0" lang="zh-CN" altLang="en-US" sz="2400" b="1" i="0" u="none" strike="noStrike" kern="0" cap="none" spc="0" normalizeH="0" baseline="0" noProof="0" dirty="0" smtClean="0">
                <a:ln>
                  <a:noFill/>
                </a:ln>
                <a:solidFill>
                  <a:schemeClr val="tx2"/>
                </a:solidFill>
                <a:effectLst/>
                <a:uLnTx/>
                <a:uFillTx/>
                <a:latin typeface="+mj-lt"/>
                <a:ea typeface="+mj-ea"/>
                <a:cs typeface="+mj-cs"/>
              </a:rPr>
              <a:t>如果</a:t>
            </a:r>
            <a:r>
              <a:rPr kumimoji="0" lang="en-US" sz="2400" b="1" i="0" u="none" strike="noStrike" kern="0" cap="none" spc="0" normalizeH="0" baseline="0" noProof="0" dirty="0" smtClean="0">
                <a:ln>
                  <a:noFill/>
                </a:ln>
                <a:solidFill>
                  <a:schemeClr val="tx2"/>
                </a:solidFill>
                <a:effectLst/>
                <a:uLnTx/>
                <a:uFillTx/>
                <a:latin typeface="+mj-lt"/>
                <a:ea typeface="+mj-ea"/>
                <a:cs typeface="+mj-cs"/>
              </a:rPr>
              <a:t>(</a:t>
            </a:r>
            <a:r>
              <a:rPr kumimoji="0" lang="en-US" sz="2400" b="1" i="1" u="none" strike="noStrike" kern="0" cap="none" spc="0" normalizeH="0" baseline="0" noProof="0" dirty="0" smtClean="0">
                <a:ln>
                  <a:noFill/>
                </a:ln>
                <a:solidFill>
                  <a:schemeClr val="tx2"/>
                </a:solidFill>
                <a:effectLst/>
                <a:uLnTx/>
                <a:uFillTx/>
                <a:latin typeface="+mj-lt"/>
                <a:ea typeface="+mj-ea"/>
                <a:cs typeface="+mj-cs"/>
              </a:rPr>
              <a:t>u</a:t>
            </a:r>
            <a:r>
              <a:rPr kumimoji="0" lang="en-US" sz="2400" b="1" i="0" u="none" strike="noStrike" kern="0" cap="none" spc="0" normalizeH="0" baseline="0" noProof="0" dirty="0" smtClean="0">
                <a:ln>
                  <a:noFill/>
                </a:ln>
                <a:solidFill>
                  <a:schemeClr val="tx2"/>
                </a:solidFill>
                <a:effectLst/>
                <a:uLnTx/>
                <a:uFillTx/>
                <a:latin typeface="+mj-lt"/>
                <a:ea typeface="+mj-ea"/>
                <a:cs typeface="+mj-cs"/>
              </a:rPr>
              <a:t>, </a:t>
            </a:r>
            <a:r>
              <a:rPr kumimoji="0" lang="en-US" sz="2400" b="1" i="1" u="none" strike="noStrike" kern="0" cap="none" spc="0" normalizeH="0" baseline="0" noProof="0" dirty="0" smtClean="0">
                <a:ln>
                  <a:noFill/>
                </a:ln>
                <a:solidFill>
                  <a:schemeClr val="tx2"/>
                </a:solidFill>
                <a:effectLst/>
                <a:uLnTx/>
                <a:uFillTx/>
                <a:latin typeface="+mj-lt"/>
                <a:ea typeface="+mj-ea"/>
                <a:cs typeface="+mj-cs"/>
              </a:rPr>
              <a:t>v</a:t>
            </a:r>
            <a:r>
              <a:rPr kumimoji="0" lang="en-US" sz="2400" b="1" i="0" u="none" strike="noStrike" kern="0" cap="none" spc="0" normalizeH="0" baseline="0" noProof="0" dirty="0" smtClean="0">
                <a:ln>
                  <a:noFill/>
                </a:ln>
                <a:solidFill>
                  <a:schemeClr val="tx2"/>
                </a:solidFill>
                <a:effectLst/>
                <a:uLnTx/>
                <a:uFillTx/>
                <a:latin typeface="+mj-lt"/>
                <a:ea typeface="+mj-ea"/>
                <a:cs typeface="+mj-cs"/>
              </a:rPr>
              <a:t>) </a:t>
            </a:r>
            <a:r>
              <a:rPr lang="zh-CN" altLang="en-US" sz="2400" kern="0" dirty="0">
                <a:solidFill>
                  <a:schemeClr val="tx2"/>
                </a:solidFill>
                <a:latin typeface="+mj-lt"/>
                <a:ea typeface="+mj-ea"/>
                <a:cs typeface="+mj-cs"/>
              </a:rPr>
              <a:t>为</a:t>
            </a:r>
            <a:r>
              <a:rPr kumimoji="0" lang="en-US" sz="2400" b="1" i="1" u="none" strike="noStrike" kern="0" cap="none" spc="0" normalizeH="0" baseline="0" noProof="0" dirty="0" smtClean="0">
                <a:ln>
                  <a:noFill/>
                </a:ln>
                <a:solidFill>
                  <a:schemeClr val="tx2"/>
                </a:solidFill>
                <a:effectLst/>
                <a:uLnTx/>
                <a:uFillTx/>
                <a:latin typeface="+mj-lt"/>
                <a:ea typeface="+mj-ea"/>
                <a:cs typeface="+mj-cs"/>
              </a:rPr>
              <a:t>G</a:t>
            </a:r>
            <a:r>
              <a:rPr kumimoji="0" lang="zh-CN" altLang="en-US" sz="2400" b="1" u="none" strike="noStrike" kern="0" cap="none" spc="0" normalizeH="0" baseline="0" noProof="0" dirty="0" smtClean="0">
                <a:ln>
                  <a:noFill/>
                </a:ln>
                <a:solidFill>
                  <a:schemeClr val="tx2"/>
                </a:solidFill>
                <a:effectLst/>
                <a:uLnTx/>
                <a:uFillTx/>
                <a:latin typeface="+mj-lt"/>
                <a:ea typeface="+mj-ea"/>
                <a:cs typeface="+mj-cs"/>
              </a:rPr>
              <a:t>中一条边</a:t>
            </a:r>
            <a:r>
              <a:rPr kumimoji="0" lang="en-US" sz="2400" b="1" i="0" u="none" strike="noStrike" kern="0" cap="none" spc="0" normalizeH="0" baseline="0" noProof="0" dirty="0" smtClean="0">
                <a:ln>
                  <a:noFill/>
                </a:ln>
                <a:solidFill>
                  <a:schemeClr val="tx2"/>
                </a:solidFill>
                <a:effectLst/>
                <a:uLnTx/>
                <a:uFillTx/>
                <a:latin typeface="+mj-lt"/>
                <a:ea typeface="+mj-ea"/>
                <a:cs typeface="+mj-cs"/>
              </a:rPr>
              <a:t>, </a:t>
            </a:r>
            <a:r>
              <a:rPr kumimoji="0" lang="zh-CN" altLang="en-US" sz="2400" b="1" i="0" u="none" strike="noStrike" kern="0" cap="none" spc="0" normalizeH="0" baseline="0" noProof="0" dirty="0" smtClean="0">
                <a:ln>
                  <a:noFill/>
                </a:ln>
                <a:solidFill>
                  <a:schemeClr val="tx2"/>
                </a:solidFill>
                <a:effectLst/>
                <a:uLnTx/>
                <a:uFillTx/>
                <a:latin typeface="+mj-lt"/>
                <a:ea typeface="+mj-ea"/>
                <a:cs typeface="+mj-cs"/>
              </a:rPr>
              <a:t>我们称节点</a:t>
            </a:r>
            <a:r>
              <a:rPr lang="en-US" altLang="zh-CN" sz="2400" i="1" kern="0" dirty="0">
                <a:solidFill>
                  <a:schemeClr val="tx2"/>
                </a:solidFill>
              </a:rPr>
              <a:t>u </a:t>
            </a:r>
            <a:r>
              <a:rPr kumimoji="0" lang="zh-CN" altLang="en-US" sz="2400" b="1" i="0" u="none" strike="noStrike" kern="0" cap="none" spc="0" normalizeH="0" baseline="0" noProof="0" dirty="0" smtClean="0">
                <a:ln>
                  <a:noFill/>
                </a:ln>
                <a:solidFill>
                  <a:schemeClr val="tx2"/>
                </a:solidFill>
                <a:effectLst/>
                <a:uLnTx/>
                <a:uFillTx/>
                <a:latin typeface="+mj-lt"/>
                <a:ea typeface="+mj-ea"/>
                <a:cs typeface="+mj-cs"/>
              </a:rPr>
              <a:t>与节点</a:t>
            </a:r>
            <a:r>
              <a:rPr lang="en-US" altLang="zh-CN" sz="2400" i="1" kern="0" dirty="0">
                <a:solidFill>
                  <a:schemeClr val="tx2"/>
                </a:solidFill>
              </a:rPr>
              <a:t>v</a:t>
            </a:r>
            <a:r>
              <a:rPr kumimoji="0" lang="zh-CN" altLang="en-US" sz="2400" b="1" i="1" u="none" strike="noStrike" kern="0" cap="none" spc="0" normalizeH="0" baseline="0" noProof="0" dirty="0" smtClean="0">
                <a:ln>
                  <a:noFill/>
                </a:ln>
                <a:solidFill>
                  <a:srgbClr val="FF0000"/>
                </a:solidFill>
                <a:effectLst/>
                <a:uLnTx/>
                <a:uFillTx/>
                <a:latin typeface="+mj-lt"/>
                <a:ea typeface="+mj-ea"/>
                <a:cs typeface="+mj-cs"/>
              </a:rPr>
              <a:t>邻接</a:t>
            </a:r>
            <a:endParaRPr kumimoji="0" lang="en-US" sz="2400" b="1" i="1" u="none" strike="noStrike" kern="0" cap="none" spc="0" normalizeH="0" baseline="0" noProof="0" dirty="0" smtClean="0">
              <a:ln>
                <a:noFill/>
              </a:ln>
              <a:solidFill>
                <a:srgbClr val="FF0000"/>
              </a:solidFill>
              <a:effectLst/>
              <a:uLnTx/>
              <a:uFillTx/>
              <a:latin typeface="+mj-lt"/>
              <a:ea typeface="+mj-ea"/>
              <a:cs typeface="+mj-cs"/>
            </a:endParaRPr>
          </a:p>
        </p:txBody>
      </p:sp>
    </p:spTree>
    <p:extLst>
      <p:ext uri="{BB962C8B-B14F-4D97-AF65-F5344CB8AC3E}">
        <p14:creationId xmlns:p14="http://schemas.microsoft.com/office/powerpoint/2010/main" val="169001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4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3" grpId="0"/>
      <p:bldP spid="1947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基本的</a:t>
            </a:r>
            <a:r>
              <a:rPr lang="en-US" altLang="zh-CN" sz="3600" b="1" dirty="0" smtClean="0">
                <a:solidFill>
                  <a:srgbClr val="0000CC"/>
                </a:solidFill>
              </a:rPr>
              <a:t>Ford-Fulkerson</a:t>
            </a:r>
            <a:r>
              <a:rPr lang="zh-CN" altLang="en-US" sz="3600" b="1" dirty="0" smtClean="0">
                <a:solidFill>
                  <a:srgbClr val="0000CC"/>
                </a:solidFill>
              </a:rPr>
              <a:t>算法举例</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pic>
        <p:nvPicPr>
          <p:cNvPr id="8" name="Picture 2"/>
          <p:cNvPicPr>
            <a:picLocks noChangeAspect="1" noChangeArrowheads="1"/>
          </p:cNvPicPr>
          <p:nvPr/>
        </p:nvPicPr>
        <p:blipFill>
          <a:blip r:embed="rId3" cstate="print"/>
          <a:srcRect/>
          <a:stretch>
            <a:fillRect/>
          </a:stretch>
        </p:blipFill>
        <p:spPr bwMode="auto">
          <a:xfrm>
            <a:off x="1676400" y="1752600"/>
            <a:ext cx="5559552" cy="2438400"/>
          </a:xfrm>
          <a:prstGeom prst="rect">
            <a:avLst/>
          </a:prstGeom>
          <a:noFill/>
          <a:ln w="9525">
            <a:noFill/>
            <a:miter lim="800000"/>
            <a:headEnd/>
            <a:tailEnd/>
          </a:ln>
        </p:spPr>
      </p:pic>
      <p:sp>
        <p:nvSpPr>
          <p:cNvPr id="9" name="TextBox 8"/>
          <p:cNvSpPr txBox="1"/>
          <p:nvPr/>
        </p:nvSpPr>
        <p:spPr>
          <a:xfrm>
            <a:off x="1828800" y="4419600"/>
            <a:ext cx="5715000" cy="461665"/>
          </a:xfrm>
          <a:prstGeom prst="rect">
            <a:avLst/>
          </a:prstGeom>
          <a:noFill/>
        </p:spPr>
        <p:txBody>
          <a:bodyPr wrap="square" rtlCol="0">
            <a:spAutoFit/>
          </a:bodyPr>
          <a:lstStyle/>
          <a:p>
            <a:r>
              <a:rPr lang="zh-CN" altLang="en-US" sz="2400" dirty="0" smtClean="0"/>
              <a:t>残留网络中的增广路径实例（加粗部分）</a:t>
            </a:r>
            <a:endParaRPr lang="zh-CN" altLang="en-US" sz="2400" dirty="0"/>
          </a:p>
        </p:txBody>
      </p:sp>
    </p:spTree>
    <p:extLst>
      <p:ext uri="{BB962C8B-B14F-4D97-AF65-F5344CB8AC3E}">
        <p14:creationId xmlns:p14="http://schemas.microsoft.com/office/powerpoint/2010/main" val="109247918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基本的</a:t>
            </a:r>
            <a:r>
              <a:rPr lang="en-US" altLang="zh-CN" sz="3600" b="1" dirty="0" smtClean="0">
                <a:solidFill>
                  <a:srgbClr val="0000CC"/>
                </a:solidFill>
              </a:rPr>
              <a:t>Ford-Fulkerson</a:t>
            </a:r>
            <a:r>
              <a:rPr lang="zh-CN" altLang="en-US" sz="3600" b="1" dirty="0" smtClean="0">
                <a:solidFill>
                  <a:srgbClr val="0000CC"/>
                </a:solidFill>
              </a:rPr>
              <a:t>算法举例</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6" name="TextBox 5"/>
          <p:cNvSpPr txBox="1"/>
          <p:nvPr/>
        </p:nvSpPr>
        <p:spPr>
          <a:xfrm>
            <a:off x="2438400" y="4262735"/>
            <a:ext cx="3962400" cy="461665"/>
          </a:xfrm>
          <a:prstGeom prst="rect">
            <a:avLst/>
          </a:prstGeom>
          <a:noFill/>
        </p:spPr>
        <p:txBody>
          <a:bodyPr wrap="square" rtlCol="0">
            <a:spAutoFit/>
          </a:bodyPr>
          <a:lstStyle/>
          <a:p>
            <a:r>
              <a:rPr lang="zh-CN" altLang="en-US" sz="2400" dirty="0"/>
              <a:t>将</a:t>
            </a:r>
            <a:r>
              <a:rPr lang="en-US" altLang="zh-CN" sz="2400" i="1" dirty="0" err="1"/>
              <a:t>f</a:t>
            </a:r>
            <a:r>
              <a:rPr lang="en-US" altLang="zh-CN" sz="2400" i="1" baseline="-25000" dirty="0" err="1"/>
              <a:t>p</a:t>
            </a:r>
            <a:r>
              <a:rPr lang="zh-CN" altLang="en-US" sz="2400" dirty="0"/>
              <a:t>加入</a:t>
            </a:r>
            <a:r>
              <a:rPr lang="zh-CN" altLang="en-US" sz="2400" dirty="0" smtClean="0"/>
              <a:t>到 </a:t>
            </a:r>
            <a:r>
              <a:rPr lang="en-US" altLang="zh-CN" sz="2400" i="1" dirty="0" smtClean="0"/>
              <a:t>f </a:t>
            </a:r>
            <a:r>
              <a:rPr lang="zh-CN" altLang="en-US" sz="2400" dirty="0" smtClean="0"/>
              <a:t>后</a:t>
            </a:r>
            <a:r>
              <a:rPr lang="zh-CN" altLang="en-US" sz="2400" dirty="0"/>
              <a:t>形成的新流</a:t>
            </a:r>
          </a:p>
        </p:txBody>
      </p:sp>
      <p:pic>
        <p:nvPicPr>
          <p:cNvPr id="8" name="Picture 2"/>
          <p:cNvPicPr>
            <a:picLocks noChangeAspect="1" noChangeArrowheads="1"/>
          </p:cNvPicPr>
          <p:nvPr/>
        </p:nvPicPr>
        <p:blipFill>
          <a:blip r:embed="rId3" cstate="print"/>
          <a:srcRect/>
          <a:stretch>
            <a:fillRect/>
          </a:stretch>
        </p:blipFill>
        <p:spPr bwMode="auto">
          <a:xfrm>
            <a:off x="1902769" y="1600200"/>
            <a:ext cx="5183831" cy="2531948"/>
          </a:xfrm>
          <a:prstGeom prst="rect">
            <a:avLst/>
          </a:prstGeom>
          <a:noFill/>
          <a:ln w="9525">
            <a:noFill/>
            <a:miter lim="800000"/>
            <a:headEnd/>
            <a:tailEnd/>
          </a:ln>
        </p:spPr>
      </p:pic>
    </p:spTree>
    <p:extLst>
      <p:ext uri="{BB962C8B-B14F-4D97-AF65-F5344CB8AC3E}">
        <p14:creationId xmlns:p14="http://schemas.microsoft.com/office/powerpoint/2010/main" val="119347284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基本的</a:t>
            </a:r>
            <a:r>
              <a:rPr lang="en-US" altLang="zh-CN" sz="3600" b="1" dirty="0" smtClean="0">
                <a:solidFill>
                  <a:srgbClr val="0000CC"/>
                </a:solidFill>
              </a:rPr>
              <a:t>Ford-Fulkerson</a:t>
            </a:r>
            <a:r>
              <a:rPr lang="zh-CN" altLang="en-US" sz="3600" b="1" dirty="0" smtClean="0">
                <a:solidFill>
                  <a:srgbClr val="0000CC"/>
                </a:solidFill>
              </a:rPr>
              <a:t>算法分析</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latin typeface="+mj-lt"/>
                <a:ea typeface="黑体" pitchFamily="2" charset="-122"/>
              </a:rPr>
              <a:t>基本的</a:t>
            </a:r>
            <a:r>
              <a:rPr lang="en-US" altLang="zh-CN" sz="2400" dirty="0" smtClean="0">
                <a:latin typeface="+mj-lt"/>
                <a:ea typeface="黑体" pitchFamily="2" charset="-122"/>
              </a:rPr>
              <a:t>Ford-Fulkerson</a:t>
            </a:r>
            <a:r>
              <a:rPr lang="zh-CN" altLang="en-US" sz="2400" dirty="0">
                <a:latin typeface="+mj-lt"/>
                <a:ea typeface="黑体" pitchFamily="2" charset="-122"/>
              </a:rPr>
              <a:t>算法的时间最坏时间复杂度</a:t>
            </a:r>
            <a:r>
              <a:rPr lang="zh-CN" altLang="en-US" sz="2400" dirty="0" smtClean="0">
                <a:latin typeface="+mj-lt"/>
                <a:ea typeface="黑体" pitchFamily="2" charset="-122"/>
              </a:rPr>
              <a:t>为：</a:t>
            </a:r>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smtClean="0">
              <a:latin typeface="+mj-lt"/>
              <a:ea typeface="黑体" pitchFamily="2" charset="-122"/>
            </a:endParaRPr>
          </a:p>
          <a:p>
            <a:pPr marL="0" indent="0">
              <a:buNone/>
            </a:pPr>
            <a:r>
              <a:rPr lang="zh-CN" altLang="en-US" sz="2400" dirty="0" smtClean="0">
                <a:latin typeface="+mj-lt"/>
                <a:ea typeface="黑体" pitchFamily="2" charset="-122"/>
              </a:rPr>
              <a:t>    其中</a:t>
            </a:r>
            <a:r>
              <a:rPr lang="en-US" altLang="zh-CN" sz="2400" i="1" dirty="0" smtClean="0">
                <a:latin typeface="+mj-lt"/>
                <a:ea typeface="黑体" pitchFamily="2" charset="-122"/>
              </a:rPr>
              <a:t>f</a:t>
            </a:r>
            <a:r>
              <a:rPr lang="en-US" altLang="zh-CN" sz="2400" i="1" baseline="30000" dirty="0">
                <a:latin typeface="+mj-lt"/>
                <a:ea typeface="黑体" pitchFamily="2" charset="-122"/>
              </a:rPr>
              <a:t>*</a:t>
            </a:r>
            <a:r>
              <a:rPr lang="zh-CN" altLang="en-US" sz="2400" dirty="0">
                <a:latin typeface="+mj-lt"/>
                <a:ea typeface="黑体" pitchFamily="2" charset="-122"/>
              </a:rPr>
              <a:t>是最大流。</a:t>
            </a:r>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013253"/>
              </p:ext>
            </p:extLst>
          </p:nvPr>
        </p:nvGraphicFramePr>
        <p:xfrm>
          <a:off x="2895600" y="1905000"/>
          <a:ext cx="1752600" cy="595610"/>
        </p:xfrm>
        <a:graphic>
          <a:graphicData uri="http://schemas.openxmlformats.org/presentationml/2006/ole">
            <mc:AlternateContent xmlns:mc="http://schemas.openxmlformats.org/markup-compatibility/2006">
              <mc:Choice xmlns:v="urn:schemas-microsoft-com:vml" Requires="v">
                <p:oleObj spid="_x0000_s221193" name="Equation" r:id="rId4" imgW="672808" imgH="228501" progId="Equation.DSMT4">
                  <p:embed/>
                </p:oleObj>
              </mc:Choice>
              <mc:Fallback>
                <p:oleObj name="Equation" r:id="rId4" imgW="672808" imgH="22850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1905000"/>
                        <a:ext cx="1752600" cy="59561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73413509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Edmonds-Karp</a:t>
            </a:r>
            <a:r>
              <a:rPr lang="zh-CN" altLang="en-US" sz="3600" b="1" dirty="0">
                <a:solidFill>
                  <a:srgbClr val="0000CC"/>
                </a:solidFill>
              </a:rPr>
              <a:t>算法</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如果在基本</a:t>
            </a:r>
            <a:r>
              <a:rPr lang="en-US" altLang="zh-CN" sz="2400" dirty="0">
                <a:latin typeface="+mj-lt"/>
                <a:ea typeface="黑体" pitchFamily="2" charset="-122"/>
              </a:rPr>
              <a:t>Ford-Fulkerson</a:t>
            </a:r>
            <a:r>
              <a:rPr lang="zh-CN" altLang="en-US" sz="2400" dirty="0">
                <a:latin typeface="+mj-lt"/>
                <a:ea typeface="黑体" pitchFamily="2" charset="-122"/>
              </a:rPr>
              <a:t>算法中第</a:t>
            </a:r>
            <a:r>
              <a:rPr lang="en-US" altLang="zh-CN" sz="2400" dirty="0">
                <a:latin typeface="+mj-lt"/>
                <a:ea typeface="黑体" pitchFamily="2" charset="-122"/>
              </a:rPr>
              <a:t>4</a:t>
            </a:r>
            <a:r>
              <a:rPr lang="zh-CN" altLang="en-US" sz="2400" dirty="0">
                <a:latin typeface="+mj-lt"/>
                <a:ea typeface="黑体" pitchFamily="2" charset="-122"/>
              </a:rPr>
              <a:t>行中用广度优先搜索来实现对增广路径</a:t>
            </a:r>
            <a:r>
              <a:rPr lang="en-US" altLang="zh-CN" sz="2400" i="1" dirty="0">
                <a:latin typeface="+mj-lt"/>
                <a:ea typeface="黑体" pitchFamily="2" charset="-122"/>
              </a:rPr>
              <a:t>p</a:t>
            </a:r>
            <a:r>
              <a:rPr lang="zh-CN" altLang="en-US" sz="2400" dirty="0">
                <a:latin typeface="+mj-lt"/>
                <a:ea typeface="黑体" pitchFamily="2" charset="-122"/>
              </a:rPr>
              <a:t>的计算，即如果增广路径是残留网络中从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的最短路径（其中每条边为单位距离，或权），则能够改进</a:t>
            </a:r>
            <a:r>
              <a:rPr lang="en-US" altLang="zh-CN" sz="2400" dirty="0">
                <a:latin typeface="+mj-lt"/>
                <a:ea typeface="黑体" pitchFamily="2" charset="-122"/>
              </a:rPr>
              <a:t>Ford-Fulkerson</a:t>
            </a:r>
            <a:r>
              <a:rPr lang="zh-CN" altLang="en-US" sz="2400" dirty="0">
                <a:latin typeface="+mj-lt"/>
                <a:ea typeface="黑体" pitchFamily="2" charset="-122"/>
              </a:rPr>
              <a:t>的界。即</a:t>
            </a:r>
            <a:r>
              <a:rPr lang="en-US" altLang="zh-CN" sz="2400" dirty="0">
                <a:latin typeface="+mj-lt"/>
                <a:ea typeface="黑体" pitchFamily="2" charset="-122"/>
              </a:rPr>
              <a:t>Edmonds-Karp</a:t>
            </a:r>
            <a:r>
              <a:rPr lang="zh-CN" altLang="en-US" sz="2400" dirty="0">
                <a:latin typeface="+mj-lt"/>
                <a:ea typeface="黑体" pitchFamily="2" charset="-122"/>
              </a:rPr>
              <a:t>算法。其运行时间为             </a:t>
            </a:r>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205926306"/>
              </p:ext>
            </p:extLst>
          </p:nvPr>
        </p:nvGraphicFramePr>
        <p:xfrm>
          <a:off x="2209800" y="2853068"/>
          <a:ext cx="2103437" cy="503920"/>
        </p:xfrm>
        <a:graphic>
          <a:graphicData uri="http://schemas.openxmlformats.org/presentationml/2006/ole">
            <mc:AlternateContent xmlns:mc="http://schemas.openxmlformats.org/markup-compatibility/2006">
              <mc:Choice xmlns:v="urn:schemas-microsoft-com:vml" Requires="v">
                <p:oleObj spid="_x0000_s222217" name="公式" r:id="rId4" imgW="952087" imgH="228501" progId="Equation.3">
                  <p:embed/>
                </p:oleObj>
              </mc:Choice>
              <mc:Fallback>
                <p:oleObj name="公式" r:id="rId4" imgW="952087" imgH="22850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853068"/>
                        <a:ext cx="2103437" cy="50392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6370823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Edmonds-Karp</a:t>
            </a:r>
            <a:r>
              <a:rPr lang="zh-CN" altLang="en-US" sz="3600" b="1" dirty="0">
                <a:solidFill>
                  <a:srgbClr val="0000CC"/>
                </a:solidFill>
              </a:rPr>
              <a:t>算法</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solidFill>
                  <a:srgbClr val="C00000"/>
                </a:solidFill>
                <a:latin typeface="+mj-lt"/>
                <a:ea typeface="黑体" pitchFamily="2" charset="-122"/>
              </a:rPr>
              <a:t>引理</a:t>
            </a:r>
            <a:r>
              <a:rPr lang="en-US" altLang="zh-CN" sz="2400" dirty="0" smtClean="0">
                <a:solidFill>
                  <a:srgbClr val="C00000"/>
                </a:solidFill>
                <a:latin typeface="+mj-lt"/>
                <a:ea typeface="黑体" pitchFamily="2" charset="-122"/>
              </a:rPr>
              <a:t>8</a:t>
            </a:r>
            <a:r>
              <a:rPr lang="en-US" altLang="zh-CN" sz="2400" dirty="0">
                <a:solidFill>
                  <a:srgbClr val="C00000"/>
                </a:solidFill>
                <a:latin typeface="+mj-lt"/>
                <a:ea typeface="黑体" pitchFamily="2" charset="-122"/>
              </a:rPr>
              <a:t>.</a:t>
            </a:r>
            <a:r>
              <a:rPr lang="en-US" altLang="zh-CN" sz="2400" dirty="0" smtClean="0">
                <a:solidFill>
                  <a:srgbClr val="FF0000"/>
                </a:solidFill>
                <a:latin typeface="+mj-lt"/>
                <a:ea typeface="黑体" pitchFamily="2" charset="-122"/>
              </a:rPr>
              <a:t> </a:t>
            </a:r>
            <a:r>
              <a:rPr lang="zh-CN" altLang="en-US" sz="2400" dirty="0">
                <a:latin typeface="+mj-lt"/>
                <a:ea typeface="黑体" pitchFamily="2" charset="-122"/>
              </a:rPr>
              <a:t>如果对具有源点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的流网络</a:t>
            </a:r>
            <a:r>
              <a:rPr lang="en-US" altLang="zh-CN" sz="2400" dirty="0">
                <a:latin typeface="+mj-lt"/>
                <a:ea typeface="黑体" pitchFamily="2" charset="-122"/>
              </a:rPr>
              <a:t>G=(V,E)</a:t>
            </a:r>
            <a:r>
              <a:rPr lang="zh-CN" altLang="en-US" sz="2400" dirty="0">
                <a:latin typeface="+mj-lt"/>
                <a:ea typeface="黑体" pitchFamily="2" charset="-122"/>
              </a:rPr>
              <a:t>运行</a:t>
            </a:r>
            <a:r>
              <a:rPr lang="en-US" altLang="zh-CN" sz="2400" dirty="0">
                <a:latin typeface="+mj-lt"/>
                <a:ea typeface="黑体" pitchFamily="2" charset="-122"/>
              </a:rPr>
              <a:t>Edmonds-Karp</a:t>
            </a:r>
            <a:r>
              <a:rPr lang="zh-CN" altLang="en-US" sz="2400" dirty="0">
                <a:latin typeface="+mj-lt"/>
                <a:ea typeface="黑体" pitchFamily="2" charset="-122"/>
              </a:rPr>
              <a:t>算法，则对所有</a:t>
            </a:r>
            <a:r>
              <a:rPr lang="zh-CN" altLang="en-US" sz="2400" dirty="0" smtClean="0">
                <a:latin typeface="+mj-lt"/>
                <a:ea typeface="黑体" pitchFamily="2" charset="-122"/>
              </a:rPr>
              <a:t>顶点</a:t>
            </a:r>
            <a:r>
              <a:rPr lang="en-US" altLang="zh-CN" sz="2400" i="1" dirty="0" err="1" smtClean="0">
                <a:latin typeface="+mj-lt"/>
                <a:ea typeface="黑体" pitchFamily="2" charset="-122"/>
              </a:rPr>
              <a:t>v</a:t>
            </a:r>
            <a:r>
              <a:rPr lang="en-US" altLang="zh-CN" sz="2400" i="1" dirty="0" err="1">
                <a:latin typeface="+mj-lt"/>
                <a:ea typeface="黑体" pitchFamily="2" charset="-122"/>
              </a:rPr>
              <a:t>∈V</a:t>
            </a:r>
            <a:r>
              <a:rPr lang="en-US" altLang="zh-CN" sz="2400" i="1" dirty="0">
                <a:latin typeface="+mj-lt"/>
                <a:ea typeface="黑体" pitchFamily="2" charset="-122"/>
              </a:rPr>
              <a:t>-{</a:t>
            </a:r>
            <a:r>
              <a:rPr lang="en-US" altLang="zh-CN" sz="2400" i="1" dirty="0" err="1">
                <a:latin typeface="+mj-lt"/>
                <a:ea typeface="黑体" pitchFamily="2" charset="-122"/>
              </a:rPr>
              <a:t>s,t</a:t>
            </a:r>
            <a:r>
              <a:rPr lang="en-US" altLang="zh-CN" sz="2400" i="1" dirty="0">
                <a:latin typeface="+mj-lt"/>
                <a:ea typeface="黑体" pitchFamily="2" charset="-122"/>
              </a:rPr>
              <a:t>}</a:t>
            </a:r>
            <a:r>
              <a:rPr lang="en-US" altLang="zh-CN" sz="2400" dirty="0">
                <a:latin typeface="+mj-lt"/>
                <a:ea typeface="黑体" pitchFamily="2" charset="-122"/>
              </a:rPr>
              <a:t>,</a:t>
            </a:r>
            <a:r>
              <a:rPr lang="zh-CN" altLang="en-US" sz="2400" dirty="0">
                <a:latin typeface="+mj-lt"/>
                <a:ea typeface="黑体" pitchFamily="2" charset="-122"/>
              </a:rPr>
              <a:t>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中的最短路径长度</a:t>
            </a:r>
            <a:r>
              <a:rPr lang="el-GR" altLang="zh-CN" sz="2400" i="1" dirty="0">
                <a:latin typeface="+mj-lt"/>
                <a:ea typeface="黑体" pitchFamily="2" charset="-122"/>
              </a:rPr>
              <a:t>δ</a:t>
            </a:r>
            <a:r>
              <a:rPr lang="en-US" altLang="zh-CN" sz="2400" i="1" baseline="-25000" dirty="0">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a:t>
            </a:r>
            <a:r>
              <a:rPr lang="zh-CN" altLang="en-US" sz="2400" dirty="0">
                <a:latin typeface="+mj-lt"/>
                <a:ea typeface="黑体" pitchFamily="2" charset="-122"/>
              </a:rPr>
              <a:t>随着每个流的增加而单调递增</a:t>
            </a:r>
            <a:r>
              <a:rPr lang="zh-CN" altLang="en-US" sz="2400" dirty="0" smtClean="0">
                <a:latin typeface="+mj-lt"/>
                <a:ea typeface="黑体" pitchFamily="2" charset="-122"/>
              </a:rPr>
              <a:t>。</a:t>
            </a:r>
            <a:endParaRPr lang="en-US" altLang="zh-CN" sz="2400" dirty="0" smtClean="0">
              <a:latin typeface="+mj-lt"/>
              <a:ea typeface="黑体" pitchFamily="2" charset="-122"/>
            </a:endParaRPr>
          </a:p>
          <a:p>
            <a:endParaRPr lang="en-US" altLang="zh-CN" sz="2400" dirty="0">
              <a:latin typeface="+mj-lt"/>
              <a:ea typeface="黑体" pitchFamily="2" charset="-122"/>
            </a:endParaRPr>
          </a:p>
          <a:p>
            <a:r>
              <a:rPr lang="zh-CN" altLang="en-US" sz="2400" dirty="0" smtClean="0">
                <a:solidFill>
                  <a:srgbClr val="C00000"/>
                </a:solidFill>
                <a:latin typeface="+mj-lt"/>
                <a:ea typeface="黑体" pitchFamily="2" charset="-122"/>
              </a:rPr>
              <a:t>定理</a:t>
            </a:r>
            <a:r>
              <a:rPr lang="en-US" altLang="zh-CN" sz="2400" dirty="0" smtClean="0">
                <a:solidFill>
                  <a:srgbClr val="C00000"/>
                </a:solidFill>
                <a:latin typeface="+mj-lt"/>
                <a:ea typeface="黑体" pitchFamily="2" charset="-122"/>
              </a:rPr>
              <a:t>9.</a:t>
            </a:r>
            <a:r>
              <a:rPr lang="en-US" altLang="zh-CN" sz="2400" b="1" dirty="0" smtClean="0">
                <a:solidFill>
                  <a:schemeClr val="tx2"/>
                </a:solidFill>
                <a:latin typeface="+mj-lt"/>
                <a:ea typeface="黑体" pitchFamily="2" charset="-122"/>
              </a:rPr>
              <a:t> </a:t>
            </a:r>
            <a:r>
              <a:rPr lang="zh-CN" altLang="en-US" sz="2400" dirty="0">
                <a:latin typeface="+mj-lt"/>
                <a:ea typeface="黑体" pitchFamily="2" charset="-122"/>
              </a:rPr>
              <a:t>如果对具有源点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的一个流网络</a:t>
            </a:r>
            <a:r>
              <a:rPr lang="en-US" altLang="zh-CN" sz="2400" i="1" dirty="0">
                <a:latin typeface="+mj-lt"/>
                <a:ea typeface="黑体" pitchFamily="2" charset="-122"/>
              </a:rPr>
              <a:t>G=(V,E)</a:t>
            </a:r>
            <a:r>
              <a:rPr lang="zh-CN" altLang="en-US" sz="2400" dirty="0">
                <a:latin typeface="+mj-lt"/>
                <a:ea typeface="黑体" pitchFamily="2" charset="-122"/>
              </a:rPr>
              <a:t>运行</a:t>
            </a:r>
            <a:r>
              <a:rPr lang="en-US" altLang="zh-CN" sz="2400" dirty="0">
                <a:latin typeface="+mj-lt"/>
                <a:ea typeface="黑体" pitchFamily="2" charset="-122"/>
              </a:rPr>
              <a:t>Edmonds-Karp</a:t>
            </a:r>
            <a:r>
              <a:rPr lang="zh-CN" altLang="en-US" sz="2400" dirty="0">
                <a:latin typeface="+mj-lt"/>
                <a:ea typeface="黑体" pitchFamily="2" charset="-122"/>
              </a:rPr>
              <a:t>算法，对流进行增加的全部次数为</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smtClean="0">
                <a:latin typeface="+mj-lt"/>
                <a:ea typeface="黑体" pitchFamily="2" charset="-122"/>
              </a:rPr>
              <a:t>)</a:t>
            </a:r>
            <a:r>
              <a:rPr lang="zh-CN" altLang="en-US" sz="2400" dirty="0" smtClean="0">
                <a:latin typeface="+mj-lt"/>
                <a:ea typeface="黑体" pitchFamily="2" charset="-122"/>
              </a:rPr>
              <a:t>。由于</a:t>
            </a:r>
            <a:r>
              <a:rPr lang="zh-CN" altLang="en-US" sz="2400" dirty="0">
                <a:latin typeface="+mj-lt"/>
                <a:ea typeface="黑体" pitchFamily="2" charset="-122"/>
              </a:rPr>
              <a:t>在用广度优先搜索寻找增广路径时，</a:t>
            </a:r>
            <a:r>
              <a:rPr lang="en-US" altLang="zh-CN" sz="2400" dirty="0">
                <a:latin typeface="+mj-lt"/>
                <a:ea typeface="黑体" pitchFamily="2" charset="-122"/>
              </a:rPr>
              <a:t>Ford-Fulkerson</a:t>
            </a:r>
            <a:r>
              <a:rPr lang="zh-CN" altLang="en-US" sz="2400" dirty="0">
                <a:latin typeface="+mj-lt"/>
                <a:ea typeface="黑体" pitchFamily="2" charset="-122"/>
              </a:rPr>
              <a:t>中的每次迭代都可以在</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E</a:t>
            </a:r>
            <a:r>
              <a:rPr lang="en-US" altLang="zh-CN" sz="2400" dirty="0">
                <a:latin typeface="+mj-lt"/>
                <a:ea typeface="黑体" pitchFamily="2" charset="-122"/>
              </a:rPr>
              <a:t>)</a:t>
            </a:r>
            <a:r>
              <a:rPr lang="zh-CN" altLang="en-US" sz="2400" dirty="0">
                <a:latin typeface="+mj-lt"/>
                <a:ea typeface="黑体" pitchFamily="2" charset="-122"/>
              </a:rPr>
              <a:t>时间内完成，所以</a:t>
            </a:r>
            <a:r>
              <a:rPr lang="en-US" altLang="zh-CN" sz="2400" dirty="0">
                <a:latin typeface="+mj-lt"/>
                <a:ea typeface="黑体" pitchFamily="2" charset="-122"/>
              </a:rPr>
              <a:t>Edmonds-Karp</a:t>
            </a:r>
            <a:r>
              <a:rPr lang="zh-CN" altLang="en-US" sz="2400" dirty="0">
                <a:latin typeface="+mj-lt"/>
                <a:ea typeface="黑体" pitchFamily="2" charset="-122"/>
              </a:rPr>
              <a:t>算法的全部运行时间为</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i="1" baseline="30000" dirty="0">
                <a:latin typeface="+mj-lt"/>
                <a:ea typeface="黑体" pitchFamily="2" charset="-122"/>
              </a:rPr>
              <a:t>2</a:t>
            </a:r>
            <a:r>
              <a:rPr lang="en-US" altLang="zh-CN" sz="2400" dirty="0" smtClean="0">
                <a:latin typeface="+mj-lt"/>
                <a:ea typeface="黑体" pitchFamily="2" charset="-122"/>
              </a:rPr>
              <a:t>)</a:t>
            </a:r>
            <a:r>
              <a:rPr lang="zh-CN" altLang="en-US" sz="2400" dirty="0" smtClean="0">
                <a:latin typeface="+mj-lt"/>
                <a:ea typeface="黑体" pitchFamily="2" charset="-122"/>
              </a:rPr>
              <a:t>。</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48311417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an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1991"/>
            <a:ext cx="6781800" cy="693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5862717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最大二分匹配</a:t>
            </a:r>
            <a:endParaRPr lang="zh-CN" alt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smtClean="0">
                <a:solidFill>
                  <a:srgbClr val="C00000"/>
                </a:solidFill>
                <a:latin typeface="+mj-lt"/>
                <a:ea typeface="黑体" pitchFamily="2" charset="-122"/>
              </a:rPr>
              <a:t>最大二分匹配问题</a:t>
            </a:r>
            <a:r>
              <a:rPr lang="zh-CN" altLang="en-US" sz="2400" dirty="0" smtClean="0">
                <a:latin typeface="+mj-lt"/>
                <a:ea typeface="黑体" pitchFamily="2" charset="-122"/>
              </a:rPr>
              <a:t>：给定</a:t>
            </a:r>
            <a:r>
              <a:rPr lang="zh-CN" altLang="en-US" sz="2400" dirty="0">
                <a:latin typeface="+mj-lt"/>
                <a:ea typeface="黑体" pitchFamily="2" charset="-122"/>
              </a:rPr>
              <a:t>一个无向图</a:t>
            </a:r>
            <a:r>
              <a:rPr lang="en-US" altLang="zh-CN" sz="2400" i="1" dirty="0">
                <a:latin typeface="+mj-lt"/>
                <a:ea typeface="黑体" pitchFamily="2" charset="-122"/>
              </a:rPr>
              <a:t>G=(V,E</a:t>
            </a:r>
            <a:r>
              <a:rPr lang="en-US" altLang="zh-CN" sz="2400" i="1" dirty="0" smtClean="0">
                <a:latin typeface="+mj-lt"/>
                <a:ea typeface="黑体" pitchFamily="2" charset="-122"/>
              </a:rPr>
              <a:t>)</a:t>
            </a:r>
            <a:r>
              <a:rPr lang="zh-CN" altLang="en-US" sz="2400" dirty="0" smtClean="0">
                <a:latin typeface="+mj-lt"/>
                <a:ea typeface="黑体" pitchFamily="2" charset="-122"/>
              </a:rPr>
              <a:t>，一</a:t>
            </a:r>
            <a:r>
              <a:rPr lang="zh-CN" altLang="en-US" sz="2400" dirty="0">
                <a:latin typeface="+mj-lt"/>
                <a:ea typeface="黑体" pitchFamily="2" charset="-122"/>
              </a:rPr>
              <a:t>个匹配是一个边的子集</a:t>
            </a:r>
            <a:r>
              <a:rPr lang="en-US" altLang="zh-CN" sz="2400" i="1" dirty="0">
                <a:latin typeface="+mj-lt"/>
                <a:ea typeface="黑体" pitchFamily="2" charset="-122"/>
              </a:rPr>
              <a:t>M</a:t>
            </a:r>
            <a:r>
              <a:rPr lang="en-US" altLang="zh-CN" sz="2400" dirty="0">
                <a:latin typeface="+mj-lt"/>
                <a:ea typeface="黑体" pitchFamily="2" charset="-122"/>
              </a:rPr>
              <a:t>  </a:t>
            </a:r>
            <a:r>
              <a:rPr lang="en-US" altLang="zh-CN" sz="2400" dirty="0" smtClean="0">
                <a:latin typeface="+mj-lt"/>
                <a:ea typeface="黑体" pitchFamily="2" charset="-122"/>
              </a:rPr>
              <a:t>   </a:t>
            </a:r>
            <a:r>
              <a:rPr lang="en-US" altLang="zh-CN" sz="2400" i="1" dirty="0" smtClean="0">
                <a:latin typeface="+mj-lt"/>
                <a:ea typeface="黑体" pitchFamily="2" charset="-122"/>
              </a:rPr>
              <a:t>E</a:t>
            </a:r>
            <a:r>
              <a:rPr lang="zh-CN" altLang="en-US" sz="2400" dirty="0">
                <a:latin typeface="+mj-lt"/>
                <a:ea typeface="黑体" pitchFamily="2" charset="-122"/>
              </a:rPr>
              <a:t>，且满足对所有的顶点</a:t>
            </a:r>
            <a:r>
              <a:rPr lang="en-US" altLang="zh-CN" sz="2400" i="1" dirty="0" err="1">
                <a:latin typeface="+mj-lt"/>
                <a:ea typeface="黑体" pitchFamily="2" charset="-122"/>
              </a:rPr>
              <a:t>v∈</a:t>
            </a:r>
            <a:r>
              <a:rPr lang="en-US" altLang="zh-CN" sz="2400" i="1" dirty="0" err="1" smtClean="0">
                <a:latin typeface="+mj-lt"/>
                <a:ea typeface="黑体" pitchFamily="2" charset="-122"/>
              </a:rPr>
              <a:t>V</a:t>
            </a:r>
            <a:r>
              <a:rPr lang="zh-CN" altLang="en-US" sz="2400" i="1" dirty="0" smtClean="0">
                <a:latin typeface="+mj-lt"/>
                <a:ea typeface="黑体" pitchFamily="2" charset="-122"/>
              </a:rPr>
              <a:t>，</a:t>
            </a:r>
            <a:r>
              <a:rPr lang="en-US" altLang="zh-CN" sz="2400" i="1" dirty="0" smtClean="0">
                <a:latin typeface="+mj-lt"/>
                <a:ea typeface="黑体" pitchFamily="2" charset="-122"/>
              </a:rPr>
              <a:t>M</a:t>
            </a:r>
            <a:r>
              <a:rPr lang="zh-CN" altLang="en-US" sz="2400" dirty="0">
                <a:latin typeface="+mj-lt"/>
                <a:ea typeface="黑体" pitchFamily="2" charset="-122"/>
              </a:rPr>
              <a:t>中至多有一条边与</a:t>
            </a:r>
            <a:r>
              <a:rPr lang="en-US" altLang="zh-CN" sz="2400" i="1" dirty="0">
                <a:latin typeface="+mj-lt"/>
                <a:ea typeface="黑体" pitchFamily="2" charset="-122"/>
              </a:rPr>
              <a:t>v</a:t>
            </a:r>
            <a:r>
              <a:rPr lang="zh-CN" altLang="en-US" sz="2400" dirty="0">
                <a:latin typeface="+mj-lt"/>
                <a:ea typeface="黑体" pitchFamily="2" charset="-122"/>
              </a:rPr>
              <a:t>关联。如果</a:t>
            </a:r>
            <a:r>
              <a:rPr lang="en-US" altLang="zh-CN" sz="2400" i="1" dirty="0">
                <a:latin typeface="+mj-lt"/>
                <a:ea typeface="黑体" pitchFamily="2" charset="-122"/>
              </a:rPr>
              <a:t>M</a:t>
            </a:r>
            <a:r>
              <a:rPr lang="zh-CN" altLang="en-US" sz="2400" dirty="0">
                <a:latin typeface="+mj-lt"/>
                <a:ea typeface="黑体" pitchFamily="2" charset="-122"/>
              </a:rPr>
              <a:t>中某条边与</a:t>
            </a:r>
            <a:r>
              <a:rPr lang="en-US" altLang="zh-CN" sz="2400" i="1" dirty="0">
                <a:latin typeface="+mj-lt"/>
                <a:ea typeface="黑体" pitchFamily="2" charset="-122"/>
              </a:rPr>
              <a:t>v</a:t>
            </a:r>
            <a:r>
              <a:rPr lang="zh-CN" altLang="en-US" sz="2400" dirty="0">
                <a:latin typeface="+mj-lt"/>
                <a:ea typeface="黑体" pitchFamily="2" charset="-122"/>
              </a:rPr>
              <a:t>关联，则说顶点</a:t>
            </a:r>
            <a:r>
              <a:rPr lang="en-US" altLang="zh-CN" sz="2400" i="1" dirty="0">
                <a:latin typeface="+mj-lt"/>
                <a:ea typeface="黑体" pitchFamily="2" charset="-122"/>
              </a:rPr>
              <a:t>v</a:t>
            </a:r>
            <a:r>
              <a:rPr lang="zh-CN" altLang="en-US" sz="2400" dirty="0">
                <a:latin typeface="+mj-lt"/>
                <a:ea typeface="黑体" pitchFamily="2" charset="-122"/>
              </a:rPr>
              <a:t>被匹配，否则说</a:t>
            </a:r>
            <a:r>
              <a:rPr lang="en-US" altLang="zh-CN" sz="2400" i="1" dirty="0">
                <a:latin typeface="+mj-lt"/>
                <a:ea typeface="黑体" pitchFamily="2" charset="-122"/>
              </a:rPr>
              <a:t>v</a:t>
            </a:r>
            <a:r>
              <a:rPr lang="zh-CN" altLang="en-US" sz="2400" dirty="0">
                <a:latin typeface="+mj-lt"/>
                <a:ea typeface="黑体" pitchFamily="2" charset="-122"/>
              </a:rPr>
              <a:t>是无匹配的。最大匹配是最大势的匹配。也就是说，是满足对任意匹配</a:t>
            </a:r>
            <a:r>
              <a:rPr lang="en-US" altLang="zh-CN" sz="2400" i="1" dirty="0">
                <a:latin typeface="+mj-lt"/>
                <a:ea typeface="黑体" pitchFamily="2" charset="-122"/>
              </a:rPr>
              <a:t>M’</a:t>
            </a:r>
            <a:r>
              <a:rPr lang="zh-CN" altLang="en-US" sz="2400" dirty="0">
                <a:latin typeface="+mj-lt"/>
                <a:ea typeface="黑体" pitchFamily="2" charset="-122"/>
              </a:rPr>
              <a:t>，有</a:t>
            </a:r>
            <a:r>
              <a:rPr lang="en-US" altLang="zh-CN" sz="2400" i="1" dirty="0">
                <a:latin typeface="+mj-lt"/>
                <a:ea typeface="黑体" pitchFamily="2" charset="-122"/>
              </a:rPr>
              <a:t>|M|≥|M</a:t>
            </a:r>
            <a:r>
              <a:rPr lang="en-US" altLang="zh-CN" sz="2400" i="1" dirty="0" smtClean="0">
                <a:latin typeface="+mj-lt"/>
                <a:ea typeface="黑体" pitchFamily="2" charset="-122"/>
              </a:rPr>
              <a:t>’|</a:t>
            </a:r>
            <a:r>
              <a:rPr lang="zh-CN" altLang="en-US" sz="2400" i="1" dirty="0" smtClean="0">
                <a:latin typeface="+mj-lt"/>
                <a:ea typeface="黑体" pitchFamily="2" charset="-122"/>
              </a:rPr>
              <a:t>。</a:t>
            </a:r>
            <a:endParaRPr lang="zh-CN" altLang="en-US" sz="2400" i="1" dirty="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080704333"/>
              </p:ext>
            </p:extLst>
          </p:nvPr>
        </p:nvGraphicFramePr>
        <p:xfrm>
          <a:off x="3352800" y="1828800"/>
          <a:ext cx="304800" cy="304799"/>
        </p:xfrm>
        <a:graphic>
          <a:graphicData uri="http://schemas.openxmlformats.org/presentationml/2006/ole">
            <mc:AlternateContent xmlns:mc="http://schemas.openxmlformats.org/markup-compatibility/2006">
              <mc:Choice xmlns:v="urn:schemas-microsoft-com:vml" Requires="v">
                <p:oleObj spid="_x0000_s223241" name="公式" r:id="rId4" imgW="152268" imgH="152268" progId="Equation.3">
                  <p:embed/>
                </p:oleObj>
              </mc:Choice>
              <mc:Fallback>
                <p:oleObj name="公式" r:id="rId4" imgW="152268" imgH="152268"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828800"/>
                        <a:ext cx="304800" cy="30479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20715224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最大二分匹配</a:t>
            </a:r>
            <a:endParaRPr lang="zh-CN" alt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79132143"/>
              </p:ext>
            </p:extLst>
          </p:nvPr>
        </p:nvGraphicFramePr>
        <p:xfrm>
          <a:off x="3352800" y="1828800"/>
          <a:ext cx="304800" cy="304799"/>
        </p:xfrm>
        <a:graphic>
          <a:graphicData uri="http://schemas.openxmlformats.org/presentationml/2006/ole">
            <mc:AlternateContent xmlns:mc="http://schemas.openxmlformats.org/markup-compatibility/2006">
              <mc:Choice xmlns:v="urn:schemas-microsoft-com:vml" Requires="v">
                <p:oleObj spid="_x0000_s224265" name="公式" r:id="rId4" imgW="152268" imgH="152268" progId="Equation.3">
                  <p:embed/>
                </p:oleObj>
              </mc:Choice>
              <mc:Fallback>
                <p:oleObj name="公式" r:id="rId4" imgW="152268" imgH="152268"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828800"/>
                        <a:ext cx="304800" cy="304799"/>
                      </a:xfrm>
                      <a:prstGeom prst="rect">
                        <a:avLst/>
                      </a:prstGeom>
                      <a:noFill/>
                      <a:ln>
                        <a:noFill/>
                      </a:ln>
                    </p:spPr>
                  </p:pic>
                </p:oleObj>
              </mc:Fallback>
            </mc:AlternateContent>
          </a:graphicData>
        </a:graphic>
      </p:graphicFrame>
      <p:pic>
        <p:nvPicPr>
          <p:cNvPr id="5" name="Picture 3"/>
          <p:cNvPicPr>
            <a:picLocks noChangeAspect="1" noChangeArrowheads="1"/>
          </p:cNvPicPr>
          <p:nvPr/>
        </p:nvPicPr>
        <p:blipFill>
          <a:blip r:embed="rId6" cstate="print"/>
          <a:srcRect/>
          <a:stretch>
            <a:fillRect/>
          </a:stretch>
        </p:blipFill>
        <p:spPr bwMode="auto">
          <a:xfrm>
            <a:off x="1828800" y="1447800"/>
            <a:ext cx="6102424" cy="4068283"/>
          </a:xfrm>
          <a:prstGeom prst="rect">
            <a:avLst/>
          </a:prstGeom>
          <a:noFill/>
          <a:ln w="9525">
            <a:noFill/>
            <a:miter lim="800000"/>
            <a:headEnd/>
            <a:tailEnd/>
          </a:ln>
        </p:spPr>
      </p:pic>
    </p:spTree>
    <p:extLst>
      <p:ext uri="{BB962C8B-B14F-4D97-AF65-F5344CB8AC3E}">
        <p14:creationId xmlns:p14="http://schemas.microsoft.com/office/powerpoint/2010/main" val="43959638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最大二分匹配</a:t>
            </a:r>
            <a:endParaRPr lang="zh-CN" alt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在本节中，我们将关注寻找二分图的最大匹配。假设顶点集合可被划分为</a:t>
            </a:r>
            <a:r>
              <a:rPr lang="en-US" altLang="zh-CN" sz="2400" i="1" dirty="0">
                <a:latin typeface="+mj-lt"/>
                <a:ea typeface="黑体" pitchFamily="2" charset="-122"/>
              </a:rPr>
              <a:t>V=L∪R</a:t>
            </a:r>
            <a:r>
              <a:rPr lang="en-US" altLang="zh-CN" sz="2400" dirty="0">
                <a:latin typeface="+mj-lt"/>
                <a:ea typeface="黑体" pitchFamily="2" charset="-122"/>
              </a:rPr>
              <a:t>,</a:t>
            </a:r>
            <a:r>
              <a:rPr lang="zh-CN" altLang="en-US" sz="2400" dirty="0">
                <a:latin typeface="+mj-lt"/>
                <a:ea typeface="黑体" pitchFamily="2" charset="-122"/>
              </a:rPr>
              <a:t>其中</a:t>
            </a:r>
            <a:r>
              <a:rPr lang="en-US" altLang="zh-CN" sz="2400" i="1" dirty="0">
                <a:latin typeface="+mj-lt"/>
                <a:ea typeface="黑体" pitchFamily="2" charset="-122"/>
              </a:rPr>
              <a:t>L</a:t>
            </a:r>
            <a:r>
              <a:rPr lang="zh-CN" altLang="en-US" sz="2400" dirty="0">
                <a:latin typeface="+mj-lt"/>
                <a:ea typeface="黑体" pitchFamily="2" charset="-122"/>
              </a:rPr>
              <a:t>和</a:t>
            </a:r>
            <a:r>
              <a:rPr lang="en-US" altLang="zh-CN" sz="2400" i="1" dirty="0">
                <a:latin typeface="+mj-lt"/>
                <a:ea typeface="黑体" pitchFamily="2" charset="-122"/>
              </a:rPr>
              <a:t>R</a:t>
            </a:r>
            <a:r>
              <a:rPr lang="zh-CN" altLang="en-US" sz="2400" dirty="0">
                <a:latin typeface="+mj-lt"/>
                <a:ea typeface="黑体" pitchFamily="2" charset="-122"/>
              </a:rPr>
              <a:t>是不相交的，且</a:t>
            </a:r>
            <a:r>
              <a:rPr lang="en-US" altLang="zh-CN" sz="2400" i="1" dirty="0">
                <a:latin typeface="+mj-lt"/>
                <a:ea typeface="黑体" pitchFamily="2" charset="-122"/>
              </a:rPr>
              <a:t>E</a:t>
            </a:r>
            <a:r>
              <a:rPr lang="zh-CN" altLang="en-US" sz="2400" dirty="0">
                <a:latin typeface="+mj-lt"/>
                <a:ea typeface="黑体" pitchFamily="2" charset="-122"/>
              </a:rPr>
              <a:t>中的所有边的一个端点在</a:t>
            </a:r>
            <a:r>
              <a:rPr lang="en-US" altLang="zh-CN" sz="2400" i="1" dirty="0">
                <a:latin typeface="+mj-lt"/>
                <a:ea typeface="黑体" pitchFamily="2" charset="-122"/>
              </a:rPr>
              <a:t>R</a:t>
            </a:r>
            <a:r>
              <a:rPr lang="zh-CN" altLang="en-US" sz="2400" dirty="0">
                <a:latin typeface="+mj-lt"/>
                <a:ea typeface="黑体" pitchFamily="2" charset="-122"/>
              </a:rPr>
              <a:t>中，另一个端点在</a:t>
            </a:r>
            <a:r>
              <a:rPr lang="en-US" altLang="zh-CN" sz="2400" i="1" dirty="0">
                <a:latin typeface="+mj-lt"/>
                <a:ea typeface="黑体" pitchFamily="2" charset="-122"/>
              </a:rPr>
              <a:t>L</a:t>
            </a:r>
            <a:r>
              <a:rPr lang="zh-CN" altLang="en-US" sz="2400" dirty="0">
                <a:latin typeface="+mj-lt"/>
                <a:ea typeface="黑体" pitchFamily="2" charset="-122"/>
              </a:rPr>
              <a:t>中。二分图的最大匹配问题有着许多应用。例如，把一个机器集合</a:t>
            </a:r>
            <a:r>
              <a:rPr lang="en-US" altLang="zh-CN" sz="2400" i="1" dirty="0">
                <a:latin typeface="+mj-lt"/>
                <a:ea typeface="黑体" pitchFamily="2" charset="-122"/>
              </a:rPr>
              <a:t>L</a:t>
            </a:r>
            <a:r>
              <a:rPr lang="zh-CN" altLang="en-US" sz="2400" dirty="0">
                <a:latin typeface="+mj-lt"/>
                <a:ea typeface="黑体" pitchFamily="2" charset="-122"/>
              </a:rPr>
              <a:t>和分同时执行的任务集合</a:t>
            </a:r>
            <a:r>
              <a:rPr lang="en-US" altLang="zh-CN" sz="2400" i="1" dirty="0">
                <a:latin typeface="+mj-lt"/>
                <a:ea typeface="黑体" pitchFamily="2" charset="-122"/>
              </a:rPr>
              <a:t>R</a:t>
            </a:r>
            <a:r>
              <a:rPr lang="zh-CN" altLang="en-US" sz="2400" dirty="0">
                <a:latin typeface="+mj-lt"/>
                <a:ea typeface="黑体" pitchFamily="2" charset="-122"/>
              </a:rPr>
              <a:t>相匹配。</a:t>
            </a:r>
            <a:r>
              <a:rPr lang="en-US" altLang="zh-CN" sz="2400" i="1" dirty="0">
                <a:latin typeface="+mj-lt"/>
                <a:ea typeface="黑体" pitchFamily="2" charset="-122"/>
              </a:rPr>
              <a:t>E</a:t>
            </a:r>
            <a:r>
              <a:rPr lang="zh-CN" altLang="en-US" sz="2400" dirty="0">
                <a:latin typeface="+mj-lt"/>
                <a:ea typeface="黑体" pitchFamily="2" charset="-122"/>
              </a:rPr>
              <a:t>中有边</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就说明一台特定机器</a:t>
            </a:r>
            <a:r>
              <a:rPr lang="en-US" altLang="zh-CN" sz="2400" i="1" dirty="0">
                <a:latin typeface="+mj-lt"/>
                <a:ea typeface="黑体" pitchFamily="2" charset="-122"/>
              </a:rPr>
              <a:t>u</a:t>
            </a:r>
            <a:r>
              <a:rPr lang="zh-CN" altLang="en-US" sz="2400" dirty="0">
                <a:latin typeface="+mj-lt"/>
                <a:ea typeface="黑体" pitchFamily="2" charset="-122"/>
              </a:rPr>
              <a:t>能完成一项特定任务</a:t>
            </a:r>
            <a:r>
              <a:rPr lang="en-US" altLang="zh-CN" sz="2400" i="1" dirty="0">
                <a:latin typeface="+mj-lt"/>
                <a:ea typeface="黑体" pitchFamily="2" charset="-122"/>
              </a:rPr>
              <a:t>v</a:t>
            </a:r>
            <a:r>
              <a:rPr lang="zh-CN" altLang="en-US" sz="2400" dirty="0">
                <a:latin typeface="+mj-lt"/>
                <a:ea typeface="黑体" pitchFamily="2" charset="-122"/>
              </a:rPr>
              <a:t>。</a:t>
            </a:r>
          </a:p>
        </p:txBody>
      </p:sp>
    </p:spTree>
    <p:extLst>
      <p:ext uri="{BB962C8B-B14F-4D97-AF65-F5344CB8AC3E}">
        <p14:creationId xmlns:p14="http://schemas.microsoft.com/office/powerpoint/2010/main" val="406737404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最大二分匹配</a:t>
            </a:r>
            <a:endParaRPr lang="zh-CN" alt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利用</a:t>
            </a:r>
            <a:r>
              <a:rPr lang="en-US" altLang="zh-CN" sz="2400" dirty="0">
                <a:latin typeface="+mj-lt"/>
                <a:ea typeface="黑体" pitchFamily="2" charset="-122"/>
              </a:rPr>
              <a:t>Ford-Fulkerson</a:t>
            </a:r>
            <a:r>
              <a:rPr lang="zh-CN" altLang="en-US" sz="2400" dirty="0">
                <a:latin typeface="+mj-lt"/>
                <a:ea typeface="黑体" pitchFamily="2" charset="-122"/>
              </a:rPr>
              <a:t>方法可以在关于</a:t>
            </a:r>
            <a:r>
              <a:rPr lang="en-US" altLang="zh-CN" sz="2400" dirty="0">
                <a:latin typeface="+mj-lt"/>
                <a:ea typeface="黑体" pitchFamily="2" charset="-122"/>
              </a:rPr>
              <a:t>|</a:t>
            </a:r>
            <a:r>
              <a:rPr lang="en-US" altLang="zh-CN" sz="2400" i="1" dirty="0">
                <a:latin typeface="+mj-lt"/>
                <a:ea typeface="黑体" pitchFamily="2" charset="-122"/>
              </a:rPr>
              <a:t>V</a:t>
            </a:r>
            <a:r>
              <a:rPr lang="en-US" altLang="zh-CN" sz="2400" dirty="0">
                <a:latin typeface="+mj-lt"/>
                <a:ea typeface="黑体" pitchFamily="2" charset="-122"/>
              </a:rPr>
              <a:t>|</a:t>
            </a:r>
            <a:r>
              <a:rPr lang="zh-CN" altLang="en-US" sz="2400" dirty="0">
                <a:latin typeface="+mj-lt"/>
                <a:ea typeface="黑体" pitchFamily="2" charset="-122"/>
              </a:rPr>
              <a:t>和</a:t>
            </a:r>
            <a:r>
              <a:rPr lang="en-US" altLang="zh-CN" sz="2400" dirty="0">
                <a:latin typeface="+mj-lt"/>
                <a:ea typeface="黑体" pitchFamily="2" charset="-122"/>
              </a:rPr>
              <a:t>|</a:t>
            </a:r>
            <a:r>
              <a:rPr lang="en-US" altLang="zh-CN" sz="2400" i="1" dirty="0">
                <a:latin typeface="+mj-lt"/>
                <a:ea typeface="黑体" pitchFamily="2" charset="-122"/>
              </a:rPr>
              <a:t>E</a:t>
            </a:r>
            <a:r>
              <a:rPr lang="en-US" altLang="zh-CN" sz="2400" dirty="0">
                <a:latin typeface="+mj-lt"/>
                <a:ea typeface="黑体" pitchFamily="2" charset="-122"/>
              </a:rPr>
              <a:t>|</a:t>
            </a:r>
            <a:r>
              <a:rPr lang="zh-CN" altLang="en-US" sz="2400" dirty="0">
                <a:latin typeface="+mj-lt"/>
                <a:ea typeface="黑体" pitchFamily="2" charset="-122"/>
              </a:rPr>
              <a:t>的多项式时间内，找出无向二分图的最大匹配。解决这一问题的关键技巧在于建立一个流网络，其中流对应于匹配。</a:t>
            </a:r>
          </a:p>
        </p:txBody>
      </p:sp>
      <p:pic>
        <p:nvPicPr>
          <p:cNvPr id="4" name="Picture 2"/>
          <p:cNvPicPr>
            <a:picLocks noChangeAspect="1" noChangeArrowheads="1"/>
          </p:cNvPicPr>
          <p:nvPr/>
        </p:nvPicPr>
        <p:blipFill>
          <a:blip r:embed="rId3" cstate="print"/>
          <a:srcRect/>
          <a:stretch>
            <a:fillRect/>
          </a:stretch>
        </p:blipFill>
        <p:spPr bwMode="auto">
          <a:xfrm>
            <a:off x="2590800" y="2743200"/>
            <a:ext cx="3960440" cy="2986386"/>
          </a:xfrm>
          <a:prstGeom prst="rect">
            <a:avLst/>
          </a:prstGeom>
          <a:noFill/>
          <a:ln w="9525">
            <a:noFill/>
            <a:miter lim="800000"/>
            <a:headEnd/>
            <a:tailEnd/>
          </a:ln>
        </p:spPr>
      </p:pic>
    </p:spTree>
    <p:extLst>
      <p:ext uri="{BB962C8B-B14F-4D97-AF65-F5344CB8AC3E}">
        <p14:creationId xmlns:p14="http://schemas.microsoft.com/office/powerpoint/2010/main" val="37605830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8600" y="1371600"/>
            <a:ext cx="8686800" cy="1219200"/>
          </a:xfrm>
        </p:spPr>
        <p:txBody>
          <a:bodyPr/>
          <a:lstStyle/>
          <a:p>
            <a:pPr marL="320040" indent="-320040" algn="l">
              <a:buFont typeface="Wingdings" pitchFamily="2" charset="2"/>
              <a:buChar char="§"/>
            </a:pPr>
            <a:r>
              <a:rPr lang="zh-CN" altLang="en-US" sz="2400" b="1" dirty="0" smtClean="0"/>
              <a:t>一个</a:t>
            </a:r>
            <a:r>
              <a:rPr lang="zh-CN" altLang="en-US" sz="2400" b="1" i="1" dirty="0" smtClean="0">
                <a:solidFill>
                  <a:srgbClr val="FF0000"/>
                </a:solidFill>
              </a:rPr>
              <a:t>二分图</a:t>
            </a:r>
            <a:r>
              <a:rPr lang="zh-CN" altLang="en-US" sz="2400" b="1" dirty="0" smtClean="0"/>
              <a:t>是一个无向图</a:t>
            </a:r>
            <a:r>
              <a:rPr lang="en-US" sz="2400" b="1" dirty="0" smtClean="0"/>
              <a:t> </a:t>
            </a:r>
            <a:r>
              <a:rPr lang="en-US" sz="2400" b="1" i="1" dirty="0" smtClean="0"/>
              <a:t>G</a:t>
            </a:r>
            <a:r>
              <a:rPr lang="en-US" sz="2400" b="1" dirty="0" smtClean="0"/>
              <a:t> = (</a:t>
            </a:r>
            <a:r>
              <a:rPr lang="en-US" sz="2400" b="1" i="1" dirty="0" smtClean="0"/>
              <a:t>V,E</a:t>
            </a:r>
            <a:r>
              <a:rPr lang="en-US" sz="2400" b="1" dirty="0" smtClean="0"/>
              <a:t>) </a:t>
            </a:r>
            <a:r>
              <a:rPr lang="zh-CN" altLang="en-US" sz="2400" b="1" dirty="0" smtClean="0"/>
              <a:t>，其中</a:t>
            </a:r>
            <a:r>
              <a:rPr lang="en-US" sz="2400" b="1" dirty="0" smtClean="0"/>
              <a:t> </a:t>
            </a:r>
            <a:r>
              <a:rPr lang="en-US" sz="2400" b="1" i="1" dirty="0" smtClean="0"/>
              <a:t>V</a:t>
            </a:r>
            <a:r>
              <a:rPr lang="en-US" sz="2400" b="1" dirty="0" smtClean="0"/>
              <a:t> </a:t>
            </a:r>
            <a:r>
              <a:rPr lang="zh-CN" altLang="en-US" sz="2400" b="1" dirty="0" smtClean="0"/>
              <a:t>可以划分为</a:t>
            </a:r>
            <a:r>
              <a:rPr lang="en-US" sz="2400" b="1" dirty="0" smtClean="0"/>
              <a:t>2 </a:t>
            </a:r>
            <a:r>
              <a:rPr lang="zh-CN" altLang="en-US" sz="2400" b="1" dirty="0" smtClean="0"/>
              <a:t>个集合</a:t>
            </a:r>
            <a:r>
              <a:rPr lang="en-US" sz="2400" b="1" dirty="0" smtClean="0"/>
              <a:t> </a:t>
            </a:r>
            <a:r>
              <a:rPr lang="en-US" sz="2400" b="1" i="1" dirty="0" smtClean="0"/>
              <a:t>V</a:t>
            </a:r>
            <a:r>
              <a:rPr lang="en-US" sz="2400" b="1" baseline="-25000" dirty="0" smtClean="0"/>
              <a:t>1</a:t>
            </a:r>
            <a:r>
              <a:rPr lang="en-US" sz="2400" b="1" dirty="0" smtClean="0"/>
              <a:t> </a:t>
            </a:r>
            <a:r>
              <a:rPr lang="zh-CN" altLang="en-US" sz="2400" b="1" dirty="0" smtClean="0"/>
              <a:t>和</a:t>
            </a:r>
            <a:r>
              <a:rPr lang="en-US" sz="2400" b="1" i="1" dirty="0" smtClean="0"/>
              <a:t>V</a:t>
            </a:r>
            <a:r>
              <a:rPr lang="en-US" sz="2400" b="1" baseline="-25000" dirty="0" smtClean="0"/>
              <a:t>2</a:t>
            </a:r>
            <a:r>
              <a:rPr lang="en-US" sz="2400" b="1" dirty="0" smtClean="0"/>
              <a:t> </a:t>
            </a:r>
            <a:r>
              <a:rPr lang="zh-CN" altLang="en-US" sz="2400" b="1" dirty="0"/>
              <a:t>，</a:t>
            </a:r>
            <a:r>
              <a:rPr lang="zh-CN" altLang="en-US" sz="2400" b="1" dirty="0" smtClean="0"/>
              <a:t>且对于任意条边</a:t>
            </a:r>
            <a:r>
              <a:rPr lang="en-US" sz="2400" b="1" dirty="0" smtClean="0"/>
              <a:t> (</a:t>
            </a:r>
            <a:r>
              <a:rPr lang="en-US" sz="2400" b="1" i="1" dirty="0" smtClean="0"/>
              <a:t>u</a:t>
            </a:r>
            <a:r>
              <a:rPr lang="en-US" sz="2400" b="1" dirty="0" smtClean="0"/>
              <a:t>, </a:t>
            </a:r>
            <a:r>
              <a:rPr lang="en-US" sz="2400" b="1" i="1" dirty="0" smtClean="0"/>
              <a:t>v</a:t>
            </a:r>
            <a:r>
              <a:rPr lang="en-US" sz="2400" b="1" dirty="0" smtClean="0"/>
              <a:t>) </a:t>
            </a:r>
            <a:r>
              <a:rPr lang="en-US" sz="2400" b="1" dirty="0" smtClean="0">
                <a:sym typeface="Symbol" pitchFamily="18" charset="2"/>
              </a:rPr>
              <a:t></a:t>
            </a:r>
            <a:r>
              <a:rPr lang="en-US" sz="2400" b="1" i="1" dirty="0" smtClean="0">
                <a:sym typeface="Symbol" pitchFamily="18" charset="2"/>
              </a:rPr>
              <a:t>E</a:t>
            </a:r>
            <a:r>
              <a:rPr lang="zh-CN" altLang="en-US" sz="2400" b="1" i="1" dirty="0" smtClean="0">
                <a:sym typeface="Symbol" pitchFamily="18" charset="2"/>
              </a:rPr>
              <a:t>，都有</a:t>
            </a:r>
            <a:r>
              <a:rPr lang="en-US" sz="2400" b="1" dirty="0" smtClean="0">
                <a:sym typeface="Symbol" pitchFamily="18" charset="2"/>
              </a:rPr>
              <a:t> </a:t>
            </a:r>
            <a:r>
              <a:rPr lang="en-US" sz="2400" b="1" i="1" dirty="0" smtClean="0"/>
              <a:t>u</a:t>
            </a:r>
            <a:r>
              <a:rPr lang="en-US" sz="2400" b="1" dirty="0" smtClean="0"/>
              <a:t> </a:t>
            </a:r>
            <a:r>
              <a:rPr lang="en-US" sz="2400" b="1" dirty="0" smtClean="0">
                <a:sym typeface="Symbol" pitchFamily="18" charset="2"/>
              </a:rPr>
              <a:t></a:t>
            </a:r>
            <a:r>
              <a:rPr lang="en-US" sz="2400" b="1" i="1" dirty="0" smtClean="0">
                <a:sym typeface="Symbol" pitchFamily="18" charset="2"/>
              </a:rPr>
              <a:t>V</a:t>
            </a:r>
            <a:r>
              <a:rPr lang="en-US" sz="2400" b="1" baseline="-25000" dirty="0" smtClean="0">
                <a:sym typeface="Symbol" pitchFamily="18" charset="2"/>
              </a:rPr>
              <a:t>1</a:t>
            </a:r>
            <a:r>
              <a:rPr lang="zh-CN" altLang="en-US" sz="2400" b="1" dirty="0">
                <a:sym typeface="Symbol" pitchFamily="18" charset="2"/>
              </a:rPr>
              <a:t>且</a:t>
            </a:r>
            <a:r>
              <a:rPr lang="en-US" sz="2400" b="1" i="1" dirty="0" smtClean="0"/>
              <a:t>v</a:t>
            </a:r>
            <a:r>
              <a:rPr lang="en-US" sz="2400" b="1" dirty="0" smtClean="0"/>
              <a:t> </a:t>
            </a:r>
            <a:r>
              <a:rPr lang="en-US" sz="2400" b="1" dirty="0" smtClean="0">
                <a:sym typeface="Symbol" pitchFamily="18" charset="2"/>
              </a:rPr>
              <a:t></a:t>
            </a:r>
            <a:r>
              <a:rPr lang="en-US" sz="2400" b="1" i="1" dirty="0" smtClean="0">
                <a:sym typeface="Symbol" pitchFamily="18" charset="2"/>
              </a:rPr>
              <a:t>V</a:t>
            </a:r>
            <a:r>
              <a:rPr lang="en-US" sz="2400" b="1" baseline="-25000" dirty="0" smtClean="0">
                <a:sym typeface="Symbol" pitchFamily="18" charset="2"/>
              </a:rPr>
              <a:t>2 </a:t>
            </a:r>
            <a:r>
              <a:rPr lang="zh-CN" altLang="en-US" sz="2400" b="1" baseline="-25000" dirty="0" smtClean="0">
                <a:sym typeface="Symbol" pitchFamily="18" charset="2"/>
              </a:rPr>
              <a:t>，</a:t>
            </a:r>
            <a:r>
              <a:rPr lang="zh-CN" altLang="en-US" sz="2400" b="1" dirty="0" smtClean="0">
                <a:sym typeface="Symbol" pitchFamily="18" charset="2"/>
              </a:rPr>
              <a:t>或者</a:t>
            </a:r>
            <a:r>
              <a:rPr lang="en-US" sz="2400" b="1" i="1" dirty="0" smtClean="0"/>
              <a:t>v</a:t>
            </a:r>
            <a:r>
              <a:rPr lang="en-US" sz="2400" b="1" dirty="0" smtClean="0"/>
              <a:t> </a:t>
            </a:r>
            <a:r>
              <a:rPr lang="en-US" sz="2400" b="1" dirty="0" smtClean="0">
                <a:sym typeface="Symbol" pitchFamily="18" charset="2"/>
              </a:rPr>
              <a:t></a:t>
            </a:r>
            <a:r>
              <a:rPr lang="en-US" sz="2400" b="1" i="1" dirty="0" smtClean="0">
                <a:sym typeface="Symbol" pitchFamily="18" charset="2"/>
              </a:rPr>
              <a:t>V</a:t>
            </a:r>
            <a:r>
              <a:rPr lang="en-US" sz="2400" b="1" baseline="-25000" dirty="0" smtClean="0">
                <a:sym typeface="Symbol" pitchFamily="18" charset="2"/>
              </a:rPr>
              <a:t>1 </a:t>
            </a:r>
            <a:r>
              <a:rPr lang="en-US" sz="2400" b="1" dirty="0" smtClean="0">
                <a:sym typeface="Symbol" pitchFamily="18" charset="2"/>
              </a:rPr>
              <a:t> </a:t>
            </a:r>
            <a:r>
              <a:rPr lang="zh-CN" altLang="en-US" sz="2400" b="1" dirty="0" smtClean="0">
                <a:sym typeface="Symbol" pitchFamily="18" charset="2"/>
              </a:rPr>
              <a:t>且</a:t>
            </a:r>
            <a:r>
              <a:rPr lang="en-US" sz="2400" b="1" i="1" dirty="0" smtClean="0">
                <a:sym typeface="Symbol" pitchFamily="18" charset="2"/>
              </a:rPr>
              <a:t>u</a:t>
            </a:r>
            <a:r>
              <a:rPr lang="en-US" sz="2400" b="1" dirty="0" smtClean="0">
                <a:sym typeface="Symbol" pitchFamily="18" charset="2"/>
              </a:rPr>
              <a:t></a:t>
            </a:r>
            <a:r>
              <a:rPr lang="en-US" sz="2400" b="1" i="1" dirty="0" smtClean="0">
                <a:sym typeface="Symbol" pitchFamily="18" charset="2"/>
              </a:rPr>
              <a:t>V</a:t>
            </a:r>
            <a:r>
              <a:rPr lang="en-US" sz="2400" b="1" baseline="-25000" dirty="0" smtClean="0">
                <a:sym typeface="Symbol" pitchFamily="18" charset="2"/>
              </a:rPr>
              <a:t>2.</a:t>
            </a:r>
          </a:p>
        </p:txBody>
      </p:sp>
      <p:sp>
        <p:nvSpPr>
          <p:cNvPr id="20483" name="Oval 3"/>
          <p:cNvSpPr>
            <a:spLocks noChangeArrowheads="1"/>
          </p:cNvSpPr>
          <p:nvPr/>
        </p:nvSpPr>
        <p:spPr bwMode="auto">
          <a:xfrm>
            <a:off x="2438400" y="35052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4" name="Oval 4"/>
          <p:cNvSpPr>
            <a:spLocks noChangeArrowheads="1"/>
          </p:cNvSpPr>
          <p:nvPr/>
        </p:nvSpPr>
        <p:spPr bwMode="auto">
          <a:xfrm>
            <a:off x="3886200" y="32004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85" name="Oval 5"/>
          <p:cNvSpPr>
            <a:spLocks noChangeArrowheads="1"/>
          </p:cNvSpPr>
          <p:nvPr/>
        </p:nvSpPr>
        <p:spPr bwMode="auto">
          <a:xfrm>
            <a:off x="2438400" y="43434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6" name="Oval 6"/>
          <p:cNvSpPr>
            <a:spLocks noChangeArrowheads="1"/>
          </p:cNvSpPr>
          <p:nvPr/>
        </p:nvSpPr>
        <p:spPr bwMode="auto">
          <a:xfrm>
            <a:off x="2438400" y="52578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7" name="Oval 7"/>
          <p:cNvSpPr>
            <a:spLocks noChangeArrowheads="1"/>
          </p:cNvSpPr>
          <p:nvPr/>
        </p:nvSpPr>
        <p:spPr bwMode="auto">
          <a:xfrm>
            <a:off x="2438400" y="27432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8" name="Oval 8"/>
          <p:cNvSpPr>
            <a:spLocks noChangeArrowheads="1"/>
          </p:cNvSpPr>
          <p:nvPr/>
        </p:nvSpPr>
        <p:spPr bwMode="auto">
          <a:xfrm>
            <a:off x="3886200" y="40386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89" name="Oval 9"/>
          <p:cNvSpPr>
            <a:spLocks noChangeArrowheads="1"/>
          </p:cNvSpPr>
          <p:nvPr/>
        </p:nvSpPr>
        <p:spPr bwMode="auto">
          <a:xfrm>
            <a:off x="3886200" y="47244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90" name="Line 10"/>
          <p:cNvSpPr>
            <a:spLocks noChangeShapeType="1"/>
          </p:cNvSpPr>
          <p:nvPr/>
        </p:nvSpPr>
        <p:spPr bwMode="auto">
          <a:xfrm>
            <a:off x="2971800" y="3048000"/>
            <a:ext cx="914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1" name="Line 11"/>
          <p:cNvSpPr>
            <a:spLocks noChangeShapeType="1"/>
          </p:cNvSpPr>
          <p:nvPr/>
        </p:nvSpPr>
        <p:spPr bwMode="auto">
          <a:xfrm flipH="1">
            <a:off x="2971800" y="3429000"/>
            <a:ext cx="914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2" name="Line 12"/>
          <p:cNvSpPr>
            <a:spLocks noChangeShapeType="1"/>
          </p:cNvSpPr>
          <p:nvPr/>
        </p:nvSpPr>
        <p:spPr bwMode="auto">
          <a:xfrm flipV="1">
            <a:off x="2971800" y="4419600"/>
            <a:ext cx="99060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3" name="Line 13"/>
          <p:cNvSpPr>
            <a:spLocks noChangeShapeType="1"/>
          </p:cNvSpPr>
          <p:nvPr/>
        </p:nvSpPr>
        <p:spPr bwMode="auto">
          <a:xfrm flipV="1">
            <a:off x="2971800" y="4343400"/>
            <a:ext cx="914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4" name="Line 14"/>
          <p:cNvSpPr>
            <a:spLocks noChangeShapeType="1"/>
          </p:cNvSpPr>
          <p:nvPr/>
        </p:nvSpPr>
        <p:spPr bwMode="auto">
          <a:xfrm>
            <a:off x="2971800" y="3810000"/>
            <a:ext cx="914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5" name="Line 15"/>
          <p:cNvSpPr>
            <a:spLocks noChangeShapeType="1"/>
          </p:cNvSpPr>
          <p:nvPr/>
        </p:nvSpPr>
        <p:spPr bwMode="auto">
          <a:xfrm>
            <a:off x="2895600" y="3886200"/>
            <a:ext cx="10668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Rectangle 2"/>
          <p:cNvSpPr txBox="1">
            <a:spLocks noChangeArrowheads="1"/>
          </p:cNvSpPr>
          <p:nvPr/>
        </p:nvSpPr>
        <p:spPr bwMode="auto">
          <a:xfrm>
            <a:off x="685800" y="2286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smtClean="0">
                <a:ln>
                  <a:noFill/>
                </a:ln>
                <a:solidFill>
                  <a:srgbClr val="0000CC"/>
                </a:solidFill>
                <a:effectLst/>
                <a:uLnTx/>
                <a:uFillTx/>
                <a:latin typeface="+mj-lt"/>
                <a:ea typeface="+mj-ea"/>
                <a:cs typeface="+mj-cs"/>
              </a:rPr>
              <a:t>二分图</a:t>
            </a:r>
            <a:endParaRPr kumimoji="0" lang="en-US" sz="3600" b="1" i="0" u="none" strike="noStrike" kern="0" cap="none" spc="0" normalizeH="0" baseline="0" noProof="0" dirty="0" smtClean="0">
              <a:ln>
                <a:noFill/>
              </a:ln>
              <a:solidFill>
                <a:srgbClr val="0000CC"/>
              </a:solidFill>
              <a:effectLst/>
              <a:uLnTx/>
              <a:uFillTx/>
              <a:latin typeface="+mj-lt"/>
              <a:ea typeface="+mj-ea"/>
              <a:cs typeface="+mj-cs"/>
            </a:endParaRPr>
          </a:p>
        </p:txBody>
      </p:sp>
      <p:sp>
        <p:nvSpPr>
          <p:cNvPr id="2" name="TextBox 1"/>
          <p:cNvSpPr txBox="1"/>
          <p:nvPr/>
        </p:nvSpPr>
        <p:spPr>
          <a:xfrm>
            <a:off x="2484527" y="5867400"/>
            <a:ext cx="492443" cy="461665"/>
          </a:xfrm>
          <a:prstGeom prst="rect">
            <a:avLst/>
          </a:prstGeom>
          <a:noFill/>
        </p:spPr>
        <p:txBody>
          <a:bodyPr wrap="none" rtlCol="0">
            <a:spAutoFit/>
          </a:bodyPr>
          <a:lstStyle/>
          <a:p>
            <a:r>
              <a:rPr lang="en-US" sz="2400" i="1" dirty="0" smtClean="0"/>
              <a:t>V</a:t>
            </a:r>
            <a:r>
              <a:rPr lang="en-US" sz="2400" baseline="-25000" dirty="0" smtClean="0"/>
              <a:t>1</a:t>
            </a:r>
            <a:endParaRPr lang="en-US" sz="2400" dirty="0"/>
          </a:p>
        </p:txBody>
      </p:sp>
      <p:sp>
        <p:nvSpPr>
          <p:cNvPr id="18" name="TextBox 17"/>
          <p:cNvSpPr txBox="1"/>
          <p:nvPr/>
        </p:nvSpPr>
        <p:spPr>
          <a:xfrm>
            <a:off x="3962400" y="5636567"/>
            <a:ext cx="492443" cy="461665"/>
          </a:xfrm>
          <a:prstGeom prst="rect">
            <a:avLst/>
          </a:prstGeom>
          <a:noFill/>
        </p:spPr>
        <p:txBody>
          <a:bodyPr wrap="none" rtlCol="0">
            <a:spAutoFit/>
          </a:bodyPr>
          <a:lstStyle/>
          <a:p>
            <a:r>
              <a:rPr lang="en-US" sz="2400" i="1" dirty="0" smtClean="0"/>
              <a:t>V</a:t>
            </a:r>
            <a:r>
              <a:rPr lang="en-US" sz="2400" baseline="-25000" dirty="0"/>
              <a:t>2</a:t>
            </a:r>
            <a:endParaRPr lang="en-US" sz="2400" dirty="0"/>
          </a:p>
        </p:txBody>
      </p:sp>
    </p:spTree>
    <p:extLst>
      <p:ext uri="{BB962C8B-B14F-4D97-AF65-F5344CB8AC3E}">
        <p14:creationId xmlns:p14="http://schemas.microsoft.com/office/powerpoint/2010/main" val="267088935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最大二分匹配</a:t>
            </a:r>
            <a:endParaRPr lang="zh-CN" alt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对二分</a:t>
            </a:r>
            <a:r>
              <a:rPr lang="zh-CN" altLang="en-US" sz="2400" dirty="0" smtClean="0">
                <a:latin typeface="+mj-lt"/>
                <a:ea typeface="黑体" pitchFamily="2" charset="-122"/>
              </a:rPr>
              <a:t>图 </a:t>
            </a:r>
            <a:r>
              <a:rPr lang="en-US" altLang="zh-CN" sz="2400" i="1" dirty="0" smtClean="0">
                <a:latin typeface="+mj-lt"/>
                <a:ea typeface="黑体" pitchFamily="2" charset="-122"/>
              </a:rPr>
              <a:t>G </a:t>
            </a:r>
            <a:r>
              <a:rPr lang="zh-CN" altLang="en-US" sz="2400" dirty="0" smtClean="0">
                <a:latin typeface="+mj-lt"/>
                <a:ea typeface="黑体" pitchFamily="2" charset="-122"/>
              </a:rPr>
              <a:t>的</a:t>
            </a:r>
            <a:r>
              <a:rPr lang="zh-CN" altLang="en-US" sz="2400" dirty="0">
                <a:latin typeface="+mj-lt"/>
                <a:ea typeface="黑体" pitchFamily="2" charset="-122"/>
              </a:rPr>
              <a:t>相应流</a:t>
            </a:r>
            <a:r>
              <a:rPr lang="zh-CN" altLang="en-US" sz="2400" dirty="0" smtClean="0">
                <a:latin typeface="+mj-lt"/>
                <a:ea typeface="黑体" pitchFamily="2" charset="-122"/>
              </a:rPr>
              <a:t>网络 </a:t>
            </a:r>
            <a:r>
              <a:rPr lang="en-US" altLang="zh-CN" sz="2400" i="1" dirty="0" smtClean="0">
                <a:latin typeface="+mj-lt"/>
                <a:ea typeface="黑体" pitchFamily="2" charset="-122"/>
              </a:rPr>
              <a:t>G</a:t>
            </a:r>
            <a:r>
              <a:rPr lang="en-US" altLang="zh-CN" sz="2400" i="1" dirty="0">
                <a:latin typeface="+mj-lt"/>
                <a:ea typeface="黑体" pitchFamily="2" charset="-122"/>
              </a:rPr>
              <a:t>’=</a:t>
            </a:r>
            <a:r>
              <a:rPr lang="en-US" altLang="zh-CN" sz="2400" dirty="0">
                <a:latin typeface="+mj-lt"/>
                <a:ea typeface="黑体" pitchFamily="2" charset="-122"/>
              </a:rPr>
              <a:t>(</a:t>
            </a:r>
            <a:r>
              <a:rPr lang="en-US" altLang="zh-CN" sz="2400" i="1" dirty="0" smtClean="0">
                <a:latin typeface="+mj-lt"/>
                <a:ea typeface="黑体" pitchFamily="2" charset="-122"/>
              </a:rPr>
              <a:t>V’,E’</a:t>
            </a:r>
            <a:r>
              <a:rPr lang="en-US" altLang="zh-CN" sz="2400" dirty="0" smtClean="0">
                <a:latin typeface="+mj-lt"/>
                <a:ea typeface="黑体" pitchFamily="2" charset="-122"/>
              </a:rPr>
              <a:t>)</a:t>
            </a:r>
            <a:r>
              <a:rPr lang="zh-CN" altLang="en-US" sz="2400" dirty="0">
                <a:latin typeface="+mj-lt"/>
                <a:ea typeface="黑体" pitchFamily="2" charset="-122"/>
              </a:rPr>
              <a:t>定义如下</a:t>
            </a:r>
            <a:r>
              <a:rPr lang="zh-CN" altLang="en-US" sz="2400" dirty="0" smtClean="0">
                <a:latin typeface="+mj-lt"/>
                <a:ea typeface="黑体" pitchFamily="2" charset="-122"/>
              </a:rPr>
              <a:t>。</a:t>
            </a:r>
            <a:endParaRPr lang="en-US" altLang="zh-CN" sz="2400" dirty="0" smtClean="0">
              <a:latin typeface="+mj-lt"/>
              <a:ea typeface="黑体" pitchFamily="2" charset="-122"/>
            </a:endParaRPr>
          </a:p>
          <a:p>
            <a:pPr marL="0" indent="0">
              <a:buNone/>
            </a:pPr>
            <a:r>
              <a:rPr lang="zh-CN" altLang="en-US" sz="2400" dirty="0" smtClean="0">
                <a:latin typeface="+mj-lt"/>
                <a:ea typeface="黑体" pitchFamily="2" charset="-122"/>
              </a:rPr>
              <a:t>    设</a:t>
            </a:r>
            <a:r>
              <a:rPr lang="zh-CN" altLang="en-US" sz="2400" dirty="0">
                <a:latin typeface="+mj-lt"/>
                <a:ea typeface="黑体" pitchFamily="2" charset="-122"/>
              </a:rPr>
              <a:t>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是不属于</a:t>
            </a:r>
            <a:r>
              <a:rPr lang="en-US" altLang="zh-CN" sz="2400" i="1" dirty="0">
                <a:latin typeface="+mj-lt"/>
                <a:ea typeface="黑体" pitchFamily="2" charset="-122"/>
              </a:rPr>
              <a:t>V</a:t>
            </a:r>
            <a:r>
              <a:rPr lang="zh-CN" altLang="en-US" sz="2400" dirty="0">
                <a:latin typeface="+mj-lt"/>
                <a:ea typeface="黑体" pitchFamily="2" charset="-122"/>
              </a:rPr>
              <a:t>的新顶点</a:t>
            </a:r>
            <a:r>
              <a:rPr lang="zh-CN" altLang="en-US" sz="2400" dirty="0" smtClean="0">
                <a:latin typeface="+mj-lt"/>
                <a:ea typeface="黑体" pitchFamily="2" charset="-122"/>
              </a:rPr>
              <a:t>，</a:t>
            </a:r>
            <a:r>
              <a:rPr lang="en-US" altLang="zh-CN" sz="2400" i="1" dirty="0" smtClean="0">
                <a:latin typeface="+mj-lt"/>
                <a:ea typeface="黑体" pitchFamily="2" charset="-122"/>
              </a:rPr>
              <a:t>V</a:t>
            </a:r>
            <a:r>
              <a:rPr lang="en-US" altLang="zh-CN" sz="2400" i="1" dirty="0">
                <a:latin typeface="+mj-lt"/>
                <a:ea typeface="黑体" pitchFamily="2" charset="-122"/>
              </a:rPr>
              <a:t>’=V∪{</a:t>
            </a:r>
            <a:r>
              <a:rPr lang="en-US" altLang="zh-CN" sz="2400" i="1" dirty="0" err="1">
                <a:latin typeface="+mj-lt"/>
                <a:ea typeface="黑体" pitchFamily="2" charset="-122"/>
              </a:rPr>
              <a:t>s,t</a:t>
            </a:r>
            <a:r>
              <a:rPr lang="en-US" altLang="zh-CN" sz="2400" i="1" dirty="0" smtClean="0">
                <a:latin typeface="+mj-lt"/>
                <a:ea typeface="黑体" pitchFamily="2" charset="-122"/>
              </a:rPr>
              <a:t>}</a:t>
            </a:r>
            <a:r>
              <a:rPr lang="zh-CN" altLang="en-US" sz="2400" dirty="0" smtClean="0">
                <a:latin typeface="+mj-lt"/>
                <a:ea typeface="黑体" pitchFamily="2" charset="-122"/>
              </a:rPr>
              <a:t>。如果</a:t>
            </a:r>
            <a:r>
              <a:rPr lang="en-US" altLang="zh-CN" sz="2400" i="1" dirty="0" smtClean="0">
                <a:latin typeface="+mj-lt"/>
                <a:ea typeface="黑体" pitchFamily="2" charset="-122"/>
              </a:rPr>
              <a:t>G </a:t>
            </a:r>
          </a:p>
          <a:p>
            <a:pPr marL="0" indent="0">
              <a:buNone/>
            </a:pPr>
            <a:r>
              <a:rPr lang="en-US" altLang="zh-CN" sz="2400" i="1" dirty="0">
                <a:latin typeface="+mj-lt"/>
                <a:ea typeface="黑体" pitchFamily="2" charset="-122"/>
              </a:rPr>
              <a:t> </a:t>
            </a:r>
            <a:r>
              <a:rPr lang="en-US" altLang="zh-CN" sz="2400" i="1" dirty="0" smtClean="0">
                <a:latin typeface="+mj-lt"/>
                <a:ea typeface="黑体" pitchFamily="2" charset="-122"/>
              </a:rPr>
              <a:t>   </a:t>
            </a:r>
            <a:r>
              <a:rPr lang="zh-CN" altLang="en-US" sz="2400" dirty="0" smtClean="0">
                <a:latin typeface="+mj-lt"/>
                <a:ea typeface="黑体" pitchFamily="2" charset="-122"/>
              </a:rPr>
              <a:t>的</a:t>
            </a:r>
            <a:r>
              <a:rPr lang="zh-CN" altLang="en-US" sz="2400" dirty="0">
                <a:latin typeface="+mj-lt"/>
                <a:ea typeface="黑体" pitchFamily="2" charset="-122"/>
              </a:rPr>
              <a:t>顶点划分为</a:t>
            </a:r>
            <a:r>
              <a:rPr lang="en-US" altLang="zh-CN" sz="2400" i="1" dirty="0">
                <a:latin typeface="+mj-lt"/>
                <a:ea typeface="黑体" pitchFamily="2" charset="-122"/>
              </a:rPr>
              <a:t>V=L∪</a:t>
            </a:r>
            <a:r>
              <a:rPr lang="en-US" altLang="zh-CN" sz="2400" i="1" dirty="0" smtClean="0">
                <a:latin typeface="+mj-lt"/>
                <a:ea typeface="黑体" pitchFamily="2" charset="-122"/>
              </a:rPr>
              <a:t>R</a:t>
            </a:r>
            <a:r>
              <a:rPr lang="zh-CN" altLang="en-US" sz="2400" i="1" dirty="0" smtClean="0">
                <a:latin typeface="+mj-lt"/>
                <a:ea typeface="黑体" pitchFamily="2" charset="-122"/>
              </a:rPr>
              <a:t>，</a:t>
            </a:r>
            <a:r>
              <a:rPr lang="en-US" altLang="zh-CN" sz="2400" i="1" dirty="0" smtClean="0">
                <a:latin typeface="+mj-lt"/>
                <a:ea typeface="黑体" pitchFamily="2" charset="-122"/>
              </a:rPr>
              <a:t>G’ </a:t>
            </a:r>
            <a:r>
              <a:rPr lang="zh-CN" altLang="en-US" sz="2400" dirty="0" smtClean="0">
                <a:latin typeface="+mj-lt"/>
                <a:ea typeface="黑体" pitchFamily="2" charset="-122"/>
              </a:rPr>
              <a:t>的</a:t>
            </a:r>
            <a:r>
              <a:rPr lang="zh-CN" altLang="en-US" sz="2400" dirty="0">
                <a:latin typeface="+mj-lt"/>
                <a:ea typeface="黑体" pitchFamily="2" charset="-122"/>
              </a:rPr>
              <a:t>有向边</a:t>
            </a:r>
            <a:r>
              <a:rPr lang="zh-CN" altLang="en-US" sz="2400" dirty="0" smtClean="0">
                <a:latin typeface="+mj-lt"/>
                <a:ea typeface="黑体" pitchFamily="2" charset="-122"/>
              </a:rPr>
              <a:t>为 </a:t>
            </a:r>
            <a:r>
              <a:rPr lang="en-US" altLang="zh-CN" sz="2400" i="1" dirty="0" smtClean="0">
                <a:latin typeface="+mj-lt"/>
                <a:ea typeface="黑体" pitchFamily="2" charset="-122"/>
              </a:rPr>
              <a:t>E </a:t>
            </a:r>
            <a:r>
              <a:rPr lang="zh-CN" altLang="en-US" sz="2400" dirty="0" smtClean="0">
                <a:latin typeface="+mj-lt"/>
                <a:ea typeface="黑体" pitchFamily="2" charset="-122"/>
              </a:rPr>
              <a:t>中</a:t>
            </a:r>
            <a:r>
              <a:rPr lang="zh-CN" altLang="en-US" sz="2400" dirty="0">
                <a:latin typeface="+mj-lt"/>
                <a:ea typeface="黑体" pitchFamily="2" charset="-122"/>
              </a:rPr>
              <a:t>的边，从</a:t>
            </a:r>
            <a:r>
              <a:rPr lang="en-US" altLang="zh-CN" sz="2400" i="1" dirty="0">
                <a:latin typeface="+mj-lt"/>
                <a:ea typeface="黑体" pitchFamily="2" charset="-122"/>
              </a:rPr>
              <a:t>L</a:t>
            </a:r>
            <a:r>
              <a:rPr lang="zh-CN" altLang="en-US" sz="2400" dirty="0" smtClean="0">
                <a:latin typeface="+mj-lt"/>
                <a:ea typeface="黑体" pitchFamily="2" charset="-122"/>
              </a:rPr>
              <a:t>指向</a:t>
            </a:r>
            <a:endParaRPr lang="en-US" altLang="zh-CN" sz="2400" dirty="0" smtClean="0">
              <a:latin typeface="+mj-lt"/>
              <a:ea typeface="黑体" pitchFamily="2" charset="-122"/>
            </a:endParaRPr>
          </a:p>
          <a:p>
            <a:pPr marL="0" indent="0">
              <a:buNone/>
            </a:pPr>
            <a:r>
              <a:rPr lang="en-US" altLang="zh-CN" sz="2400" dirty="0">
                <a:latin typeface="+mj-lt"/>
                <a:ea typeface="黑体" pitchFamily="2" charset="-122"/>
              </a:rPr>
              <a:t> </a:t>
            </a:r>
            <a:r>
              <a:rPr lang="en-US" altLang="zh-CN" sz="2400" dirty="0" smtClean="0">
                <a:latin typeface="+mj-lt"/>
                <a:ea typeface="黑体" pitchFamily="2" charset="-122"/>
              </a:rPr>
              <a:t> </a:t>
            </a:r>
            <a:r>
              <a:rPr lang="zh-CN" altLang="en-US" sz="2400" dirty="0" smtClean="0">
                <a:latin typeface="+mj-lt"/>
                <a:ea typeface="黑体" pitchFamily="2" charset="-122"/>
              </a:rPr>
              <a:t>  </a:t>
            </a:r>
            <a:r>
              <a:rPr lang="en-US" altLang="zh-CN" sz="2400" i="1" dirty="0" smtClean="0">
                <a:latin typeface="+mj-lt"/>
                <a:ea typeface="黑体" pitchFamily="2" charset="-122"/>
              </a:rPr>
              <a:t>R</a:t>
            </a:r>
            <a:r>
              <a:rPr lang="zh-CN" altLang="en-US" sz="2400" dirty="0" smtClean="0">
                <a:latin typeface="+mj-lt"/>
                <a:ea typeface="黑体" pitchFamily="2" charset="-122"/>
              </a:rPr>
              <a:t>，</a:t>
            </a:r>
            <a:r>
              <a:rPr lang="zh-CN" altLang="en-US" sz="2400" dirty="0">
                <a:latin typeface="+mj-lt"/>
                <a:ea typeface="黑体" pitchFamily="2" charset="-122"/>
              </a:rPr>
              <a:t>再加上</a:t>
            </a:r>
            <a:r>
              <a:rPr lang="en-US" altLang="zh-CN" sz="2400" dirty="0">
                <a:latin typeface="+mj-lt"/>
                <a:ea typeface="黑体" pitchFamily="2" charset="-122"/>
              </a:rPr>
              <a:t>|</a:t>
            </a:r>
            <a:r>
              <a:rPr lang="en-US" altLang="zh-CN" sz="2400" i="1" dirty="0">
                <a:latin typeface="+mj-lt"/>
                <a:ea typeface="黑体" pitchFamily="2" charset="-122"/>
              </a:rPr>
              <a:t>V</a:t>
            </a:r>
            <a:r>
              <a:rPr lang="en-US" altLang="zh-CN" sz="2400" dirty="0">
                <a:latin typeface="+mj-lt"/>
                <a:ea typeface="黑体" pitchFamily="2" charset="-122"/>
              </a:rPr>
              <a:t>|</a:t>
            </a:r>
            <a:r>
              <a:rPr lang="zh-CN" altLang="en-US" sz="2400" dirty="0">
                <a:latin typeface="+mj-lt"/>
                <a:ea typeface="黑体" pitchFamily="2" charset="-122"/>
              </a:rPr>
              <a:t>条新边：</a:t>
            </a:r>
            <a:endParaRPr lang="en-US" altLang="zh-CN" sz="2400" dirty="0">
              <a:latin typeface="+mj-lt"/>
              <a:ea typeface="黑体" pitchFamily="2" charset="-122"/>
            </a:endParaRPr>
          </a:p>
          <a:p>
            <a:pPr marL="0" indent="0">
              <a:buNone/>
            </a:pPr>
            <a:r>
              <a:rPr lang="en-US" altLang="zh-CN" sz="2400" i="1" dirty="0" smtClean="0">
                <a:solidFill>
                  <a:srgbClr val="C00000"/>
                </a:solidFill>
                <a:latin typeface="+mj-lt"/>
                <a:ea typeface="黑体" pitchFamily="2" charset="-122"/>
              </a:rPr>
              <a:t>    E</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s,u</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u∈L</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u∈L,v∈R</a:t>
            </a:r>
            <a:r>
              <a:rPr lang="zh-CN" altLang="en-US" sz="2400" i="1" dirty="0">
                <a:solidFill>
                  <a:srgbClr val="C00000"/>
                </a:solidFill>
                <a:latin typeface="+mj-lt"/>
                <a:ea typeface="黑体" pitchFamily="2" charset="-122"/>
              </a:rPr>
              <a:t>且</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)∈E}∪{(</a:t>
            </a:r>
            <a:r>
              <a:rPr lang="en-US" altLang="zh-CN" sz="2400" i="1" dirty="0" err="1">
                <a:solidFill>
                  <a:srgbClr val="C00000"/>
                </a:solidFill>
                <a:latin typeface="+mj-lt"/>
                <a:ea typeface="黑体" pitchFamily="2" charset="-122"/>
              </a:rPr>
              <a:t>v,t</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v∈R</a:t>
            </a:r>
            <a:r>
              <a:rPr lang="en-US" altLang="zh-CN" sz="2400" i="1" dirty="0">
                <a:solidFill>
                  <a:srgbClr val="C00000"/>
                </a:solidFill>
                <a:latin typeface="+mj-lt"/>
                <a:ea typeface="黑体" pitchFamily="2" charset="-122"/>
              </a:rPr>
              <a:t>}</a:t>
            </a:r>
          </a:p>
          <a:p>
            <a:endParaRPr lang="en-US" altLang="zh-CN" sz="2400" dirty="0" smtClean="0">
              <a:latin typeface="+mj-lt"/>
              <a:ea typeface="黑体" pitchFamily="2" charset="-122"/>
            </a:endParaRPr>
          </a:p>
          <a:p>
            <a:r>
              <a:rPr lang="zh-CN" altLang="en-US" sz="2400" dirty="0" smtClean="0">
                <a:latin typeface="+mj-lt"/>
                <a:ea typeface="黑体" pitchFamily="2" charset="-122"/>
              </a:rPr>
              <a:t>对</a:t>
            </a:r>
            <a:r>
              <a:rPr lang="en-US" altLang="zh-CN" sz="2400" i="1" dirty="0">
                <a:latin typeface="+mj-lt"/>
                <a:ea typeface="黑体" pitchFamily="2" charset="-122"/>
              </a:rPr>
              <a:t>E’</a:t>
            </a:r>
            <a:r>
              <a:rPr lang="zh-CN" altLang="en-US" sz="2400" dirty="0">
                <a:latin typeface="+mj-lt"/>
                <a:ea typeface="黑体" pitchFamily="2" charset="-122"/>
              </a:rPr>
              <a:t>中的边赋予单位容量。因为</a:t>
            </a:r>
            <a:r>
              <a:rPr lang="en-US" altLang="zh-CN" sz="2400" i="1" dirty="0">
                <a:latin typeface="+mj-lt"/>
                <a:ea typeface="黑体" pitchFamily="2" charset="-122"/>
              </a:rPr>
              <a:t>V</a:t>
            </a:r>
            <a:r>
              <a:rPr lang="zh-CN" altLang="en-US" sz="2400" dirty="0">
                <a:latin typeface="+mj-lt"/>
                <a:ea typeface="黑体" pitchFamily="2" charset="-122"/>
              </a:rPr>
              <a:t>中的每个顶点至少有一条关联边，因此</a:t>
            </a:r>
            <a:r>
              <a:rPr lang="en-US" altLang="zh-CN" sz="2400" i="1" dirty="0">
                <a:latin typeface="+mj-lt"/>
                <a:ea typeface="黑体" pitchFamily="2" charset="-122"/>
              </a:rPr>
              <a:t>|E|≥|V|/</a:t>
            </a:r>
            <a:r>
              <a:rPr lang="en-US" altLang="zh-CN" sz="2400" i="1" dirty="0" smtClean="0">
                <a:latin typeface="+mj-lt"/>
                <a:ea typeface="黑体" pitchFamily="2" charset="-122"/>
              </a:rPr>
              <a:t>2</a:t>
            </a:r>
            <a:r>
              <a:rPr lang="zh-CN" altLang="en-US" sz="2400" i="1" dirty="0" smtClean="0">
                <a:latin typeface="+mj-lt"/>
                <a:ea typeface="黑体" pitchFamily="2" charset="-122"/>
              </a:rPr>
              <a:t>。</a:t>
            </a:r>
            <a:endParaRPr lang="en-US" altLang="zh-CN" sz="2400" i="1" dirty="0">
              <a:latin typeface="+mj-lt"/>
              <a:ea typeface="黑体" pitchFamily="2" charset="-122"/>
            </a:endParaRPr>
          </a:p>
          <a:p>
            <a:r>
              <a:rPr lang="en-US" altLang="zh-CN" sz="2400" i="1" dirty="0">
                <a:latin typeface="+mj-lt"/>
                <a:ea typeface="黑体" pitchFamily="2" charset="-122"/>
              </a:rPr>
              <a:t>|E|≤|E’|=|E|+|V|≤3|E</a:t>
            </a:r>
            <a:r>
              <a:rPr lang="en-US" altLang="zh-CN" sz="2400" i="1" dirty="0" smtClean="0">
                <a:latin typeface="+mj-lt"/>
                <a:ea typeface="黑体" pitchFamily="2" charset="-122"/>
              </a:rPr>
              <a:t>|</a:t>
            </a:r>
            <a:r>
              <a:rPr lang="zh-CN" altLang="en-US" sz="2400" dirty="0" smtClean="0">
                <a:latin typeface="+mj-lt"/>
                <a:ea typeface="黑体" pitchFamily="2" charset="-122"/>
              </a:rPr>
              <a:t>，即</a:t>
            </a:r>
            <a:r>
              <a:rPr lang="en-US" altLang="zh-CN" sz="2400" i="1" dirty="0">
                <a:latin typeface="+mj-lt"/>
                <a:ea typeface="黑体" pitchFamily="2" charset="-122"/>
              </a:rPr>
              <a:t>|E’|=</a:t>
            </a:r>
            <a:r>
              <a:rPr lang="el-GR" altLang="zh-CN" sz="2400" i="1" dirty="0">
                <a:latin typeface="+mj-lt"/>
                <a:ea typeface="黑体" pitchFamily="2" charset="-122"/>
              </a:rPr>
              <a:t>Θ</a:t>
            </a:r>
            <a:r>
              <a:rPr lang="en-US" altLang="zh-CN" sz="2400" i="1" dirty="0">
                <a:latin typeface="+mj-lt"/>
                <a:ea typeface="黑体" pitchFamily="2" charset="-122"/>
              </a:rPr>
              <a:t>(|E|)</a:t>
            </a:r>
            <a:endParaRPr lang="zh-CN" altLang="en-US" sz="2400" i="1" dirty="0">
              <a:latin typeface="+mj-lt"/>
              <a:ea typeface="黑体" pitchFamily="2" charset="-122"/>
            </a:endParaRPr>
          </a:p>
        </p:txBody>
      </p:sp>
    </p:spTree>
    <p:extLst>
      <p:ext uri="{BB962C8B-B14F-4D97-AF65-F5344CB8AC3E}">
        <p14:creationId xmlns:p14="http://schemas.microsoft.com/office/powerpoint/2010/main" val="277418576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最大二分匹配</a:t>
            </a:r>
            <a:endParaRPr lang="zh-CN" alt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solidFill>
                  <a:srgbClr val="C00000"/>
                </a:solidFill>
                <a:latin typeface="+mj-lt"/>
                <a:ea typeface="黑体" pitchFamily="2" charset="-122"/>
              </a:rPr>
              <a:t>引理</a:t>
            </a:r>
            <a:r>
              <a:rPr lang="en-US" altLang="zh-CN" sz="2400" dirty="0" smtClean="0">
                <a:solidFill>
                  <a:srgbClr val="C00000"/>
                </a:solidFill>
                <a:latin typeface="+mj-lt"/>
                <a:ea typeface="黑体" pitchFamily="2" charset="-122"/>
              </a:rPr>
              <a:t>10.  </a:t>
            </a:r>
            <a:r>
              <a:rPr lang="zh-CN" altLang="en-US" sz="2400" dirty="0">
                <a:latin typeface="+mj-lt"/>
                <a:ea typeface="黑体" pitchFamily="2" charset="-122"/>
              </a:rPr>
              <a:t>二分图</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，设</a:t>
            </a:r>
            <a:r>
              <a:rPr lang="en-US" altLang="zh-CN" sz="2400" i="1" dirty="0">
                <a:latin typeface="+mj-lt"/>
                <a:ea typeface="黑体" pitchFamily="2" charset="-122"/>
              </a:rPr>
              <a:t>V=L∪</a:t>
            </a:r>
            <a:r>
              <a:rPr lang="en-US" altLang="zh-CN" sz="2400" i="1" dirty="0" smtClean="0">
                <a:latin typeface="+mj-lt"/>
                <a:ea typeface="黑体" pitchFamily="2" charset="-122"/>
              </a:rPr>
              <a:t>R</a:t>
            </a:r>
            <a:r>
              <a:rPr lang="zh-CN" altLang="en-US" sz="2400" dirty="0">
                <a:latin typeface="+mj-lt"/>
                <a:ea typeface="黑体" pitchFamily="2" charset="-122"/>
              </a:rPr>
              <a:t>，</a:t>
            </a:r>
            <a:r>
              <a:rPr lang="en-US" altLang="zh-CN" sz="2400" i="1" dirty="0" smtClean="0">
                <a:latin typeface="+mj-lt"/>
                <a:ea typeface="黑体" pitchFamily="2" charset="-122"/>
              </a:rPr>
              <a:t>G</a:t>
            </a:r>
            <a:r>
              <a:rPr lang="en-US" altLang="zh-CN" sz="2400" i="1" dirty="0">
                <a:latin typeface="+mj-lt"/>
                <a:ea typeface="黑体" pitchFamily="2" charset="-122"/>
              </a:rPr>
              <a:t>’=</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是它相应的流网络。如果</a:t>
            </a:r>
            <a:r>
              <a:rPr lang="en-US" altLang="zh-CN" sz="2400" i="1" dirty="0">
                <a:latin typeface="+mj-lt"/>
                <a:ea typeface="黑体" pitchFamily="2" charset="-122"/>
              </a:rPr>
              <a:t>M</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的匹配，则有</a:t>
            </a:r>
            <a:r>
              <a:rPr lang="en-US" altLang="zh-CN" sz="2400" i="1" dirty="0">
                <a:latin typeface="+mj-lt"/>
                <a:ea typeface="黑体" pitchFamily="2" charset="-122"/>
              </a:rPr>
              <a:t>G’</a:t>
            </a:r>
            <a:r>
              <a:rPr lang="zh-CN" altLang="en-US" sz="2400" dirty="0">
                <a:latin typeface="+mj-lt"/>
                <a:ea typeface="黑体" pitchFamily="2" charset="-122"/>
              </a:rPr>
              <a:t>中的整数值流</a:t>
            </a:r>
            <a:r>
              <a:rPr lang="en-US" altLang="zh-CN" sz="2400" i="1" dirty="0" smtClean="0">
                <a:latin typeface="+mj-lt"/>
                <a:ea typeface="黑体" pitchFamily="2" charset="-122"/>
              </a:rPr>
              <a:t>f</a:t>
            </a:r>
            <a:r>
              <a:rPr lang="zh-CN" altLang="en-US" sz="2400" dirty="0">
                <a:latin typeface="+mj-lt"/>
                <a:ea typeface="黑体" pitchFamily="2" charset="-122"/>
              </a:rPr>
              <a:t>，</a:t>
            </a:r>
            <a:r>
              <a:rPr lang="zh-CN" altLang="en-US" sz="2400" dirty="0" smtClean="0">
                <a:latin typeface="+mj-lt"/>
                <a:ea typeface="黑体" pitchFamily="2" charset="-122"/>
              </a:rPr>
              <a:t>且</a:t>
            </a:r>
            <a:r>
              <a:rPr lang="en-US" altLang="zh-CN" sz="2400" i="1" dirty="0" smtClean="0">
                <a:latin typeface="+mj-lt"/>
                <a:ea typeface="黑体" pitchFamily="2" charset="-122"/>
              </a:rPr>
              <a:t>|</a:t>
            </a:r>
            <a:r>
              <a:rPr lang="en-US" altLang="zh-CN" sz="2400" i="1" dirty="0">
                <a:latin typeface="+mj-lt"/>
                <a:ea typeface="黑体" pitchFamily="2" charset="-122"/>
              </a:rPr>
              <a:t>f|=|M</a:t>
            </a:r>
            <a:r>
              <a:rPr lang="en-US" altLang="zh-CN" sz="2400" i="1" dirty="0" smtClean="0">
                <a:latin typeface="+mj-lt"/>
                <a:ea typeface="黑体" pitchFamily="2" charset="-122"/>
              </a:rPr>
              <a:t>|</a:t>
            </a:r>
            <a:r>
              <a:rPr lang="zh-CN" altLang="en-US" sz="2400" dirty="0">
                <a:latin typeface="+mj-lt"/>
                <a:ea typeface="黑体" pitchFamily="2" charset="-122"/>
              </a:rPr>
              <a:t>。</a:t>
            </a:r>
            <a:r>
              <a:rPr lang="zh-CN" altLang="en-US" sz="2400" dirty="0" smtClean="0">
                <a:latin typeface="+mj-lt"/>
                <a:ea typeface="黑体" pitchFamily="2" charset="-122"/>
              </a:rPr>
              <a:t>相反</a:t>
            </a:r>
            <a:r>
              <a:rPr lang="zh-CN" altLang="en-US" sz="2400" dirty="0">
                <a:latin typeface="+mj-lt"/>
                <a:ea typeface="黑体" pitchFamily="2" charset="-122"/>
              </a:rPr>
              <a:t>地，</a:t>
            </a:r>
            <a:r>
              <a:rPr lang="zh-CN" altLang="en-US" sz="2400" dirty="0" smtClean="0">
                <a:latin typeface="+mj-lt"/>
                <a:ea typeface="黑体" pitchFamily="2" charset="-122"/>
              </a:rPr>
              <a:t>如果 </a:t>
            </a:r>
            <a:r>
              <a:rPr lang="en-US" altLang="zh-CN" sz="2400" i="1" dirty="0" smtClean="0">
                <a:latin typeface="+mj-lt"/>
                <a:ea typeface="黑体" pitchFamily="2" charset="-122"/>
              </a:rPr>
              <a:t>f </a:t>
            </a:r>
            <a:r>
              <a:rPr lang="zh-CN" altLang="en-US" sz="2400" dirty="0" smtClean="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中的整数值流，则</a:t>
            </a:r>
            <a:r>
              <a:rPr lang="en-US" altLang="zh-CN" sz="2400" i="1" dirty="0">
                <a:latin typeface="+mj-lt"/>
                <a:ea typeface="黑体" pitchFamily="2" charset="-122"/>
              </a:rPr>
              <a:t>G</a:t>
            </a:r>
            <a:r>
              <a:rPr lang="zh-CN" altLang="en-US" sz="2400" dirty="0">
                <a:latin typeface="+mj-lt"/>
                <a:ea typeface="黑体" pitchFamily="2" charset="-122"/>
              </a:rPr>
              <a:t>存在一匹配</a:t>
            </a:r>
            <a:r>
              <a:rPr lang="en-US" altLang="zh-CN" sz="2400" i="1" dirty="0">
                <a:latin typeface="+mj-lt"/>
                <a:ea typeface="黑体" pitchFamily="2" charset="-122"/>
              </a:rPr>
              <a:t>M</a:t>
            </a:r>
            <a:r>
              <a:rPr lang="zh-CN" altLang="en-US" sz="2400" dirty="0">
                <a:latin typeface="+mj-lt"/>
                <a:ea typeface="黑体" pitchFamily="2" charset="-122"/>
              </a:rPr>
              <a:t>满足</a:t>
            </a:r>
            <a:r>
              <a:rPr lang="en-US" altLang="zh-CN" sz="2400" i="1" dirty="0">
                <a:latin typeface="+mj-lt"/>
                <a:ea typeface="黑体" pitchFamily="2" charset="-122"/>
              </a:rPr>
              <a:t>|M|=|f</a:t>
            </a:r>
            <a:r>
              <a:rPr lang="en-US" altLang="zh-CN" sz="2400" i="1" dirty="0" smtClean="0">
                <a:latin typeface="+mj-lt"/>
                <a:ea typeface="黑体" pitchFamily="2" charset="-122"/>
              </a:rPr>
              <a:t>|</a:t>
            </a:r>
            <a:r>
              <a:rPr lang="zh-CN" altLang="en-US" sz="2400" dirty="0" smtClean="0">
                <a:latin typeface="+mj-lt"/>
                <a:ea typeface="黑体" pitchFamily="2" charset="-122"/>
              </a:rPr>
              <a:t>。</a:t>
            </a:r>
            <a:endParaRPr lang="zh-CN" altLang="en-US" sz="2400" dirty="0">
              <a:latin typeface="+mj-lt"/>
              <a:ea typeface="黑体" pitchFamily="2" charset="-122"/>
            </a:endParaRPr>
          </a:p>
          <a:p>
            <a:pPr marL="0" indent="0">
              <a:buNone/>
            </a:pPr>
            <a:endParaRPr lang="zh-CN" altLang="en-US" sz="2400" i="1" dirty="0">
              <a:latin typeface="+mj-lt"/>
              <a:ea typeface="黑体" pitchFamily="2" charset="-122"/>
            </a:endParaRPr>
          </a:p>
        </p:txBody>
      </p:sp>
      <p:pic>
        <p:nvPicPr>
          <p:cNvPr id="4" name="Picture 2"/>
          <p:cNvPicPr>
            <a:picLocks noChangeAspect="1" noChangeArrowheads="1"/>
          </p:cNvPicPr>
          <p:nvPr/>
        </p:nvPicPr>
        <p:blipFill>
          <a:blip r:embed="rId3" cstate="print"/>
          <a:srcRect/>
          <a:stretch>
            <a:fillRect/>
          </a:stretch>
        </p:blipFill>
        <p:spPr bwMode="auto">
          <a:xfrm>
            <a:off x="2339752" y="3171392"/>
            <a:ext cx="4392488" cy="2619808"/>
          </a:xfrm>
          <a:prstGeom prst="rect">
            <a:avLst/>
          </a:prstGeom>
          <a:noFill/>
          <a:ln w="9525">
            <a:noFill/>
            <a:miter lim="800000"/>
            <a:headEnd/>
            <a:tailEnd/>
          </a:ln>
        </p:spPr>
      </p:pic>
    </p:spTree>
    <p:extLst>
      <p:ext uri="{BB962C8B-B14F-4D97-AF65-F5344CB8AC3E}">
        <p14:creationId xmlns:p14="http://schemas.microsoft.com/office/powerpoint/2010/main" val="3858384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3"/>
          <p:cNvSpPr>
            <a:spLocks noGrp="1"/>
          </p:cNvSpPr>
          <p:nvPr>
            <p:ph type="title"/>
          </p:nvPr>
        </p:nvSpPr>
        <p:spPr>
          <a:xfrm>
            <a:off x="685800" y="304800"/>
            <a:ext cx="7772400" cy="914400"/>
          </a:xfrm>
        </p:spPr>
        <p:txBody>
          <a:bodyPr/>
          <a:lstStyle/>
          <a:p>
            <a:r>
              <a:rPr lang="zh-CN" altLang="en-US" sz="3600" b="1" dirty="0" smtClean="0">
                <a:solidFill>
                  <a:srgbClr val="0000CC"/>
                </a:solidFill>
              </a:rPr>
              <a:t>树</a:t>
            </a:r>
            <a:endParaRPr lang="en-US" sz="3600" b="1" dirty="0">
              <a:solidFill>
                <a:srgbClr val="0000CC"/>
              </a:solidFill>
            </a:endParaRPr>
          </a:p>
        </p:txBody>
      </p:sp>
      <p:sp>
        <p:nvSpPr>
          <p:cNvPr id="21507" name="Rectangle 3"/>
          <p:cNvSpPr>
            <a:spLocks noGrp="1" noChangeArrowheads="1"/>
          </p:cNvSpPr>
          <p:nvPr>
            <p:ph idx="1"/>
          </p:nvPr>
        </p:nvSpPr>
        <p:spPr>
          <a:xfrm>
            <a:off x="533400" y="1524000"/>
            <a:ext cx="7772400" cy="4724400"/>
          </a:xfrm>
        </p:spPr>
        <p:txBody>
          <a:bodyPr/>
          <a:lstStyle/>
          <a:p>
            <a:pPr>
              <a:lnSpc>
                <a:spcPct val="90000"/>
              </a:lnSpc>
            </a:pPr>
            <a:r>
              <a:rPr lang="zh-CN" altLang="en-US" sz="2400" b="1" dirty="0" smtClean="0"/>
              <a:t>一颗</a:t>
            </a:r>
            <a:r>
              <a:rPr lang="zh-CN" altLang="en-US" sz="2400" b="1" i="1" dirty="0" smtClean="0">
                <a:solidFill>
                  <a:srgbClr val="FF0000"/>
                </a:solidFill>
              </a:rPr>
              <a:t>自由树</a:t>
            </a:r>
            <a:r>
              <a:rPr lang="zh-CN" altLang="en-US" sz="2400" b="1" dirty="0" smtClean="0"/>
              <a:t>为一个无环、连通的无向图</a:t>
            </a:r>
            <a:endParaRPr lang="en-US" sz="2400" b="1" dirty="0" smtClean="0"/>
          </a:p>
          <a:p>
            <a:pPr>
              <a:lnSpc>
                <a:spcPct val="90000"/>
              </a:lnSpc>
            </a:pPr>
            <a:r>
              <a:rPr lang="zh-CN" altLang="en-US" sz="2400" b="1" dirty="0" smtClean="0"/>
              <a:t>一个</a:t>
            </a:r>
            <a:r>
              <a:rPr lang="zh-CN" altLang="en-US" sz="2400" b="1" i="1" dirty="0" smtClean="0">
                <a:solidFill>
                  <a:srgbClr val="FF0000"/>
                </a:solidFill>
              </a:rPr>
              <a:t>森林</a:t>
            </a:r>
            <a:r>
              <a:rPr lang="zh-CN" altLang="en-US" sz="2400" b="1" dirty="0" smtClean="0"/>
              <a:t>为一个无环无向图</a:t>
            </a:r>
            <a:endParaRPr lang="en-US" sz="2400" b="1" dirty="0" smtClean="0"/>
          </a:p>
          <a:p>
            <a:pPr>
              <a:lnSpc>
                <a:spcPct val="90000"/>
              </a:lnSpc>
            </a:pPr>
            <a:r>
              <a:rPr lang="zh-CN" altLang="en-US" sz="2400" b="1" dirty="0" smtClean="0"/>
              <a:t>一颗</a:t>
            </a:r>
            <a:r>
              <a:rPr lang="zh-CN" altLang="en-US" sz="2400" b="1" i="1" dirty="0" smtClean="0">
                <a:solidFill>
                  <a:srgbClr val="FF0000"/>
                </a:solidFill>
              </a:rPr>
              <a:t>有根树</a:t>
            </a:r>
            <a:r>
              <a:rPr lang="zh-CN" altLang="en-US" sz="2400" b="1" dirty="0" smtClean="0"/>
              <a:t>指的是树中有一个节点被设置为</a:t>
            </a:r>
            <a:r>
              <a:rPr lang="zh-CN" altLang="en-US" sz="2400" b="1" i="1" dirty="0" smtClean="0">
                <a:solidFill>
                  <a:srgbClr val="FF0000"/>
                </a:solidFill>
              </a:rPr>
              <a:t>根节点</a:t>
            </a:r>
            <a:endParaRPr lang="en-US" sz="2400" b="1" i="1" dirty="0" smtClean="0">
              <a:solidFill>
                <a:srgbClr val="FF0000"/>
              </a:solidFill>
            </a:endParaRPr>
          </a:p>
        </p:txBody>
      </p:sp>
      <p:sp>
        <p:nvSpPr>
          <p:cNvPr id="21508" name="Line 4"/>
          <p:cNvSpPr>
            <a:spLocks noChangeShapeType="1"/>
          </p:cNvSpPr>
          <p:nvPr/>
        </p:nvSpPr>
        <p:spPr bwMode="auto">
          <a:xfrm flipH="1">
            <a:off x="3962400" y="3657600"/>
            <a:ext cx="228600" cy="3810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09" name="Line 5"/>
          <p:cNvSpPr>
            <a:spLocks noChangeShapeType="1"/>
          </p:cNvSpPr>
          <p:nvPr/>
        </p:nvSpPr>
        <p:spPr bwMode="auto">
          <a:xfrm>
            <a:off x="3962400" y="4038600"/>
            <a:ext cx="76200" cy="6096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0" name="Line 6"/>
          <p:cNvSpPr>
            <a:spLocks noChangeShapeType="1"/>
          </p:cNvSpPr>
          <p:nvPr/>
        </p:nvSpPr>
        <p:spPr bwMode="auto">
          <a:xfrm>
            <a:off x="3962400" y="4038600"/>
            <a:ext cx="685800" cy="3048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1" name="Line 7"/>
          <p:cNvSpPr>
            <a:spLocks noChangeShapeType="1"/>
          </p:cNvSpPr>
          <p:nvPr/>
        </p:nvSpPr>
        <p:spPr bwMode="auto">
          <a:xfrm flipH="1">
            <a:off x="4572000" y="4343400"/>
            <a:ext cx="76200" cy="6858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2" name="Line 8"/>
          <p:cNvSpPr>
            <a:spLocks noChangeShapeType="1"/>
          </p:cNvSpPr>
          <p:nvPr/>
        </p:nvSpPr>
        <p:spPr bwMode="auto">
          <a:xfrm flipH="1">
            <a:off x="3505200" y="4648200"/>
            <a:ext cx="533400" cy="762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3" name="Line 9"/>
          <p:cNvSpPr>
            <a:spLocks noChangeShapeType="1"/>
          </p:cNvSpPr>
          <p:nvPr/>
        </p:nvSpPr>
        <p:spPr bwMode="auto">
          <a:xfrm>
            <a:off x="4038600" y="4648200"/>
            <a:ext cx="76200" cy="6096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4" name="Line 10"/>
          <p:cNvSpPr>
            <a:spLocks noChangeShapeType="1"/>
          </p:cNvSpPr>
          <p:nvPr/>
        </p:nvSpPr>
        <p:spPr bwMode="auto">
          <a:xfrm flipH="1">
            <a:off x="5638800" y="4038600"/>
            <a:ext cx="228600" cy="5334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5" name="Line 11"/>
          <p:cNvSpPr>
            <a:spLocks noChangeShapeType="1"/>
          </p:cNvSpPr>
          <p:nvPr/>
        </p:nvSpPr>
        <p:spPr bwMode="auto">
          <a:xfrm flipH="1">
            <a:off x="1981200" y="3962400"/>
            <a:ext cx="304800" cy="5334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6" name="Line 12"/>
          <p:cNvSpPr>
            <a:spLocks noChangeShapeType="1"/>
          </p:cNvSpPr>
          <p:nvPr/>
        </p:nvSpPr>
        <p:spPr bwMode="auto">
          <a:xfrm>
            <a:off x="2286000" y="3962400"/>
            <a:ext cx="533400" cy="3810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7" name="Line 13"/>
          <p:cNvSpPr>
            <a:spLocks noChangeShapeType="1"/>
          </p:cNvSpPr>
          <p:nvPr/>
        </p:nvSpPr>
        <p:spPr bwMode="auto">
          <a:xfrm flipH="1">
            <a:off x="2743200" y="4343400"/>
            <a:ext cx="76200" cy="4572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459381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3"/>
          <p:cNvSpPr>
            <a:spLocks noGrp="1"/>
          </p:cNvSpPr>
          <p:nvPr>
            <p:ph type="title"/>
          </p:nvPr>
        </p:nvSpPr>
        <p:spPr>
          <a:xfrm>
            <a:off x="685800" y="228600"/>
            <a:ext cx="7772400" cy="990600"/>
          </a:xfrm>
        </p:spPr>
        <p:txBody>
          <a:bodyPr/>
          <a:lstStyle/>
          <a:p>
            <a:r>
              <a:rPr lang="zh-CN" altLang="en-US" sz="3600" b="1" dirty="0" smtClean="0">
                <a:solidFill>
                  <a:srgbClr val="0000CC"/>
                </a:solidFill>
              </a:rPr>
              <a:t>树的性质</a:t>
            </a:r>
            <a:endParaRPr lang="en-US" sz="3600" b="1" dirty="0">
              <a:solidFill>
                <a:srgbClr val="0000CC"/>
              </a:solidFill>
            </a:endParaRPr>
          </a:p>
        </p:txBody>
      </p:sp>
      <p:sp>
        <p:nvSpPr>
          <p:cNvPr id="22531" name="Rectangle 3"/>
          <p:cNvSpPr>
            <a:spLocks noGrp="1" noChangeArrowheads="1"/>
          </p:cNvSpPr>
          <p:nvPr>
            <p:ph idx="1"/>
          </p:nvPr>
        </p:nvSpPr>
        <p:spPr>
          <a:xfrm>
            <a:off x="228600" y="1371600"/>
            <a:ext cx="8763000" cy="5029200"/>
          </a:xfrm>
        </p:spPr>
        <p:txBody>
          <a:bodyPr/>
          <a:lstStyle/>
          <a:p>
            <a:pPr>
              <a:lnSpc>
                <a:spcPct val="90000"/>
              </a:lnSpc>
              <a:buFont typeface="Wingdings" charset="2"/>
              <a:buNone/>
            </a:pPr>
            <a:r>
              <a:rPr lang="zh-CN" altLang="en-US" sz="2400" b="1" dirty="0" smtClean="0"/>
              <a:t>令</a:t>
            </a:r>
            <a:r>
              <a:rPr lang="en-US" sz="2400" b="1" i="1" dirty="0" smtClean="0"/>
              <a:t>G </a:t>
            </a:r>
            <a:r>
              <a:rPr lang="en-US" sz="2400" b="1" dirty="0" smtClean="0"/>
              <a:t>= (</a:t>
            </a:r>
            <a:r>
              <a:rPr lang="en-US" sz="2400" b="1" i="1" dirty="0" smtClean="0"/>
              <a:t>V</a:t>
            </a:r>
            <a:r>
              <a:rPr lang="en-US" sz="2400" b="1" dirty="0" smtClean="0"/>
              <a:t>, </a:t>
            </a:r>
            <a:r>
              <a:rPr lang="en-US" sz="2400" b="1" i="1" dirty="0" smtClean="0"/>
              <a:t>E</a:t>
            </a:r>
            <a:r>
              <a:rPr lang="en-US" sz="2400" b="1" dirty="0" smtClean="0"/>
              <a:t> ) </a:t>
            </a:r>
            <a:r>
              <a:rPr lang="zh-CN" altLang="en-US" sz="2400" b="1" dirty="0" smtClean="0"/>
              <a:t>为一个无向图</a:t>
            </a:r>
            <a:endParaRPr lang="en-US" sz="2400" b="1" dirty="0" smtClean="0"/>
          </a:p>
          <a:p>
            <a:pPr>
              <a:lnSpc>
                <a:spcPct val="90000"/>
              </a:lnSpc>
            </a:pPr>
            <a:r>
              <a:rPr lang="zh-CN" altLang="en-US" sz="2400" b="1" dirty="0" smtClean="0"/>
              <a:t>如果</a:t>
            </a:r>
            <a:r>
              <a:rPr lang="en-US" altLang="zh-CN" sz="2400" b="1" dirty="0" smtClean="0"/>
              <a:t>G</a:t>
            </a:r>
            <a:r>
              <a:rPr lang="zh-CN" altLang="en-US" sz="2400" b="1" dirty="0" smtClean="0"/>
              <a:t>是一颗树，则满足以下性质：</a:t>
            </a:r>
            <a:endParaRPr lang="en-US" sz="2400" b="1" dirty="0" smtClean="0"/>
          </a:p>
          <a:p>
            <a:pPr marL="0" indent="0">
              <a:lnSpc>
                <a:spcPct val="90000"/>
              </a:lnSpc>
              <a:buNone/>
            </a:pPr>
            <a:r>
              <a:rPr lang="en-US" sz="2400" b="1" dirty="0" smtClean="0"/>
              <a:t>    1. </a:t>
            </a:r>
            <a:r>
              <a:rPr lang="en-US" sz="2400" b="1" i="1" dirty="0" smtClean="0"/>
              <a:t>G</a:t>
            </a:r>
            <a:r>
              <a:rPr lang="zh-CN" altLang="en-US" sz="2400" b="1" dirty="0" smtClean="0"/>
              <a:t>是无环连通图</a:t>
            </a:r>
            <a:r>
              <a:rPr lang="en-US" sz="2400" b="1" dirty="0" smtClean="0"/>
              <a:t>.</a:t>
            </a:r>
            <a:endParaRPr lang="en-US" sz="2400" b="1" dirty="0"/>
          </a:p>
          <a:p>
            <a:pPr marL="640080">
              <a:lnSpc>
                <a:spcPct val="90000"/>
              </a:lnSpc>
              <a:buFont typeface="Wingdings" charset="2"/>
              <a:buNone/>
            </a:pPr>
            <a:r>
              <a:rPr lang="en-US" sz="2400" b="1" dirty="0" smtClean="0"/>
              <a:t>2. </a:t>
            </a:r>
            <a:r>
              <a:rPr lang="en-US" sz="2400" b="1" i="1" dirty="0" smtClean="0"/>
              <a:t>G</a:t>
            </a:r>
            <a:r>
              <a:rPr lang="zh-CN" altLang="en-US" sz="2400" b="1" dirty="0" smtClean="0"/>
              <a:t>中的任意</a:t>
            </a:r>
            <a:r>
              <a:rPr lang="en-US" altLang="zh-CN" sz="2400" b="1" dirty="0" smtClean="0"/>
              <a:t>2</a:t>
            </a:r>
            <a:r>
              <a:rPr lang="zh-CN" altLang="en-US" sz="2400" b="1" dirty="0" smtClean="0"/>
              <a:t>个节点都有唯一的连通路径连通</a:t>
            </a:r>
            <a:r>
              <a:rPr lang="en-US" sz="2400" b="1" dirty="0" smtClean="0"/>
              <a:t> </a:t>
            </a:r>
          </a:p>
          <a:p>
            <a:pPr marL="640080">
              <a:lnSpc>
                <a:spcPct val="90000"/>
              </a:lnSpc>
              <a:buFont typeface="Wingdings" charset="2"/>
              <a:buNone/>
            </a:pPr>
            <a:r>
              <a:rPr lang="en-US" sz="2400" b="1" dirty="0" smtClean="0"/>
              <a:t>3. </a:t>
            </a:r>
            <a:r>
              <a:rPr lang="zh-CN" altLang="en-US" sz="2400" b="1" dirty="0" smtClean="0"/>
              <a:t>是连通的，但是从</a:t>
            </a:r>
            <a:r>
              <a:rPr lang="en-US" altLang="zh-CN" sz="2400" b="1" dirty="0" smtClean="0"/>
              <a:t>G</a:t>
            </a:r>
            <a:r>
              <a:rPr lang="zh-CN" altLang="en-US" sz="2400" b="1" dirty="0" smtClean="0"/>
              <a:t>中删除任意一条边后</a:t>
            </a:r>
            <a:r>
              <a:rPr lang="en-US" altLang="zh-CN" sz="2400" b="1" dirty="0" smtClean="0"/>
              <a:t>G</a:t>
            </a:r>
            <a:r>
              <a:rPr lang="zh-CN" altLang="en-US" sz="2400" b="1" dirty="0" smtClean="0"/>
              <a:t>都将不连通</a:t>
            </a:r>
            <a:r>
              <a:rPr lang="en-US" sz="2400" b="1" dirty="0" smtClean="0"/>
              <a:t> </a:t>
            </a:r>
          </a:p>
          <a:p>
            <a:pPr marL="640080">
              <a:lnSpc>
                <a:spcPct val="90000"/>
              </a:lnSpc>
              <a:buFont typeface="Wingdings" charset="2"/>
              <a:buNone/>
            </a:pPr>
            <a:r>
              <a:rPr lang="en-US" sz="2400" b="1" dirty="0" smtClean="0"/>
              <a:t>4.</a:t>
            </a:r>
            <a:r>
              <a:rPr lang="en-US" altLang="zh-CN" sz="2400" b="1" i="1" dirty="0"/>
              <a:t> G</a:t>
            </a:r>
            <a:r>
              <a:rPr lang="zh-CN" altLang="en-US" sz="2400" b="1" dirty="0" smtClean="0"/>
              <a:t>是</a:t>
            </a:r>
            <a:r>
              <a:rPr lang="zh-CN" altLang="en-US" sz="2400" b="1" dirty="0"/>
              <a:t>连通</a:t>
            </a:r>
            <a:r>
              <a:rPr lang="zh-CN" altLang="en-US" sz="2400" b="1" dirty="0" smtClean="0"/>
              <a:t>的，且</a:t>
            </a:r>
            <a:r>
              <a:rPr lang="en-US" sz="2400" b="1" dirty="0" smtClean="0"/>
              <a:t>| </a:t>
            </a:r>
            <a:r>
              <a:rPr lang="en-US" sz="2400" b="1" i="1" dirty="0" smtClean="0"/>
              <a:t>E</a:t>
            </a:r>
            <a:r>
              <a:rPr lang="en-US" sz="2400" b="1" dirty="0" smtClean="0"/>
              <a:t> | = | </a:t>
            </a:r>
            <a:r>
              <a:rPr lang="en-US" sz="2400" b="1" i="1" dirty="0" smtClean="0"/>
              <a:t>V</a:t>
            </a:r>
            <a:r>
              <a:rPr lang="en-US" sz="2400" b="1" dirty="0" smtClean="0"/>
              <a:t> | – 1.</a:t>
            </a:r>
            <a:endParaRPr lang="en-US" sz="2400" b="1" dirty="0"/>
          </a:p>
          <a:p>
            <a:pPr marL="640080">
              <a:lnSpc>
                <a:spcPct val="90000"/>
              </a:lnSpc>
              <a:buFont typeface="Wingdings" charset="2"/>
              <a:buNone/>
            </a:pPr>
            <a:r>
              <a:rPr lang="en-US" sz="2400" b="1" dirty="0" smtClean="0"/>
              <a:t>5. </a:t>
            </a:r>
            <a:r>
              <a:rPr lang="en-US" sz="2400" b="1" i="1" dirty="0" smtClean="0"/>
              <a:t>G</a:t>
            </a:r>
            <a:r>
              <a:rPr lang="zh-CN" altLang="en-US" sz="2400" b="1" dirty="0" smtClean="0"/>
              <a:t>是无环的</a:t>
            </a:r>
            <a:r>
              <a:rPr lang="en-US" sz="2400" b="1" i="1" dirty="0" smtClean="0"/>
              <a:t> </a:t>
            </a:r>
            <a:r>
              <a:rPr lang="zh-CN" altLang="en-US" sz="2400" b="1" dirty="0" smtClean="0"/>
              <a:t>，且</a:t>
            </a:r>
            <a:r>
              <a:rPr lang="en-US" sz="2400" b="1" dirty="0" smtClean="0"/>
              <a:t>| </a:t>
            </a:r>
            <a:r>
              <a:rPr lang="en-US" sz="2400" b="1" i="1" dirty="0" smtClean="0"/>
              <a:t>E</a:t>
            </a:r>
            <a:r>
              <a:rPr lang="en-US" sz="2400" b="1" dirty="0" smtClean="0"/>
              <a:t> | = | </a:t>
            </a:r>
            <a:r>
              <a:rPr lang="en-US" sz="2400" b="1" i="1" dirty="0" smtClean="0"/>
              <a:t>V</a:t>
            </a:r>
            <a:r>
              <a:rPr lang="en-US" sz="2400" b="1" dirty="0" smtClean="0"/>
              <a:t> | – 1.</a:t>
            </a:r>
          </a:p>
          <a:p>
            <a:pPr marL="640080" indent="-347472">
              <a:lnSpc>
                <a:spcPct val="90000"/>
              </a:lnSpc>
              <a:buNone/>
            </a:pPr>
            <a:r>
              <a:rPr lang="en-US" sz="2400" b="1" dirty="0" smtClean="0"/>
              <a:t>6.</a:t>
            </a:r>
            <a:r>
              <a:rPr lang="en-US" sz="2400" b="1" i="1" dirty="0" smtClean="0"/>
              <a:t> G</a:t>
            </a:r>
            <a:r>
              <a:rPr lang="zh-CN" altLang="en-US" sz="2400" b="1" dirty="0" smtClean="0"/>
              <a:t>是无环的，但是如果任意加一条边至</a:t>
            </a:r>
            <a:r>
              <a:rPr lang="en-US" altLang="zh-CN" sz="2400" b="1" dirty="0" smtClean="0"/>
              <a:t>G</a:t>
            </a:r>
            <a:r>
              <a:rPr lang="zh-CN" altLang="en-US" sz="2400" b="1" dirty="0" smtClean="0"/>
              <a:t>中，则会在</a:t>
            </a:r>
            <a:r>
              <a:rPr lang="en-US" altLang="zh-CN" sz="2400" b="1" dirty="0" smtClean="0"/>
              <a:t>G</a:t>
            </a:r>
            <a:r>
              <a:rPr lang="zh-CN" altLang="en-US" sz="2400" b="1" dirty="0" smtClean="0"/>
              <a:t>中生成一个有环</a:t>
            </a:r>
            <a:endParaRPr lang="en-US" sz="2400" b="1" dirty="0" smtClean="0"/>
          </a:p>
        </p:txBody>
      </p:sp>
    </p:spTree>
    <p:extLst>
      <p:ext uri="{BB962C8B-B14F-4D97-AF65-F5344CB8AC3E}">
        <p14:creationId xmlns:p14="http://schemas.microsoft.com/office/powerpoint/2010/main" val="420390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5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228600"/>
            <a:ext cx="7772400" cy="990600"/>
          </a:xfrm>
        </p:spPr>
        <p:txBody>
          <a:bodyPr/>
          <a:lstStyle/>
          <a:p>
            <a:r>
              <a:rPr lang="zh-CN" altLang="en-US" sz="3500" b="1" dirty="0" smtClean="0">
                <a:solidFill>
                  <a:srgbClr val="0000CC"/>
                </a:solidFill>
              </a:rPr>
              <a:t>图的实现</a:t>
            </a:r>
            <a:r>
              <a:rPr lang="en-US" sz="3500" b="1" dirty="0" smtClean="0">
                <a:solidFill>
                  <a:srgbClr val="0000CC"/>
                </a:solidFill>
              </a:rPr>
              <a:t>: </a:t>
            </a:r>
            <a:r>
              <a:rPr lang="zh-CN" altLang="en-US" sz="3500" b="1" dirty="0" smtClean="0">
                <a:solidFill>
                  <a:srgbClr val="0000CC"/>
                </a:solidFill>
              </a:rPr>
              <a:t>邻接表</a:t>
            </a:r>
            <a:endParaRPr lang="en-US" sz="3500" b="1" dirty="0">
              <a:solidFill>
                <a:srgbClr val="0000CC"/>
              </a:solidFill>
            </a:endParaRPr>
          </a:p>
        </p:txBody>
      </p:sp>
      <p:pic>
        <p:nvPicPr>
          <p:cNvPr id="2088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9170" b="13809"/>
          <a:stretch/>
        </p:blipFill>
        <p:spPr bwMode="auto">
          <a:xfrm>
            <a:off x="668866" y="2286000"/>
            <a:ext cx="8246533" cy="2404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内容占位符 1"/>
          <p:cNvSpPr>
            <a:spLocks noGrp="1"/>
          </p:cNvSpPr>
          <p:nvPr>
            <p:ph idx="1"/>
          </p:nvPr>
        </p:nvSpPr>
        <p:spPr>
          <a:xfrm>
            <a:off x="685800" y="1447800"/>
            <a:ext cx="7772400" cy="4114800"/>
          </a:xfrm>
        </p:spPr>
        <p:txBody>
          <a:bodyPr/>
          <a:lstStyle/>
          <a:p>
            <a:r>
              <a:rPr lang="zh-CN" altLang="en-US" b="1" i="1" dirty="0" smtClean="0">
                <a:solidFill>
                  <a:srgbClr val="FF0000"/>
                </a:solidFill>
              </a:rPr>
              <a:t>无向图</a:t>
            </a:r>
            <a:endParaRPr lang="zh-CN" altLang="en-US" b="1" i="1" dirty="0">
              <a:solidFill>
                <a:srgbClr val="FF0000"/>
              </a:solidFill>
            </a:endParaRPr>
          </a:p>
        </p:txBody>
      </p:sp>
      <p:sp>
        <p:nvSpPr>
          <p:cNvPr id="6" name="Rectangle 68"/>
          <p:cNvSpPr>
            <a:spLocks noChangeArrowheads="1"/>
          </p:cNvSpPr>
          <p:nvPr/>
        </p:nvSpPr>
        <p:spPr bwMode="auto">
          <a:xfrm>
            <a:off x="971620" y="5410200"/>
            <a:ext cx="27606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FF"/>
                </a:solidFill>
              </a:rPr>
              <a:t>存储空间</a:t>
            </a:r>
            <a:r>
              <a:rPr lang="en-US" sz="2000" dirty="0" smtClean="0">
                <a:solidFill>
                  <a:srgbClr val="3333FF"/>
                </a:solidFill>
              </a:rPr>
              <a:t>: </a:t>
            </a:r>
            <a:r>
              <a:rPr lang="en-US" altLang="zh-CN" dirty="0">
                <a:sym typeface="Symbol" pitchFamily="18" charset="2"/>
              </a:rPr>
              <a:t>(|</a:t>
            </a:r>
            <a:r>
              <a:rPr lang="en-US" altLang="zh-CN" i="1" dirty="0">
                <a:sym typeface="Symbol" pitchFamily="18" charset="2"/>
              </a:rPr>
              <a:t>V</a:t>
            </a:r>
            <a:r>
              <a:rPr lang="en-US" altLang="zh-CN" dirty="0">
                <a:sym typeface="Symbol" pitchFamily="18" charset="2"/>
              </a:rPr>
              <a:t> | + | </a:t>
            </a:r>
            <a:r>
              <a:rPr lang="en-US" altLang="zh-CN" i="1" dirty="0">
                <a:sym typeface="Symbol" pitchFamily="18" charset="2"/>
              </a:rPr>
              <a:t>E |</a:t>
            </a:r>
            <a:r>
              <a:rPr lang="en-US" altLang="zh-CN" dirty="0">
                <a:sym typeface="Symbol" pitchFamily="18" charset="2"/>
              </a:rPr>
              <a:t>)</a:t>
            </a:r>
            <a:endParaRPr lang="en-US" sz="2400" dirty="0"/>
          </a:p>
        </p:txBody>
      </p:sp>
    </p:spTree>
    <p:extLst>
      <p:ext uri="{BB962C8B-B14F-4D97-AF65-F5344CB8AC3E}">
        <p14:creationId xmlns:p14="http://schemas.microsoft.com/office/powerpoint/2010/main" val="16464249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152400"/>
            <a:ext cx="7772400" cy="1143000"/>
          </a:xfrm>
        </p:spPr>
        <p:txBody>
          <a:bodyPr/>
          <a:lstStyle/>
          <a:p>
            <a:r>
              <a:rPr lang="zh-CN" altLang="en-US" sz="3600" b="1" dirty="0">
                <a:solidFill>
                  <a:srgbClr val="0000CC"/>
                </a:solidFill>
              </a:rPr>
              <a:t>图的实现</a:t>
            </a:r>
            <a:r>
              <a:rPr lang="en-US" altLang="zh-CN" sz="3600" b="1" dirty="0">
                <a:solidFill>
                  <a:srgbClr val="0000CC"/>
                </a:solidFill>
              </a:rPr>
              <a:t>: </a:t>
            </a:r>
            <a:r>
              <a:rPr lang="zh-CN" altLang="en-US" sz="3600" b="1" dirty="0">
                <a:solidFill>
                  <a:srgbClr val="0000CC"/>
                </a:solidFill>
              </a:rPr>
              <a:t>邻接表</a:t>
            </a:r>
            <a:endParaRPr lang="en-US" sz="3600" b="1" dirty="0">
              <a:solidFill>
                <a:srgbClr val="0000CC"/>
              </a:solidFill>
            </a:endParaRPr>
          </a:p>
        </p:txBody>
      </p:sp>
      <p:sp>
        <p:nvSpPr>
          <p:cNvPr id="24644" name="Rectangle 68"/>
          <p:cNvSpPr>
            <a:spLocks noChangeArrowheads="1"/>
          </p:cNvSpPr>
          <p:nvPr/>
        </p:nvSpPr>
        <p:spPr bwMode="auto">
          <a:xfrm>
            <a:off x="982134" y="5943600"/>
            <a:ext cx="29145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i="1" dirty="0" smtClean="0">
                <a:solidFill>
                  <a:srgbClr val="FF0000"/>
                </a:solidFill>
              </a:rPr>
              <a:t>变形</a:t>
            </a:r>
            <a:r>
              <a:rPr lang="en-US" sz="2000" i="1" dirty="0" smtClean="0">
                <a:solidFill>
                  <a:srgbClr val="FF0000"/>
                </a:solidFill>
              </a:rPr>
              <a:t>: </a:t>
            </a:r>
            <a:r>
              <a:rPr lang="zh-CN" altLang="en-US" sz="2000" i="1" dirty="0" smtClean="0"/>
              <a:t>存储入边的邻接表</a:t>
            </a:r>
            <a:endParaRPr lang="en-US" sz="2400" i="1" dirty="0"/>
          </a:p>
        </p:txBody>
      </p:sp>
      <p:grpSp>
        <p:nvGrpSpPr>
          <p:cNvPr id="2" name="组合 1"/>
          <p:cNvGrpSpPr/>
          <p:nvPr/>
        </p:nvGrpSpPr>
        <p:grpSpPr>
          <a:xfrm>
            <a:off x="1205565" y="2133600"/>
            <a:ext cx="7152623" cy="2941637"/>
            <a:chOff x="1205565" y="2819400"/>
            <a:chExt cx="7152623" cy="2941637"/>
          </a:xfrm>
        </p:grpSpPr>
        <p:pic>
          <p:nvPicPr>
            <p:cNvPr id="2099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380" r="36869" b="13611"/>
            <a:stretch/>
          </p:blipFill>
          <p:spPr bwMode="auto">
            <a:xfrm>
              <a:off x="5029200" y="2819400"/>
              <a:ext cx="3328988" cy="294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859" r="72125" b="13611"/>
            <a:stretch/>
          </p:blipFill>
          <p:spPr bwMode="auto">
            <a:xfrm>
              <a:off x="1205565" y="3276600"/>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2" name="Rectangle 3"/>
          <p:cNvSpPr txBox="1">
            <a:spLocks noChangeArrowheads="1"/>
          </p:cNvSpPr>
          <p:nvPr/>
        </p:nvSpPr>
        <p:spPr bwMode="auto">
          <a:xfrm>
            <a:off x="457200" y="1371600"/>
            <a:ext cx="8001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400" b="1" i="1" kern="0" dirty="0" smtClean="0">
                <a:solidFill>
                  <a:srgbClr val="FF0000"/>
                </a:solidFill>
              </a:rPr>
              <a:t>有向图</a:t>
            </a:r>
            <a:endParaRPr lang="en-US" sz="2400" b="1" i="1" kern="0" dirty="0" smtClean="0">
              <a:solidFill>
                <a:srgbClr val="FF0000"/>
              </a:solidFill>
            </a:endParaRPr>
          </a:p>
        </p:txBody>
      </p:sp>
      <p:sp>
        <p:nvSpPr>
          <p:cNvPr id="8" name="Rectangle 68"/>
          <p:cNvSpPr>
            <a:spLocks noChangeArrowheads="1"/>
          </p:cNvSpPr>
          <p:nvPr/>
        </p:nvSpPr>
        <p:spPr bwMode="auto">
          <a:xfrm>
            <a:off x="971620" y="5410200"/>
            <a:ext cx="27606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FF"/>
                </a:solidFill>
              </a:rPr>
              <a:t>存储空间</a:t>
            </a:r>
            <a:r>
              <a:rPr lang="en-US" sz="2000" dirty="0" smtClean="0">
                <a:solidFill>
                  <a:srgbClr val="3333FF"/>
                </a:solidFill>
              </a:rPr>
              <a:t>: </a:t>
            </a:r>
            <a:r>
              <a:rPr lang="en-US" altLang="zh-CN" dirty="0">
                <a:sym typeface="Symbol" pitchFamily="18" charset="2"/>
              </a:rPr>
              <a:t>(|</a:t>
            </a:r>
            <a:r>
              <a:rPr lang="en-US" altLang="zh-CN" i="1" dirty="0">
                <a:sym typeface="Symbol" pitchFamily="18" charset="2"/>
              </a:rPr>
              <a:t>V</a:t>
            </a:r>
            <a:r>
              <a:rPr lang="en-US" altLang="zh-CN" dirty="0">
                <a:sym typeface="Symbol" pitchFamily="18" charset="2"/>
              </a:rPr>
              <a:t> | + | </a:t>
            </a:r>
            <a:r>
              <a:rPr lang="en-US" altLang="zh-CN" i="1" dirty="0">
                <a:sym typeface="Symbol" pitchFamily="18" charset="2"/>
              </a:rPr>
              <a:t>E |</a:t>
            </a:r>
            <a:r>
              <a:rPr lang="en-US" altLang="zh-CN" dirty="0">
                <a:sym typeface="Symbol" pitchFamily="18" charset="2"/>
              </a:rPr>
              <a:t>)</a:t>
            </a:r>
            <a:endParaRPr lang="en-US" sz="2400" dirty="0"/>
          </a:p>
        </p:txBody>
      </p:sp>
    </p:spTree>
    <p:extLst>
      <p:ext uri="{BB962C8B-B14F-4D97-AF65-F5344CB8AC3E}">
        <p14:creationId xmlns:p14="http://schemas.microsoft.com/office/powerpoint/2010/main" val="36440205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邻接表的优缺点</a:t>
            </a:r>
            <a:endParaRPr lang="en-US" sz="3600" b="1" dirty="0">
              <a:solidFill>
                <a:srgbClr val="0000CC"/>
              </a:solidFill>
            </a:endParaRPr>
          </a:p>
        </p:txBody>
      </p:sp>
      <p:sp>
        <p:nvSpPr>
          <p:cNvPr id="25603" name="Rectangle 3"/>
          <p:cNvSpPr>
            <a:spLocks noGrp="1" noChangeArrowheads="1"/>
          </p:cNvSpPr>
          <p:nvPr>
            <p:ph type="body" idx="1"/>
          </p:nvPr>
        </p:nvSpPr>
        <p:spPr>
          <a:xfrm>
            <a:off x="685800" y="1524000"/>
            <a:ext cx="7772400" cy="4876800"/>
          </a:xfrm>
        </p:spPr>
        <p:txBody>
          <a:bodyPr/>
          <a:lstStyle/>
          <a:p>
            <a:pPr>
              <a:lnSpc>
                <a:spcPct val="90000"/>
              </a:lnSpc>
            </a:pPr>
            <a:r>
              <a:rPr lang="zh-CN" altLang="en-US" sz="2400" b="1" dirty="0"/>
              <a:t>优点</a:t>
            </a:r>
            <a:r>
              <a:rPr lang="en-US" sz="2400" b="1" dirty="0" smtClean="0"/>
              <a:t>: </a:t>
            </a:r>
          </a:p>
          <a:p>
            <a:pPr lvl="1">
              <a:lnSpc>
                <a:spcPct val="90000"/>
              </a:lnSpc>
            </a:pPr>
            <a:r>
              <a:rPr lang="zh-CN" altLang="en-US" sz="2200" b="1" dirty="0" smtClean="0"/>
              <a:t>对于稀疏图，可以节约空间</a:t>
            </a:r>
            <a:r>
              <a:rPr lang="zh-CN" altLang="en-US" sz="2200" b="1" dirty="0"/>
              <a:t>；</a:t>
            </a:r>
            <a:r>
              <a:rPr lang="en-US" sz="2200" b="1" dirty="0" smtClean="0"/>
              <a:t> </a:t>
            </a:r>
            <a:r>
              <a:rPr lang="zh-CN" altLang="en-US" sz="2200" b="1" dirty="0" smtClean="0"/>
              <a:t>现实中，大多数为稀疏图</a:t>
            </a:r>
            <a:endParaRPr lang="en-US" altLang="zh-CN" sz="2200" b="1" dirty="0" smtClean="0"/>
          </a:p>
          <a:p>
            <a:pPr lvl="1">
              <a:lnSpc>
                <a:spcPct val="90000"/>
              </a:lnSpc>
            </a:pPr>
            <a:r>
              <a:rPr lang="zh-CN" altLang="en-US" sz="2200" b="1" dirty="0" smtClean="0"/>
              <a:t>访问一个节点</a:t>
            </a:r>
            <a:r>
              <a:rPr lang="en-US" altLang="zh-CN" sz="2200" b="1" i="1" dirty="0" smtClean="0"/>
              <a:t>v</a:t>
            </a:r>
            <a:r>
              <a:rPr lang="zh-CN" altLang="en-US" sz="2200" b="1" dirty="0" smtClean="0"/>
              <a:t>的所有邻居节点时，只需</a:t>
            </a:r>
            <a:r>
              <a:rPr lang="en-US" altLang="zh-CN" sz="2200" b="1" i="1" dirty="0">
                <a:sym typeface="Symbol"/>
              </a:rPr>
              <a:t>O</a:t>
            </a:r>
            <a:r>
              <a:rPr lang="en-US" altLang="zh-CN" sz="2200" b="1" dirty="0"/>
              <a:t>(degree(</a:t>
            </a:r>
            <a:r>
              <a:rPr lang="en-US" altLang="zh-CN" sz="2200" b="1" i="1" dirty="0"/>
              <a:t>v</a:t>
            </a:r>
            <a:r>
              <a:rPr lang="en-US" altLang="zh-CN" sz="2200" b="1" dirty="0" smtClean="0"/>
              <a:t>))</a:t>
            </a:r>
            <a:r>
              <a:rPr lang="zh-CN" altLang="en-US" sz="2200" b="1" dirty="0" smtClean="0"/>
              <a:t>的复杂度</a:t>
            </a:r>
            <a:endParaRPr lang="en-US" altLang="zh-CN" sz="2200" b="1" dirty="0"/>
          </a:p>
          <a:p>
            <a:pPr lvl="1">
              <a:lnSpc>
                <a:spcPct val="90000"/>
              </a:lnSpc>
            </a:pPr>
            <a:endParaRPr lang="en-US" sz="2200" b="1" dirty="0" smtClean="0"/>
          </a:p>
          <a:p>
            <a:pPr>
              <a:lnSpc>
                <a:spcPct val="90000"/>
              </a:lnSpc>
            </a:pPr>
            <a:endParaRPr lang="en-US" altLang="zh-CN" sz="2400" b="1" dirty="0" smtClean="0"/>
          </a:p>
          <a:p>
            <a:pPr>
              <a:lnSpc>
                <a:spcPct val="90000"/>
              </a:lnSpc>
            </a:pPr>
            <a:r>
              <a:rPr lang="zh-CN" altLang="en-US" sz="2400" b="1" dirty="0" smtClean="0"/>
              <a:t>缺点</a:t>
            </a:r>
            <a:r>
              <a:rPr lang="en-US" sz="2400" b="1" dirty="0" smtClean="0"/>
              <a:t>:</a:t>
            </a:r>
          </a:p>
          <a:p>
            <a:pPr lvl="1">
              <a:lnSpc>
                <a:spcPct val="90000"/>
              </a:lnSpc>
            </a:pPr>
            <a:r>
              <a:rPr lang="zh-CN" altLang="en-US" sz="2200" b="1" dirty="0" smtClean="0"/>
              <a:t>判断边</a:t>
            </a:r>
            <a:r>
              <a:rPr lang="en-US" sz="2200" b="1" dirty="0" smtClean="0"/>
              <a:t>(</a:t>
            </a:r>
            <a:r>
              <a:rPr lang="en-US" sz="2200" b="1" i="1" dirty="0" smtClean="0"/>
              <a:t>v</a:t>
            </a:r>
            <a:r>
              <a:rPr lang="en-US" sz="2200" b="1" dirty="0" smtClean="0"/>
              <a:t>, </a:t>
            </a:r>
            <a:r>
              <a:rPr lang="en-US" sz="2200" b="1" i="1" dirty="0" smtClean="0"/>
              <a:t>u</a:t>
            </a:r>
            <a:r>
              <a:rPr lang="en-US" sz="2200" b="1" dirty="0" smtClean="0"/>
              <a:t>)</a:t>
            </a:r>
            <a:r>
              <a:rPr lang="zh-CN" altLang="en-US" sz="2200" b="1" dirty="0" smtClean="0"/>
              <a:t>是否存在时比较耗时，复杂度为</a:t>
            </a:r>
            <a:r>
              <a:rPr lang="en-US" altLang="zh-CN" sz="2200" b="1" i="1" dirty="0" smtClean="0">
                <a:sym typeface="Symbol"/>
              </a:rPr>
              <a:t>O</a:t>
            </a:r>
            <a:r>
              <a:rPr lang="en-US" altLang="zh-CN" sz="2200" b="1" dirty="0" smtClean="0"/>
              <a:t>(degree(</a:t>
            </a:r>
            <a:r>
              <a:rPr lang="en-US" altLang="zh-CN" sz="2200" b="1" i="1" dirty="0" smtClean="0"/>
              <a:t>v</a:t>
            </a:r>
            <a:r>
              <a:rPr lang="en-US" altLang="zh-CN" sz="2200" b="1" dirty="0" smtClean="0"/>
              <a:t>))</a:t>
            </a:r>
            <a:endParaRPr lang="en-US" altLang="zh-CN" sz="2200" b="1" dirty="0"/>
          </a:p>
          <a:p>
            <a:pPr lvl="1">
              <a:lnSpc>
                <a:spcPct val="90000"/>
              </a:lnSpc>
            </a:pPr>
            <a:r>
              <a:rPr lang="zh-CN" altLang="en-US" sz="2200" b="1" dirty="0" smtClean="0"/>
              <a:t>矩阵运算时不太方便</a:t>
            </a:r>
            <a:endParaRPr lang="en-US" sz="2200" b="1" dirty="0" smtClean="0"/>
          </a:p>
        </p:txBody>
      </p:sp>
    </p:spTree>
    <p:extLst>
      <p:ext uri="{BB962C8B-B14F-4D97-AF65-F5344CB8AC3E}">
        <p14:creationId xmlns:p14="http://schemas.microsoft.com/office/powerpoint/2010/main" val="240688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685800" y="381000"/>
            <a:ext cx="7772400" cy="838200"/>
          </a:xfrm>
        </p:spPr>
        <p:txBody>
          <a:bodyPr/>
          <a:lstStyle/>
          <a:p>
            <a:r>
              <a:rPr lang="zh-CN" altLang="en-US" sz="3600" b="1" dirty="0" smtClean="0">
                <a:solidFill>
                  <a:srgbClr val="0000CC"/>
                </a:solidFill>
              </a:rPr>
              <a:t>大纲</a:t>
            </a:r>
            <a:endParaRPr lang="en-US" sz="3600" b="1" dirty="0">
              <a:solidFill>
                <a:srgbClr val="0000CC"/>
              </a:solidFill>
            </a:endParaRPr>
          </a:p>
        </p:txBody>
      </p:sp>
      <p:sp>
        <p:nvSpPr>
          <p:cNvPr id="7171" name="Rectangle 3"/>
          <p:cNvSpPr>
            <a:spLocks noGrp="1" noChangeArrowheads="1"/>
          </p:cNvSpPr>
          <p:nvPr>
            <p:ph type="body" idx="4294967295"/>
          </p:nvPr>
        </p:nvSpPr>
        <p:spPr>
          <a:xfrm>
            <a:off x="457200" y="1447799"/>
            <a:ext cx="8458200" cy="5029201"/>
          </a:xfrm>
        </p:spPr>
        <p:txBody>
          <a:bodyPr>
            <a:normAutofit fontScale="85000" lnSpcReduction="20000"/>
          </a:bodyPr>
          <a:lstStyle/>
          <a:p>
            <a:r>
              <a:rPr lang="zh-CN" altLang="en-US" sz="2400" b="1" dirty="0" smtClean="0"/>
              <a:t>图的基本概念</a:t>
            </a:r>
            <a:endParaRPr lang="en-US" sz="2400" b="1" dirty="0" smtClean="0"/>
          </a:p>
          <a:p>
            <a:r>
              <a:rPr lang="zh-CN" altLang="en-US" sz="2400" b="1" dirty="0" smtClean="0"/>
              <a:t>图的实现</a:t>
            </a:r>
            <a:endParaRPr lang="en-US" sz="2400" b="1" dirty="0" smtClean="0"/>
          </a:p>
          <a:p>
            <a:pPr lvl="1"/>
            <a:r>
              <a:rPr lang="zh-CN" altLang="en-US" sz="2200" b="1" dirty="0" smtClean="0"/>
              <a:t>邻接表</a:t>
            </a:r>
            <a:endParaRPr lang="en-US" sz="2200" b="1" dirty="0" smtClean="0"/>
          </a:p>
          <a:p>
            <a:pPr lvl="1"/>
            <a:r>
              <a:rPr lang="zh-CN" altLang="en-US" sz="2200" b="1" dirty="0" smtClean="0"/>
              <a:t>邻接矩阵</a:t>
            </a:r>
            <a:endParaRPr lang="en-US" sz="2200" b="1" dirty="0" smtClean="0"/>
          </a:p>
          <a:p>
            <a:r>
              <a:rPr lang="zh-CN" altLang="en-US" sz="2400" b="1" dirty="0" smtClean="0"/>
              <a:t>图的遍历</a:t>
            </a:r>
            <a:endParaRPr lang="en-US" sz="2400" b="1" dirty="0"/>
          </a:p>
          <a:p>
            <a:pPr lvl="1"/>
            <a:r>
              <a:rPr lang="zh-CN" altLang="en-US" sz="2200" b="1" dirty="0" smtClean="0"/>
              <a:t>广度优先搜索</a:t>
            </a:r>
            <a:endParaRPr lang="en-US" sz="2200" b="1" dirty="0" smtClean="0"/>
          </a:p>
          <a:p>
            <a:pPr lvl="1"/>
            <a:r>
              <a:rPr lang="zh-CN" altLang="en-US" sz="2200" b="1" dirty="0" smtClean="0"/>
              <a:t>深度优先搜索</a:t>
            </a:r>
            <a:endParaRPr lang="en-US" sz="2200" b="1" dirty="0" smtClean="0"/>
          </a:p>
          <a:p>
            <a:pPr lvl="1"/>
            <a:r>
              <a:rPr lang="zh-CN" altLang="en-US" sz="2200" b="1" dirty="0" smtClean="0"/>
              <a:t>拓扑</a:t>
            </a:r>
            <a:r>
              <a:rPr lang="zh-CN" altLang="en-US" sz="2200" b="1" dirty="0" smtClean="0"/>
              <a:t>排序</a:t>
            </a:r>
            <a:endParaRPr lang="en-US" altLang="zh-CN" sz="2200" b="1" dirty="0" smtClean="0"/>
          </a:p>
          <a:p>
            <a:pPr lvl="1"/>
            <a:r>
              <a:rPr lang="zh-CN" altLang="en-US" sz="2000" b="1" dirty="0"/>
              <a:t>强连通</a:t>
            </a:r>
            <a:r>
              <a:rPr lang="zh-CN" altLang="en-US" sz="2000" b="1" dirty="0" smtClean="0"/>
              <a:t>分支</a:t>
            </a:r>
            <a:endParaRPr lang="en-US" sz="2200" b="1" dirty="0" smtClean="0"/>
          </a:p>
          <a:p>
            <a:r>
              <a:rPr lang="zh-CN" altLang="en-US" sz="2400" b="1" dirty="0" smtClean="0"/>
              <a:t>最小生成树</a:t>
            </a:r>
            <a:r>
              <a:rPr lang="zh-CN" altLang="en-US" sz="2400" b="1" dirty="0" smtClean="0"/>
              <a:t>算法</a:t>
            </a:r>
            <a:endParaRPr lang="en-US" altLang="zh-CN" sz="2400" b="1" dirty="0" smtClean="0"/>
          </a:p>
          <a:p>
            <a:pPr lvl="1"/>
            <a:r>
              <a:rPr lang="en-US" altLang="zh-CN" sz="2000" b="1" dirty="0" err="1"/>
              <a:t>Kruskal</a:t>
            </a:r>
            <a:r>
              <a:rPr lang="zh-CN" altLang="en-US" sz="2000" b="1" dirty="0"/>
              <a:t>算法</a:t>
            </a:r>
            <a:endParaRPr lang="en-US" altLang="zh-CN" sz="2000" b="1" dirty="0"/>
          </a:p>
          <a:p>
            <a:pPr lvl="1"/>
            <a:r>
              <a:rPr lang="en-US" altLang="zh-CN" sz="2000" b="1" dirty="0"/>
              <a:t>Prim</a:t>
            </a:r>
            <a:r>
              <a:rPr lang="zh-CN" altLang="en-US" sz="2000" b="1" dirty="0"/>
              <a:t>算法</a:t>
            </a:r>
            <a:endParaRPr lang="en-US" altLang="zh-CN" sz="2000" b="1" dirty="0"/>
          </a:p>
          <a:p>
            <a:r>
              <a:rPr lang="zh-CN" altLang="en-US" sz="2400" b="1" dirty="0" smtClean="0"/>
              <a:t>网络流算法</a:t>
            </a:r>
            <a:endParaRPr lang="en-US" altLang="zh-CN" sz="2400" b="1" dirty="0" smtClean="0"/>
          </a:p>
          <a:p>
            <a:pPr lvl="1"/>
            <a:r>
              <a:rPr lang="zh-CN" altLang="en-US" sz="2000" b="1" dirty="0"/>
              <a:t>流网络</a:t>
            </a:r>
            <a:endParaRPr lang="en-US" altLang="zh-CN" sz="2000" b="1" dirty="0"/>
          </a:p>
          <a:p>
            <a:pPr lvl="1"/>
            <a:r>
              <a:rPr lang="en-US" altLang="zh-CN" sz="2000" b="1" dirty="0"/>
              <a:t>Ford-Fulkerson</a:t>
            </a:r>
            <a:r>
              <a:rPr lang="zh-CN" altLang="en-US" sz="2000" b="1" dirty="0"/>
              <a:t>方法</a:t>
            </a:r>
            <a:endParaRPr lang="en-US" altLang="zh-CN" sz="2000" b="1" dirty="0"/>
          </a:p>
          <a:p>
            <a:pPr lvl="1"/>
            <a:r>
              <a:rPr lang="en-US" altLang="zh-CN" sz="2000" b="1" dirty="0"/>
              <a:t>Edmonds-Karp</a:t>
            </a:r>
            <a:r>
              <a:rPr lang="zh-CN" altLang="en-US" sz="2000" b="1" dirty="0"/>
              <a:t>算法</a:t>
            </a:r>
          </a:p>
          <a:p>
            <a:pPr lvl="1"/>
            <a:r>
              <a:rPr lang="zh-CN" altLang="en-US" sz="2000" b="1" dirty="0"/>
              <a:t>最大二分匹配</a:t>
            </a:r>
          </a:p>
          <a:p>
            <a:endParaRPr lang="en-US" sz="2400" b="1" dirty="0"/>
          </a:p>
        </p:txBody>
      </p:sp>
    </p:spTree>
    <p:extLst>
      <p:ext uri="{BB962C8B-B14F-4D97-AF65-F5344CB8AC3E}">
        <p14:creationId xmlns:p14="http://schemas.microsoft.com/office/powerpoint/2010/main" val="42947932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1447800"/>
            <a:ext cx="8229600" cy="609600"/>
          </a:xfrm>
        </p:spPr>
        <p:txBody>
          <a:bodyPr/>
          <a:lstStyle/>
          <a:p>
            <a:pPr marL="342900" indent="-342900" algn="l">
              <a:spcBef>
                <a:spcPct val="100000"/>
              </a:spcBef>
              <a:spcAft>
                <a:spcPct val="100000"/>
              </a:spcAft>
              <a:buFont typeface="Wingdings" pitchFamily="2" charset="2"/>
              <a:buChar char="§"/>
            </a:pPr>
            <a:r>
              <a:rPr lang="zh-CN" altLang="en-US" sz="2400" b="1" i="1" dirty="0" smtClean="0">
                <a:solidFill>
                  <a:srgbClr val="FF0000"/>
                </a:solidFill>
                <a:sym typeface="Symbol" pitchFamily="18" charset="2"/>
              </a:rPr>
              <a:t>无向图</a:t>
            </a:r>
            <a:endParaRPr lang="en-US" sz="2400" b="1" i="1" dirty="0" smtClean="0">
              <a:solidFill>
                <a:srgbClr val="FF0000"/>
              </a:solidFill>
              <a:sym typeface="Symbol" pitchFamily="18" charset="2"/>
            </a:endParaRPr>
          </a:p>
        </p:txBody>
      </p:sp>
      <p:sp>
        <p:nvSpPr>
          <p:cNvPr id="28" name="Rectangle 2"/>
          <p:cNvSpPr txBox="1">
            <a:spLocks noChangeArrowheads="1"/>
          </p:cNvSpPr>
          <p:nvPr/>
        </p:nvSpPr>
        <p:spPr bwMode="auto">
          <a:xfrm>
            <a:off x="381000" y="304800"/>
            <a:ext cx="8458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400" b="1" dirty="0" smtClean="0">
                <a:solidFill>
                  <a:srgbClr val="0000CC"/>
                </a:solidFill>
              </a:rPr>
              <a:t>邻接矩阵</a:t>
            </a:r>
            <a:endParaRPr lang="en-US" sz="3400" b="1" dirty="0">
              <a:solidFill>
                <a:srgbClr val="0000CC"/>
              </a:solidFill>
            </a:endParaRPr>
          </a:p>
        </p:txBody>
      </p:sp>
      <p:grpSp>
        <p:nvGrpSpPr>
          <p:cNvPr id="2" name="组合 1"/>
          <p:cNvGrpSpPr/>
          <p:nvPr/>
        </p:nvGrpSpPr>
        <p:grpSpPr>
          <a:xfrm>
            <a:off x="1163812" y="2590800"/>
            <a:ext cx="6760988" cy="2667000"/>
            <a:chOff x="1066800" y="3352800"/>
            <a:chExt cx="6760988" cy="2667000"/>
          </a:xfrm>
        </p:grpSpPr>
        <p:pic>
          <p:nvPicPr>
            <p:cNvPr id="2109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9711" t="262" r="-314" b="12452"/>
            <a:stretch/>
          </p:blipFill>
          <p:spPr bwMode="auto">
            <a:xfrm>
              <a:off x="5257800" y="3429000"/>
              <a:ext cx="256998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0" t="11823" r="77717" b="15538"/>
            <a:stretch/>
          </p:blipFill>
          <p:spPr bwMode="auto">
            <a:xfrm>
              <a:off x="1066800" y="3352800"/>
              <a:ext cx="3050742" cy="2353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884447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1371600"/>
            <a:ext cx="8229600" cy="609600"/>
          </a:xfrm>
        </p:spPr>
        <p:txBody>
          <a:bodyPr/>
          <a:lstStyle/>
          <a:p>
            <a:pPr marL="342900" indent="-342900" algn="l">
              <a:spcBef>
                <a:spcPct val="100000"/>
              </a:spcBef>
              <a:spcAft>
                <a:spcPct val="100000"/>
              </a:spcAft>
              <a:buFont typeface="Wingdings" pitchFamily="2" charset="2"/>
              <a:buChar char="§"/>
            </a:pPr>
            <a:r>
              <a:rPr lang="zh-CN" altLang="en-US" sz="2400" b="1" i="1" dirty="0" smtClean="0">
                <a:solidFill>
                  <a:srgbClr val="FF0000"/>
                </a:solidFill>
                <a:sym typeface="Symbol" pitchFamily="18" charset="2"/>
              </a:rPr>
              <a:t>有向图</a:t>
            </a:r>
            <a:endParaRPr lang="en-US" sz="2400" b="1" dirty="0" smtClean="0">
              <a:solidFill>
                <a:schemeClr val="tx1"/>
              </a:solidFill>
              <a:sym typeface="Symbol" pitchFamily="18" charset="2"/>
            </a:endParaRPr>
          </a:p>
        </p:txBody>
      </p:sp>
      <p:sp>
        <p:nvSpPr>
          <p:cNvPr id="28" name="Rectangle 2"/>
          <p:cNvSpPr txBox="1">
            <a:spLocks noChangeArrowheads="1"/>
          </p:cNvSpPr>
          <p:nvPr/>
        </p:nvSpPr>
        <p:spPr bwMode="auto">
          <a:xfrm>
            <a:off x="381000" y="304800"/>
            <a:ext cx="8458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400" dirty="0">
                <a:solidFill>
                  <a:srgbClr val="0000CC"/>
                </a:solidFill>
              </a:rPr>
              <a:t>邻接矩阵</a:t>
            </a:r>
            <a:endParaRPr lang="en-US" altLang="zh-CN" sz="3400" dirty="0">
              <a:solidFill>
                <a:srgbClr val="0000CC"/>
              </a:solidFill>
            </a:endParaRPr>
          </a:p>
        </p:txBody>
      </p:sp>
      <p:grpSp>
        <p:nvGrpSpPr>
          <p:cNvPr id="2" name="组合 1"/>
          <p:cNvGrpSpPr/>
          <p:nvPr/>
        </p:nvGrpSpPr>
        <p:grpSpPr>
          <a:xfrm>
            <a:off x="1203168" y="2438400"/>
            <a:ext cx="6874032" cy="2722256"/>
            <a:chOff x="1066800" y="3281065"/>
            <a:chExt cx="6874032" cy="2722256"/>
          </a:xfrm>
        </p:grpSpPr>
        <p:pic>
          <p:nvPicPr>
            <p:cNvPr id="21197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092" b="11349"/>
            <a:stretch/>
          </p:blipFill>
          <p:spPr bwMode="auto">
            <a:xfrm>
              <a:off x="5257800" y="3281065"/>
              <a:ext cx="2683032" cy="2722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859" r="72125" b="13611"/>
            <a:stretch/>
          </p:blipFill>
          <p:spPr bwMode="auto">
            <a:xfrm>
              <a:off x="1066800" y="3604948"/>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2344361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邻接矩阵的优缺点</a:t>
            </a:r>
            <a:endParaRPr lang="en-US" altLang="zh-CN" sz="3600" b="1" dirty="0">
              <a:solidFill>
                <a:srgbClr val="0000CC"/>
              </a:solidFill>
            </a:endParaRPr>
          </a:p>
        </p:txBody>
      </p:sp>
      <p:sp>
        <p:nvSpPr>
          <p:cNvPr id="29699" name="Rectangle 3"/>
          <p:cNvSpPr>
            <a:spLocks noGrp="1" noChangeArrowheads="1"/>
          </p:cNvSpPr>
          <p:nvPr>
            <p:ph type="body" idx="1"/>
          </p:nvPr>
        </p:nvSpPr>
        <p:spPr>
          <a:xfrm>
            <a:off x="609600" y="1524000"/>
            <a:ext cx="7848600" cy="4572000"/>
          </a:xfrm>
        </p:spPr>
        <p:txBody>
          <a:bodyPr/>
          <a:lstStyle/>
          <a:p>
            <a:pPr>
              <a:lnSpc>
                <a:spcPct val="90000"/>
              </a:lnSpc>
            </a:pPr>
            <a:r>
              <a:rPr lang="zh-CN" altLang="en-US" sz="2400" b="1" dirty="0" smtClean="0"/>
              <a:t>优点</a:t>
            </a:r>
            <a:r>
              <a:rPr lang="en-US" sz="2400" b="1" dirty="0" smtClean="0"/>
              <a:t>:</a:t>
            </a:r>
          </a:p>
          <a:p>
            <a:pPr lvl="1">
              <a:lnSpc>
                <a:spcPct val="90000"/>
              </a:lnSpc>
            </a:pPr>
            <a:r>
              <a:rPr lang="zh-CN" altLang="en-US" sz="2200" b="1" dirty="0" smtClean="0"/>
              <a:t>对于稠密图可以节约空间（邻接表需要存指针）</a:t>
            </a:r>
            <a:endParaRPr lang="en-US" sz="2200" b="1" dirty="0" smtClean="0"/>
          </a:p>
          <a:p>
            <a:pPr lvl="1">
              <a:lnSpc>
                <a:spcPct val="90000"/>
              </a:lnSpc>
            </a:pPr>
            <a:r>
              <a:rPr lang="zh-CN" altLang="en-US" sz="2200" b="1" dirty="0" smtClean="0"/>
              <a:t>查询是否边</a:t>
            </a:r>
            <a:r>
              <a:rPr lang="en-US" sz="2200" b="1" dirty="0" smtClean="0"/>
              <a:t>(</a:t>
            </a:r>
            <a:r>
              <a:rPr lang="en-US" sz="2200" b="1" i="1" dirty="0"/>
              <a:t>i</a:t>
            </a:r>
            <a:r>
              <a:rPr lang="en-US" sz="2200" b="1" dirty="0" smtClean="0"/>
              <a:t>, </a:t>
            </a:r>
            <a:r>
              <a:rPr lang="en-US" sz="2200" b="1" i="1" dirty="0"/>
              <a:t>j</a:t>
            </a:r>
            <a:r>
              <a:rPr lang="en-US" sz="2200" b="1" dirty="0" smtClean="0"/>
              <a:t>)</a:t>
            </a:r>
            <a:r>
              <a:rPr lang="zh-CN" altLang="en-US" sz="2200" b="1" dirty="0" smtClean="0"/>
              <a:t>存在的复杂度为</a:t>
            </a:r>
            <a:r>
              <a:rPr lang="en-US" altLang="zh-CN" sz="2200" b="1" dirty="0">
                <a:sym typeface="Symbol"/>
              </a:rPr>
              <a:t></a:t>
            </a:r>
            <a:r>
              <a:rPr lang="en-US" altLang="zh-CN" sz="2200" b="1" dirty="0">
                <a:sym typeface="Symbol" pitchFamily="18" charset="2"/>
              </a:rPr>
              <a:t>(1</a:t>
            </a:r>
            <a:r>
              <a:rPr lang="en-US" altLang="zh-CN" sz="2200" b="1" dirty="0" smtClean="0">
                <a:sym typeface="Symbol" pitchFamily="18" charset="2"/>
              </a:rPr>
              <a:t>)</a:t>
            </a:r>
          </a:p>
          <a:p>
            <a:pPr lvl="1">
              <a:lnSpc>
                <a:spcPct val="90000"/>
              </a:lnSpc>
            </a:pPr>
            <a:r>
              <a:rPr lang="zh-CN" altLang="en-US" sz="2200" b="1" dirty="0" smtClean="0">
                <a:sym typeface="Symbol" pitchFamily="18" charset="2"/>
              </a:rPr>
              <a:t>矩阵运算比较方便</a:t>
            </a:r>
            <a:endParaRPr lang="en-US" sz="2200" b="1" dirty="0" smtClean="0"/>
          </a:p>
          <a:p>
            <a:pPr lvl="1">
              <a:lnSpc>
                <a:spcPct val="10000"/>
              </a:lnSpc>
            </a:pPr>
            <a:endParaRPr lang="en-US" b="1" dirty="0" smtClean="0"/>
          </a:p>
          <a:p>
            <a:pPr>
              <a:lnSpc>
                <a:spcPct val="90000"/>
              </a:lnSpc>
            </a:pPr>
            <a:r>
              <a:rPr lang="zh-CN" altLang="en-US" sz="2400" b="1" dirty="0" smtClean="0"/>
              <a:t>缺点</a:t>
            </a:r>
            <a:r>
              <a:rPr lang="en-US" sz="2400" b="1" dirty="0" smtClean="0"/>
              <a:t>:</a:t>
            </a:r>
          </a:p>
          <a:p>
            <a:pPr lvl="1">
              <a:lnSpc>
                <a:spcPct val="90000"/>
              </a:lnSpc>
            </a:pPr>
            <a:r>
              <a:rPr lang="zh-CN" altLang="en-US" sz="2200" b="1" dirty="0" smtClean="0"/>
              <a:t>访问节点</a:t>
            </a:r>
            <a:r>
              <a:rPr lang="en-US" altLang="zh-CN" sz="2200" b="1" i="1" dirty="0"/>
              <a:t>v</a:t>
            </a:r>
            <a:r>
              <a:rPr lang="zh-CN" altLang="en-US" sz="2200" b="1" dirty="0" smtClean="0"/>
              <a:t>的所有邻居的复杂度为</a:t>
            </a:r>
            <a:r>
              <a:rPr lang="en-US" altLang="zh-CN" sz="2200" b="1" dirty="0">
                <a:sym typeface="Symbol"/>
              </a:rPr>
              <a:t></a:t>
            </a:r>
            <a:r>
              <a:rPr lang="en-US" altLang="zh-CN" sz="2200" b="1" dirty="0"/>
              <a:t>(|</a:t>
            </a:r>
            <a:r>
              <a:rPr lang="en-US" altLang="zh-CN" sz="2200" b="1" i="1" dirty="0"/>
              <a:t>V </a:t>
            </a:r>
            <a:r>
              <a:rPr lang="en-US" altLang="zh-CN" sz="2200" b="1" dirty="0" smtClean="0"/>
              <a:t>|)</a:t>
            </a:r>
            <a:endParaRPr lang="en-US" altLang="zh-CN" sz="2200" b="1" dirty="0"/>
          </a:p>
          <a:p>
            <a:pPr lvl="1">
              <a:lnSpc>
                <a:spcPct val="90000"/>
              </a:lnSpc>
            </a:pPr>
            <a:r>
              <a:rPr lang="zh-CN" altLang="en-US" sz="2200" b="1" dirty="0" smtClean="0"/>
              <a:t>对于稀疏图，非常耗空间</a:t>
            </a:r>
            <a:r>
              <a:rPr lang="en-US" sz="2200" b="1" dirty="0" smtClean="0"/>
              <a:t> </a:t>
            </a:r>
          </a:p>
        </p:txBody>
      </p:sp>
    </p:spTree>
    <p:extLst>
      <p:ext uri="{BB962C8B-B14F-4D97-AF65-F5344CB8AC3E}">
        <p14:creationId xmlns:p14="http://schemas.microsoft.com/office/powerpoint/2010/main" val="40411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9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304800"/>
            <a:ext cx="7772400" cy="914400"/>
          </a:xfrm>
        </p:spPr>
        <p:txBody>
          <a:bodyPr/>
          <a:lstStyle/>
          <a:p>
            <a:r>
              <a:rPr lang="zh-CN" altLang="en-US" sz="3600" dirty="0" smtClean="0">
                <a:solidFill>
                  <a:srgbClr val="0000CC"/>
                </a:solidFill>
              </a:rPr>
              <a:t>图的遍历</a:t>
            </a:r>
            <a:endParaRPr lang="en-US" sz="3600" dirty="0" smtClean="0">
              <a:solidFill>
                <a:srgbClr val="0000CC"/>
              </a:solidFill>
            </a:endParaRPr>
          </a:p>
        </p:txBody>
      </p:sp>
      <p:sp>
        <p:nvSpPr>
          <p:cNvPr id="31747" name="Rectangle 3"/>
          <p:cNvSpPr>
            <a:spLocks noGrp="1" noChangeArrowheads="1"/>
          </p:cNvSpPr>
          <p:nvPr>
            <p:ph type="body" idx="1"/>
          </p:nvPr>
        </p:nvSpPr>
        <p:spPr>
          <a:xfrm>
            <a:off x="685800" y="1676400"/>
            <a:ext cx="7772400" cy="4419600"/>
          </a:xfrm>
        </p:spPr>
        <p:txBody>
          <a:bodyPr/>
          <a:lstStyle/>
          <a:p>
            <a:pPr marL="0" indent="0">
              <a:buNone/>
            </a:pPr>
            <a:r>
              <a:rPr lang="zh-CN" altLang="en-US" sz="2600" b="1" dirty="0" smtClean="0"/>
              <a:t>图的一些算法问题</a:t>
            </a:r>
            <a:r>
              <a:rPr lang="en-US" sz="2600" b="1" dirty="0" smtClean="0"/>
              <a:t>:</a:t>
            </a:r>
          </a:p>
          <a:p>
            <a:r>
              <a:rPr lang="en-US" sz="2400" b="1" i="1" dirty="0" smtClean="0"/>
              <a:t>G</a:t>
            </a:r>
            <a:r>
              <a:rPr lang="zh-CN" altLang="en-US" sz="2400" b="1" dirty="0" smtClean="0"/>
              <a:t>是否连通</a:t>
            </a:r>
            <a:r>
              <a:rPr lang="en-US" sz="2400" b="1" dirty="0" smtClean="0"/>
              <a:t>?</a:t>
            </a:r>
          </a:p>
          <a:p>
            <a:r>
              <a:rPr lang="en-US" sz="2400" b="1" i="1" dirty="0" smtClean="0"/>
              <a:t>G</a:t>
            </a:r>
            <a:r>
              <a:rPr lang="zh-CN" altLang="en-US" sz="2400" b="1" dirty="0" smtClean="0"/>
              <a:t>是否包含一个环</a:t>
            </a:r>
            <a:r>
              <a:rPr lang="en-US" sz="2400" b="1" dirty="0" smtClean="0"/>
              <a:t>?</a:t>
            </a:r>
          </a:p>
          <a:p>
            <a:r>
              <a:rPr lang="en-US" sz="2400" b="1" i="1" dirty="0" smtClean="0"/>
              <a:t>G</a:t>
            </a:r>
            <a:r>
              <a:rPr lang="zh-CN" altLang="en-US" sz="2400" b="1" dirty="0" smtClean="0"/>
              <a:t>是否为一颗树</a:t>
            </a:r>
            <a:r>
              <a:rPr lang="en-US" sz="2400" b="1" dirty="0" smtClean="0"/>
              <a:t>?</a:t>
            </a:r>
          </a:p>
          <a:p>
            <a:r>
              <a:rPr lang="en-US" sz="2400" b="1" i="1" dirty="0" smtClean="0"/>
              <a:t>G</a:t>
            </a:r>
            <a:r>
              <a:rPr lang="zh-CN" altLang="en-US" sz="2400" b="1" dirty="0" smtClean="0"/>
              <a:t>是否是二分图</a:t>
            </a:r>
            <a:r>
              <a:rPr lang="en-US" sz="2400" b="1" dirty="0" smtClean="0"/>
              <a:t>?</a:t>
            </a:r>
          </a:p>
          <a:p>
            <a:r>
              <a:rPr lang="zh-CN" altLang="en-US" sz="2400" b="1" dirty="0" smtClean="0"/>
              <a:t>寻找图的连通分支</a:t>
            </a:r>
            <a:endParaRPr lang="en-US" sz="2400" b="1" dirty="0" smtClean="0"/>
          </a:p>
          <a:p>
            <a:r>
              <a:rPr lang="zh-CN" altLang="en-US" sz="2400" b="1" dirty="0" smtClean="0"/>
              <a:t>拓扑排序</a:t>
            </a:r>
            <a:endParaRPr lang="en-US" altLang="zh-CN" sz="2400" b="1" dirty="0" smtClean="0"/>
          </a:p>
          <a:p>
            <a:r>
              <a:rPr lang="zh-CN" altLang="en-US" sz="2400" b="1" dirty="0"/>
              <a:t>有向图</a:t>
            </a:r>
            <a:r>
              <a:rPr lang="en-US" sz="2400" b="1" i="1" dirty="0" smtClean="0"/>
              <a:t>G</a:t>
            </a:r>
            <a:r>
              <a:rPr lang="en-US" sz="2400" b="1" dirty="0" smtClean="0"/>
              <a:t> </a:t>
            </a:r>
            <a:r>
              <a:rPr lang="zh-CN" altLang="en-US" sz="2400" b="1" dirty="0" smtClean="0"/>
              <a:t>是否强连通</a:t>
            </a:r>
            <a:r>
              <a:rPr lang="en-US" sz="2400" b="1" dirty="0" smtClean="0"/>
              <a:t>?</a:t>
            </a:r>
          </a:p>
        </p:txBody>
      </p:sp>
    </p:spTree>
    <p:extLst>
      <p:ext uri="{BB962C8B-B14F-4D97-AF65-F5344CB8AC3E}">
        <p14:creationId xmlns:p14="http://schemas.microsoft.com/office/powerpoint/2010/main" val="13335096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09600" y="304800"/>
            <a:ext cx="7848600" cy="914400"/>
          </a:xfrm>
          <a:noFill/>
        </p:spPr>
        <p:txBody>
          <a:bodyPr lIns="92075" tIns="46038" rIns="92075" bIns="46038"/>
          <a:lstStyle/>
          <a:p>
            <a:r>
              <a:rPr lang="zh-CN" altLang="en-US" sz="3600" b="1" dirty="0" smtClean="0">
                <a:solidFill>
                  <a:srgbClr val="0000CC"/>
                </a:solidFill>
              </a:rPr>
              <a:t>广度优先搜索（</a:t>
            </a:r>
            <a:r>
              <a:rPr lang="en-US" altLang="zh-CN" sz="3600" b="1" dirty="0" smtClean="0">
                <a:solidFill>
                  <a:srgbClr val="0000CC"/>
                </a:solidFill>
              </a:rPr>
              <a:t>BFS</a:t>
            </a:r>
            <a:r>
              <a:rPr lang="zh-CN" altLang="en-US" sz="3600" b="1" dirty="0" smtClean="0">
                <a:solidFill>
                  <a:srgbClr val="0000CC"/>
                </a:solidFill>
              </a:rPr>
              <a:t>）</a:t>
            </a:r>
            <a:endParaRPr lang="en-US" sz="3600" b="1" dirty="0">
              <a:solidFill>
                <a:srgbClr val="0000CC"/>
              </a:solidFill>
            </a:endParaRPr>
          </a:p>
        </p:txBody>
      </p:sp>
      <p:sp>
        <p:nvSpPr>
          <p:cNvPr id="32771" name="Rectangle 3"/>
          <p:cNvSpPr>
            <a:spLocks noGrp="1" noChangeArrowheads="1"/>
          </p:cNvSpPr>
          <p:nvPr>
            <p:ph type="body" idx="1"/>
          </p:nvPr>
        </p:nvSpPr>
        <p:spPr>
          <a:xfrm>
            <a:off x="685800" y="1524000"/>
            <a:ext cx="7848600" cy="4572000"/>
          </a:xfrm>
          <a:noFill/>
        </p:spPr>
        <p:txBody>
          <a:bodyPr lIns="92075" tIns="46038" rIns="92075" bIns="46038"/>
          <a:lstStyle/>
          <a:p>
            <a:r>
              <a:rPr lang="zh-CN" altLang="en-US" sz="2400" b="1" dirty="0" smtClean="0"/>
              <a:t>给定一个</a:t>
            </a:r>
            <a:r>
              <a:rPr lang="en-US" sz="2400" b="1" i="1" dirty="0" smtClean="0"/>
              <a:t>G</a:t>
            </a:r>
            <a:r>
              <a:rPr lang="en-US" sz="2400" b="1" dirty="0" smtClean="0"/>
              <a:t> = (</a:t>
            </a:r>
            <a:r>
              <a:rPr lang="en-US" sz="2400" b="1" i="1" dirty="0" smtClean="0"/>
              <a:t>V</a:t>
            </a:r>
            <a:r>
              <a:rPr lang="en-US" sz="2400" b="1" dirty="0" smtClean="0"/>
              <a:t>, </a:t>
            </a:r>
            <a:r>
              <a:rPr lang="en-US" sz="2400" b="1" i="1" dirty="0" smtClean="0"/>
              <a:t>E</a:t>
            </a:r>
            <a:r>
              <a:rPr lang="en-US" sz="2400" b="1" dirty="0" smtClean="0"/>
              <a:t>) </a:t>
            </a:r>
            <a:r>
              <a:rPr lang="zh-CN" altLang="en-US" sz="2400" b="1" dirty="0" smtClean="0"/>
              <a:t>和一个源节点</a:t>
            </a:r>
            <a:r>
              <a:rPr lang="en-US" sz="2400" b="1" dirty="0" smtClean="0"/>
              <a:t> </a:t>
            </a:r>
            <a:r>
              <a:rPr lang="en-US" sz="2400" b="1" i="1" dirty="0" smtClean="0">
                <a:solidFill>
                  <a:srgbClr val="FF0000"/>
                </a:solidFill>
              </a:rPr>
              <a:t>s</a:t>
            </a:r>
            <a:r>
              <a:rPr lang="zh-CN" altLang="en-US" sz="2400" b="1" dirty="0"/>
              <a:t>，</a:t>
            </a:r>
            <a:r>
              <a:rPr lang="en-US" sz="2400" b="1" dirty="0" smtClean="0"/>
              <a:t>BFS</a:t>
            </a:r>
            <a:r>
              <a:rPr lang="zh-CN" altLang="en-US" sz="2400" b="1" dirty="0" smtClean="0"/>
              <a:t>遍历图</a:t>
            </a:r>
            <a:r>
              <a:rPr lang="en-US" sz="2400" b="1" i="1" dirty="0" smtClean="0"/>
              <a:t>G</a:t>
            </a:r>
            <a:r>
              <a:rPr lang="en-US" sz="2400" b="1" dirty="0" smtClean="0"/>
              <a:t> </a:t>
            </a:r>
            <a:r>
              <a:rPr lang="zh-CN" altLang="en-US" sz="2400" b="1" dirty="0" smtClean="0"/>
              <a:t>中所有可以从</a:t>
            </a:r>
            <a:r>
              <a:rPr lang="en-US" altLang="zh-CN" sz="2400" b="1" i="1" dirty="0" smtClean="0"/>
              <a:t>s</a:t>
            </a:r>
            <a:r>
              <a:rPr lang="zh-CN" altLang="en-US" sz="2400" b="1" dirty="0" smtClean="0"/>
              <a:t>可达的节点</a:t>
            </a:r>
            <a:endParaRPr lang="en-US" altLang="zh-CN" sz="2400" b="1" dirty="0" smtClean="0"/>
          </a:p>
          <a:p>
            <a:endParaRPr lang="en-US" sz="2400" b="1" dirty="0" smtClean="0"/>
          </a:p>
          <a:p>
            <a:r>
              <a:rPr lang="zh-CN" altLang="en-US" sz="2400" b="1" dirty="0" smtClean="0">
                <a:solidFill>
                  <a:srgbClr val="C00000"/>
                </a:solidFill>
              </a:rPr>
              <a:t>基本思想</a:t>
            </a:r>
            <a:r>
              <a:rPr lang="en-US" sz="2400" b="1" dirty="0" smtClean="0">
                <a:solidFill>
                  <a:srgbClr val="C00000"/>
                </a:solidFill>
              </a:rPr>
              <a:t>: </a:t>
            </a:r>
            <a:r>
              <a:rPr lang="zh-CN" altLang="en-US" sz="2400" b="1" dirty="0"/>
              <a:t>先找到距离</a:t>
            </a:r>
            <a:r>
              <a:rPr lang="en-US" altLang="zh-CN" sz="2400" b="1" dirty="0" smtClean="0"/>
              <a:t>s</a:t>
            </a:r>
            <a:r>
              <a:rPr lang="zh-CN" altLang="en-US" sz="2400" b="1" dirty="0" smtClean="0"/>
              <a:t>为</a:t>
            </a:r>
            <a:r>
              <a:rPr lang="en-US" sz="2400" b="1" dirty="0" smtClean="0">
                <a:solidFill>
                  <a:schemeClr val="bg2"/>
                </a:solidFill>
              </a:rPr>
              <a:t> </a:t>
            </a:r>
            <a:r>
              <a:rPr lang="en-US" sz="2400" b="1" i="1" dirty="0" smtClean="0">
                <a:solidFill>
                  <a:schemeClr val="bg2"/>
                </a:solidFill>
              </a:rPr>
              <a:t>k</a:t>
            </a:r>
            <a:r>
              <a:rPr lang="zh-CN" altLang="en-US" sz="2400" b="1" dirty="0" smtClean="0">
                <a:solidFill>
                  <a:schemeClr val="bg2"/>
                </a:solidFill>
              </a:rPr>
              <a:t>的节点，然后找到距离</a:t>
            </a:r>
            <a:r>
              <a:rPr lang="en-US" altLang="zh-CN" sz="2400" b="1" dirty="0" smtClean="0">
                <a:solidFill>
                  <a:schemeClr val="bg2"/>
                </a:solidFill>
              </a:rPr>
              <a:t>s</a:t>
            </a:r>
            <a:r>
              <a:rPr lang="zh-CN" altLang="en-US" sz="2400" b="1" dirty="0" smtClean="0">
                <a:solidFill>
                  <a:schemeClr val="bg2"/>
                </a:solidFill>
              </a:rPr>
              <a:t>为</a:t>
            </a:r>
            <a:r>
              <a:rPr lang="en-US" sz="2400" b="1" dirty="0" smtClean="0">
                <a:solidFill>
                  <a:schemeClr val="bg2"/>
                </a:solidFill>
              </a:rPr>
              <a:t> </a:t>
            </a:r>
            <a:r>
              <a:rPr lang="en-US" sz="2400" b="1" i="1" dirty="0" smtClean="0">
                <a:solidFill>
                  <a:schemeClr val="bg2"/>
                </a:solidFill>
              </a:rPr>
              <a:t>k</a:t>
            </a:r>
            <a:r>
              <a:rPr lang="en-US" sz="2400" b="1" dirty="0" smtClean="0">
                <a:solidFill>
                  <a:schemeClr val="bg2"/>
                </a:solidFill>
              </a:rPr>
              <a:t> + 1 </a:t>
            </a:r>
            <a:r>
              <a:rPr lang="zh-CN" altLang="en-US" sz="2400" b="1" dirty="0" smtClean="0">
                <a:solidFill>
                  <a:schemeClr val="bg2"/>
                </a:solidFill>
              </a:rPr>
              <a:t>的节点</a:t>
            </a:r>
            <a:endParaRPr lang="en-US" altLang="zh-CN" sz="2400" b="1" dirty="0" smtClean="0">
              <a:solidFill>
                <a:schemeClr val="bg2"/>
              </a:solidFill>
            </a:endParaRPr>
          </a:p>
        </p:txBody>
      </p:sp>
    </p:spTree>
    <p:extLst>
      <p:ext uri="{BB962C8B-B14F-4D97-AF65-F5344CB8AC3E}">
        <p14:creationId xmlns:p14="http://schemas.microsoft.com/office/powerpoint/2010/main" val="398805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smtClean="0">
                <a:solidFill>
                  <a:srgbClr val="0000CC"/>
                </a:solidFill>
              </a:rPr>
              <a:t>BFS:</a:t>
            </a:r>
            <a:r>
              <a:rPr lang="zh-CN" altLang="en-US" sz="3600" b="1" dirty="0" smtClean="0">
                <a:solidFill>
                  <a:srgbClr val="0000CC"/>
                </a:solidFill>
              </a:rPr>
              <a:t>算法描述</a:t>
            </a:r>
            <a:endParaRPr lang="en-US" sz="3600" b="1" dirty="0" smtClean="0">
              <a:solidFill>
                <a:srgbClr val="0000CC"/>
              </a:solidFill>
            </a:endParaRPr>
          </a:p>
        </p:txBody>
      </p:sp>
      <p:sp>
        <p:nvSpPr>
          <p:cNvPr id="35843" name="Rectangle 3"/>
          <p:cNvSpPr>
            <a:spLocks noGrp="1" noChangeArrowheads="1"/>
          </p:cNvSpPr>
          <p:nvPr>
            <p:ph type="body" idx="1"/>
          </p:nvPr>
        </p:nvSpPr>
        <p:spPr>
          <a:xfrm>
            <a:off x="533400" y="1524000"/>
            <a:ext cx="8153400" cy="4572000"/>
          </a:xfrm>
          <a:noFill/>
        </p:spPr>
        <p:txBody>
          <a:bodyPr lIns="92075" tIns="46038" rIns="92075" bIns="46038"/>
          <a:lstStyle/>
          <a:p>
            <a:pPr>
              <a:buFont typeface="Monotype Sorts" pitchFamily="2" charset="2"/>
              <a:buNone/>
            </a:pPr>
            <a:r>
              <a:rPr lang="en-US" sz="2400" b="1" i="1" dirty="0" smtClean="0"/>
              <a:t>BFS</a:t>
            </a:r>
            <a:r>
              <a:rPr lang="en-US" sz="2400" b="1" dirty="0" smtClean="0"/>
              <a:t>(</a:t>
            </a:r>
            <a:r>
              <a:rPr lang="en-US" sz="2400" b="1" i="1" dirty="0" smtClean="0"/>
              <a:t>G</a:t>
            </a:r>
            <a:r>
              <a:rPr lang="en-US" sz="2400" b="1" dirty="0" smtClean="0"/>
              <a:t>, </a:t>
            </a:r>
            <a:r>
              <a:rPr lang="en-US" sz="2400" b="1" i="1" dirty="0" smtClean="0"/>
              <a:t>s</a:t>
            </a:r>
            <a:r>
              <a:rPr lang="en-US" sz="2400" b="1" dirty="0" smtClean="0"/>
              <a:t>)   </a:t>
            </a:r>
            <a:endParaRPr lang="en-US" sz="2400" b="1" i="1" dirty="0" smtClean="0"/>
          </a:p>
          <a:p>
            <a:pPr>
              <a:buFont typeface="Monotype Sorts" pitchFamily="2" charset="2"/>
              <a:buNone/>
            </a:pPr>
            <a:r>
              <a:rPr lang="en-US" sz="2400" b="1" dirty="0" smtClean="0"/>
              <a:t>   for </a:t>
            </a:r>
            <a:r>
              <a:rPr lang="en-US" altLang="zh-CN" sz="2400" b="1" dirty="0" smtClean="0"/>
              <a:t>each </a:t>
            </a:r>
            <a:r>
              <a:rPr lang="en-US" sz="2400" b="1" i="1" dirty="0" smtClean="0"/>
              <a:t>u</a:t>
            </a:r>
            <a:r>
              <a:rPr lang="en-US" sz="2400" b="1" dirty="0" smtClean="0"/>
              <a:t> </a:t>
            </a:r>
            <a:r>
              <a:rPr lang="en-US" sz="2400" b="1" dirty="0" smtClean="0">
                <a:sym typeface="Symbol"/>
              </a:rPr>
              <a:t> </a:t>
            </a:r>
            <a:r>
              <a:rPr lang="en-US" sz="2400" b="1" i="1" dirty="0" smtClean="0">
                <a:sym typeface="Symbol"/>
              </a:rPr>
              <a:t>G</a:t>
            </a:r>
            <a:r>
              <a:rPr lang="en-US" sz="2400" b="1" dirty="0" smtClean="0">
                <a:sym typeface="Symbol"/>
              </a:rPr>
              <a:t>.</a:t>
            </a:r>
            <a:r>
              <a:rPr lang="en-US" sz="2400" b="1" i="1" dirty="0" smtClean="0">
                <a:sym typeface="Symbol"/>
              </a:rPr>
              <a:t>V</a:t>
            </a:r>
            <a:r>
              <a:rPr lang="en-US" sz="2400" b="1" dirty="0" smtClean="0">
                <a:sym typeface="Symbol"/>
              </a:rPr>
              <a:t> – {</a:t>
            </a:r>
            <a:r>
              <a:rPr lang="en-US" sz="2400" b="1" i="1" dirty="0" smtClean="0">
                <a:sym typeface="Symbol"/>
              </a:rPr>
              <a:t>s</a:t>
            </a:r>
            <a:r>
              <a:rPr lang="en-US" sz="2400" b="1" dirty="0" smtClean="0">
                <a:sym typeface="Symbol"/>
              </a:rPr>
              <a:t>}</a:t>
            </a:r>
            <a:endParaRPr lang="en-US" sz="2400" b="1" dirty="0" smtClean="0"/>
          </a:p>
          <a:p>
            <a:pPr>
              <a:buFont typeface="Monotype Sorts" pitchFamily="2" charset="2"/>
              <a:buNone/>
            </a:pPr>
            <a:r>
              <a:rPr lang="en-US" sz="2400" b="1" dirty="0" smtClean="0"/>
              <a:t>      </a:t>
            </a:r>
            <a:r>
              <a:rPr lang="en-US" sz="2400" b="1" i="1" dirty="0" err="1" smtClean="0"/>
              <a:t>u</a:t>
            </a:r>
            <a:r>
              <a:rPr lang="en-US" sz="2400" b="1" dirty="0" err="1" smtClean="0"/>
              <a:t>.</a:t>
            </a:r>
            <a:r>
              <a:rPr lang="en-US" sz="2400" b="1" i="1" dirty="0" err="1" smtClean="0"/>
              <a:t>color</a:t>
            </a:r>
            <a:r>
              <a:rPr lang="en-US" sz="2400" b="1" dirty="0" smtClean="0"/>
              <a:t> = white</a:t>
            </a:r>
          </a:p>
          <a:p>
            <a:pPr>
              <a:buFont typeface="Monotype Sorts" pitchFamily="2" charset="2"/>
              <a:buNone/>
            </a:pPr>
            <a:r>
              <a:rPr lang="en-US" sz="2400" b="1" dirty="0"/>
              <a:t> </a:t>
            </a:r>
            <a:r>
              <a:rPr lang="en-US" sz="2400" b="1" dirty="0" smtClean="0"/>
              <a:t>     </a:t>
            </a:r>
            <a:r>
              <a:rPr lang="en-US" sz="2400" b="1" i="1" dirty="0" err="1" smtClean="0"/>
              <a:t>u</a:t>
            </a:r>
            <a:r>
              <a:rPr lang="en-US" sz="2400" b="1" dirty="0" err="1" smtClean="0"/>
              <a:t>.</a:t>
            </a:r>
            <a:r>
              <a:rPr lang="en-US" sz="2400" b="1" i="1" dirty="0" err="1" smtClean="0"/>
              <a:t>d</a:t>
            </a:r>
            <a:r>
              <a:rPr lang="en-US" sz="2400" b="1" dirty="0" smtClean="0"/>
              <a:t> = </a:t>
            </a:r>
            <a:r>
              <a:rPr lang="en-US" sz="2400" b="1" dirty="0" smtClean="0">
                <a:latin typeface="Symbol" pitchFamily="18" charset="2"/>
              </a:rPr>
              <a:t>¥      // </a:t>
            </a:r>
            <a:r>
              <a:rPr lang="en-US" sz="2200" b="1" i="1" dirty="0" err="1" smtClean="0"/>
              <a:t>u</a:t>
            </a:r>
            <a:r>
              <a:rPr lang="en-US" sz="2200" b="1" dirty="0" err="1" smtClean="0"/>
              <a:t>.</a:t>
            </a:r>
            <a:r>
              <a:rPr lang="en-US" sz="2200" b="1" i="1" dirty="0" err="1" smtClean="0"/>
              <a:t>d</a:t>
            </a:r>
            <a:r>
              <a:rPr lang="en-US" sz="2200" b="1" dirty="0" smtClean="0"/>
              <a:t> </a:t>
            </a:r>
            <a:r>
              <a:rPr lang="zh-CN" altLang="en-US" sz="2200" b="1" dirty="0" smtClean="0"/>
              <a:t>维护从</a:t>
            </a:r>
            <a:r>
              <a:rPr lang="en-US" sz="2200" b="1" i="1" dirty="0" smtClean="0"/>
              <a:t>s</a:t>
            </a:r>
            <a:r>
              <a:rPr lang="zh-CN" altLang="en-US" sz="2200" b="1" dirty="0" smtClean="0"/>
              <a:t>到</a:t>
            </a:r>
            <a:r>
              <a:rPr lang="en-US" sz="2200" b="1" i="1" dirty="0" smtClean="0"/>
              <a:t>u</a:t>
            </a:r>
            <a:r>
              <a:rPr lang="zh-CN" altLang="en-US" sz="2200" b="1" dirty="0" smtClean="0"/>
              <a:t>的距离</a:t>
            </a:r>
            <a:endParaRPr lang="en-US" sz="2200" b="1" dirty="0" smtClean="0">
              <a:latin typeface="Symbol" pitchFamily="18" charset="2"/>
            </a:endParaRPr>
          </a:p>
          <a:p>
            <a:pPr>
              <a:buFont typeface="Monotype Sorts" pitchFamily="2" charset="2"/>
              <a:buNone/>
            </a:pPr>
            <a:r>
              <a:rPr lang="en-US" sz="2400" b="1" dirty="0" smtClean="0">
                <a:latin typeface="Symbol" pitchFamily="18" charset="2"/>
              </a:rPr>
              <a:t>	  </a:t>
            </a:r>
            <a:r>
              <a:rPr lang="en-US" sz="2400" b="1" i="1" dirty="0" smtClean="0"/>
              <a:t>u.</a:t>
            </a:r>
            <a:r>
              <a:rPr lang="en-US" sz="2400" b="1" i="1" dirty="0" smtClean="0">
                <a:sym typeface="Symbol"/>
              </a:rPr>
              <a:t></a:t>
            </a:r>
            <a:r>
              <a:rPr lang="en-US" sz="2400" b="1" dirty="0" smtClean="0"/>
              <a:t> = NIL // </a:t>
            </a:r>
            <a:r>
              <a:rPr lang="en-US" sz="2400" b="1" i="1" dirty="0"/>
              <a:t>u.</a:t>
            </a:r>
            <a:r>
              <a:rPr lang="en-US" sz="2400" b="1" i="1" dirty="0">
                <a:sym typeface="Symbol"/>
              </a:rPr>
              <a:t></a:t>
            </a:r>
            <a:r>
              <a:rPr lang="en-US" sz="2400" b="1" dirty="0"/>
              <a:t> </a:t>
            </a:r>
            <a:r>
              <a:rPr lang="en-US" sz="2400" b="1" dirty="0" smtClean="0"/>
              <a:t> </a:t>
            </a:r>
            <a:r>
              <a:rPr lang="zh-CN" altLang="en-US" sz="2400" b="1" dirty="0" smtClean="0"/>
              <a:t>维护</a:t>
            </a:r>
            <a:r>
              <a:rPr lang="en-US" sz="2400" b="1" i="1" dirty="0" smtClean="0"/>
              <a:t>u</a:t>
            </a:r>
            <a:r>
              <a:rPr lang="en-US" sz="2400" b="1" dirty="0" smtClean="0"/>
              <a:t> </a:t>
            </a:r>
            <a:r>
              <a:rPr lang="zh-CN" altLang="en-US" sz="2400" b="1" dirty="0" smtClean="0"/>
              <a:t>在</a:t>
            </a:r>
            <a:r>
              <a:rPr lang="en-US" sz="2400" b="1" dirty="0" smtClean="0"/>
              <a:t>BFS-</a:t>
            </a:r>
            <a:r>
              <a:rPr lang="zh-CN" altLang="en-US" sz="2400" b="1" dirty="0" smtClean="0"/>
              <a:t>树中的前驱节点</a:t>
            </a:r>
            <a:endParaRPr lang="en-US" sz="2400" b="1" dirty="0" smtClean="0"/>
          </a:p>
          <a:p>
            <a:pPr>
              <a:buFont typeface="Monotype Sorts" pitchFamily="2" charset="2"/>
              <a:buNone/>
            </a:pPr>
            <a:r>
              <a:rPr lang="en-US" sz="2400" b="1" dirty="0" smtClean="0"/>
              <a:t>   </a:t>
            </a:r>
            <a:r>
              <a:rPr lang="en-US" sz="2400" b="1" i="1" dirty="0" err="1" smtClean="0"/>
              <a:t>s</a:t>
            </a:r>
            <a:r>
              <a:rPr lang="en-US" sz="2400" b="1" dirty="0" err="1" smtClean="0"/>
              <a:t>.</a:t>
            </a:r>
            <a:r>
              <a:rPr lang="en-US" sz="2400" b="1" i="1" dirty="0" err="1" smtClean="0"/>
              <a:t>color</a:t>
            </a:r>
            <a:r>
              <a:rPr lang="en-US" sz="2400" b="1" dirty="0" smtClean="0"/>
              <a:t> = gray </a:t>
            </a:r>
          </a:p>
          <a:p>
            <a:pPr>
              <a:buFont typeface="Monotype Sorts" pitchFamily="2" charset="2"/>
              <a:buNone/>
            </a:pPr>
            <a:r>
              <a:rPr lang="en-US" sz="2400" b="1" dirty="0"/>
              <a:t> </a:t>
            </a:r>
            <a:r>
              <a:rPr lang="en-US" sz="2400" b="1" dirty="0" smtClean="0"/>
              <a:t>  </a:t>
            </a:r>
            <a:r>
              <a:rPr lang="en-US" sz="2400" b="1" i="1" dirty="0" err="1" smtClean="0"/>
              <a:t>s</a:t>
            </a:r>
            <a:r>
              <a:rPr lang="en-US" sz="2400" b="1" dirty="0" err="1" smtClean="0"/>
              <a:t>.</a:t>
            </a:r>
            <a:r>
              <a:rPr lang="en-US" sz="2400" b="1" i="1" dirty="0" err="1" smtClean="0"/>
              <a:t>d</a:t>
            </a:r>
            <a:r>
              <a:rPr lang="en-US" sz="2400" b="1" dirty="0" smtClean="0"/>
              <a:t> = 0 </a:t>
            </a:r>
          </a:p>
          <a:p>
            <a:pPr>
              <a:buFont typeface="Monotype Sorts" pitchFamily="2" charset="2"/>
              <a:buNone/>
            </a:pPr>
            <a:r>
              <a:rPr lang="en-US" sz="2400" b="1" i="1" dirty="0"/>
              <a:t> </a:t>
            </a:r>
            <a:r>
              <a:rPr lang="en-US" sz="2400" b="1" i="1" dirty="0" smtClean="0"/>
              <a:t>  s.</a:t>
            </a:r>
            <a:r>
              <a:rPr lang="en-US" sz="2400" b="1" i="1" dirty="0">
                <a:sym typeface="Symbol"/>
              </a:rPr>
              <a:t></a:t>
            </a:r>
            <a:r>
              <a:rPr lang="en-US" sz="2400" b="1" dirty="0"/>
              <a:t> = </a:t>
            </a:r>
            <a:r>
              <a:rPr lang="en-US" sz="2400" b="1" dirty="0" smtClean="0"/>
              <a:t>NIL </a:t>
            </a:r>
          </a:p>
          <a:p>
            <a:pPr>
              <a:buFont typeface="Monotype Sorts" pitchFamily="2" charset="2"/>
              <a:buNone/>
            </a:pPr>
            <a:r>
              <a:rPr lang="en-US" sz="2400" b="1" dirty="0" smtClean="0"/>
              <a:t>   </a:t>
            </a:r>
            <a:r>
              <a:rPr lang="en-US" sz="2400" b="1" i="1" dirty="0" smtClean="0"/>
              <a:t>Q = </a:t>
            </a:r>
            <a:r>
              <a:rPr lang="en-US" sz="2400" b="1" i="1" dirty="0" smtClean="0">
                <a:sym typeface="Symbol"/>
              </a:rPr>
              <a:t> </a:t>
            </a:r>
            <a:r>
              <a:rPr lang="en-US" sz="2400" b="1" dirty="0" smtClean="0"/>
              <a:t> // </a:t>
            </a:r>
            <a:r>
              <a:rPr lang="en-US" sz="2400" b="1" i="1" dirty="0" smtClean="0"/>
              <a:t>Q</a:t>
            </a:r>
            <a:r>
              <a:rPr lang="en-US" sz="2400" b="1" dirty="0" smtClean="0"/>
              <a:t> </a:t>
            </a:r>
            <a:r>
              <a:rPr lang="zh-CN" altLang="en-US" sz="2400" b="1" dirty="0" smtClean="0"/>
              <a:t>是一个先进先出的队列</a:t>
            </a:r>
            <a:r>
              <a:rPr lang="en-US" sz="2400" b="1" dirty="0" smtClean="0"/>
              <a:t>   </a:t>
            </a:r>
          </a:p>
          <a:p>
            <a:pPr>
              <a:buFont typeface="Monotype Sorts" pitchFamily="2" charset="2"/>
              <a:buNone/>
            </a:pPr>
            <a:r>
              <a:rPr lang="en-US" sz="2400" b="1" i="1" dirty="0"/>
              <a:t> </a:t>
            </a:r>
            <a:r>
              <a:rPr lang="en-US" sz="2400" b="1" i="1" dirty="0" smtClean="0"/>
              <a:t>  </a:t>
            </a:r>
            <a:r>
              <a:rPr lang="en-US" sz="2400" b="1" i="1" dirty="0" err="1" smtClean="0"/>
              <a:t>Enqueue</a:t>
            </a:r>
            <a:r>
              <a:rPr lang="en-US" sz="2400" b="1" dirty="0" smtClean="0"/>
              <a:t>(</a:t>
            </a:r>
            <a:r>
              <a:rPr lang="en-US" sz="2400" b="1" i="1" dirty="0" smtClean="0"/>
              <a:t>Q</a:t>
            </a:r>
            <a:r>
              <a:rPr lang="en-US" sz="2400" b="1" dirty="0" smtClean="0"/>
              <a:t>, </a:t>
            </a:r>
            <a:r>
              <a:rPr lang="en-US" sz="2400" b="1" i="1" dirty="0" smtClean="0"/>
              <a:t>s</a:t>
            </a:r>
            <a:r>
              <a:rPr lang="en-US" sz="2400" b="1" dirty="0" smtClean="0"/>
              <a:t>)</a:t>
            </a:r>
          </a:p>
        </p:txBody>
      </p:sp>
    </p:spTree>
    <p:extLst>
      <p:ext uri="{BB962C8B-B14F-4D97-AF65-F5344CB8AC3E}">
        <p14:creationId xmlns:p14="http://schemas.microsoft.com/office/powerpoint/2010/main" val="4388662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smtClean="0">
                <a:solidFill>
                  <a:srgbClr val="0000CC"/>
                </a:solidFill>
              </a:rPr>
              <a:t>BFS: </a:t>
            </a:r>
            <a:r>
              <a:rPr lang="zh-CN" altLang="en-US" sz="3600" b="1" dirty="0" smtClean="0">
                <a:solidFill>
                  <a:srgbClr val="0000CC"/>
                </a:solidFill>
              </a:rPr>
              <a:t>算法描述</a:t>
            </a:r>
            <a:endParaRPr lang="en-US" sz="3600" b="1" dirty="0" smtClean="0">
              <a:solidFill>
                <a:srgbClr val="0000CC"/>
              </a:solidFill>
            </a:endParaRPr>
          </a:p>
        </p:txBody>
      </p:sp>
      <p:sp>
        <p:nvSpPr>
          <p:cNvPr id="1028" name="Rectangle 3"/>
          <p:cNvSpPr>
            <a:spLocks noGrp="1" noChangeArrowheads="1"/>
          </p:cNvSpPr>
          <p:nvPr>
            <p:ph type="body" idx="1"/>
          </p:nvPr>
        </p:nvSpPr>
        <p:spPr>
          <a:xfrm>
            <a:off x="457200" y="1447800"/>
            <a:ext cx="8305800" cy="4876800"/>
          </a:xfrm>
          <a:noFill/>
        </p:spPr>
        <p:txBody>
          <a:bodyPr lIns="92075" tIns="46038" rIns="92075" bIns="46038"/>
          <a:lstStyle/>
          <a:p>
            <a:pPr>
              <a:buFont typeface="Monotype Sorts" pitchFamily="2" charset="2"/>
              <a:buNone/>
            </a:pPr>
            <a:r>
              <a:rPr lang="en-US" sz="2400" b="1" dirty="0" smtClean="0"/>
              <a:t>while ( </a:t>
            </a:r>
            <a:r>
              <a:rPr lang="en-US" sz="2400" b="1" i="1" dirty="0" smtClean="0"/>
              <a:t>Q ≠ </a:t>
            </a:r>
            <a:r>
              <a:rPr lang="en-US" sz="2400" b="1" i="1" dirty="0" smtClean="0">
                <a:sym typeface="Symbol"/>
              </a:rPr>
              <a:t></a:t>
            </a:r>
            <a:r>
              <a:rPr lang="en-US" sz="2400" b="1" dirty="0">
                <a:sym typeface="Symbol"/>
              </a:rPr>
              <a:t> </a:t>
            </a:r>
            <a:r>
              <a:rPr lang="en-US" sz="2400" b="1" dirty="0" smtClean="0"/>
              <a:t>)</a:t>
            </a:r>
          </a:p>
          <a:p>
            <a:pPr>
              <a:buFont typeface="Monotype Sorts" pitchFamily="2" charset="2"/>
              <a:buNone/>
            </a:pPr>
            <a:r>
              <a:rPr lang="en-US" sz="2400" b="1" dirty="0" smtClean="0"/>
              <a:t>     </a:t>
            </a:r>
            <a:r>
              <a:rPr lang="en-US" sz="2400" b="1" i="1" dirty="0" smtClean="0"/>
              <a:t>u</a:t>
            </a:r>
            <a:r>
              <a:rPr lang="en-US" sz="2400" b="1" dirty="0" smtClean="0"/>
              <a:t> = </a:t>
            </a:r>
            <a:r>
              <a:rPr lang="en-US" sz="2400" b="1" i="1" dirty="0" err="1" smtClean="0"/>
              <a:t>Dequeue</a:t>
            </a:r>
            <a:r>
              <a:rPr lang="en-US" sz="2400" b="1" dirty="0" smtClean="0"/>
              <a:t>(</a:t>
            </a:r>
            <a:r>
              <a:rPr lang="en-US" sz="2400" b="1" i="1" dirty="0" smtClean="0"/>
              <a:t>Q</a:t>
            </a:r>
            <a:r>
              <a:rPr lang="en-US" sz="2400" b="1" dirty="0" smtClean="0"/>
              <a:t>)</a:t>
            </a:r>
          </a:p>
          <a:p>
            <a:pPr>
              <a:buFont typeface="Monotype Sorts" pitchFamily="2" charset="2"/>
              <a:buNone/>
            </a:pPr>
            <a:r>
              <a:rPr lang="en-US" sz="2400" b="1" dirty="0" smtClean="0"/>
              <a:t>     for each </a:t>
            </a:r>
            <a:r>
              <a:rPr lang="en-US" sz="2400" b="1" i="1" dirty="0" smtClean="0"/>
              <a:t>v</a:t>
            </a:r>
            <a:r>
              <a:rPr lang="en-US" sz="2400" b="1" dirty="0" smtClean="0"/>
              <a:t> in </a:t>
            </a:r>
            <a:r>
              <a:rPr lang="en-US" sz="2400" b="1" i="1" dirty="0" err="1" smtClean="0"/>
              <a:t>adj</a:t>
            </a:r>
            <a:r>
              <a:rPr lang="en-US" sz="2400" b="1" dirty="0" smtClean="0"/>
              <a:t>[</a:t>
            </a:r>
            <a:r>
              <a:rPr lang="en-US" sz="2400" b="1" i="1" dirty="0" smtClean="0"/>
              <a:t>u</a:t>
            </a:r>
            <a:r>
              <a:rPr lang="en-US" sz="2400" b="1" dirty="0" smtClean="0"/>
              <a:t>]                        </a:t>
            </a:r>
          </a:p>
          <a:p>
            <a:pPr>
              <a:buFont typeface="Monotype Sorts" pitchFamily="2" charset="2"/>
              <a:buNone/>
            </a:pPr>
            <a:r>
              <a:rPr lang="en-US" sz="2400" b="1" dirty="0" smtClean="0"/>
              <a:t>          if (</a:t>
            </a:r>
            <a:r>
              <a:rPr lang="en-US" sz="2400" b="1" i="1" dirty="0" err="1" smtClean="0"/>
              <a:t>v</a:t>
            </a:r>
            <a:r>
              <a:rPr lang="en-US" sz="2400" b="1" dirty="0" err="1" smtClean="0"/>
              <a:t>.</a:t>
            </a:r>
            <a:r>
              <a:rPr lang="en-US" sz="2400" b="1" i="1" dirty="0" err="1" smtClean="0"/>
              <a:t>color</a:t>
            </a:r>
            <a:r>
              <a:rPr lang="en-US" sz="2400" b="1" dirty="0" smtClean="0"/>
              <a:t> == white)   // </a:t>
            </a:r>
            <a:r>
              <a:rPr lang="en-US" sz="2400" b="1" i="1" dirty="0" smtClean="0"/>
              <a:t>v</a:t>
            </a:r>
            <a:r>
              <a:rPr lang="en-US" sz="2400" b="1" dirty="0" smtClean="0"/>
              <a:t> </a:t>
            </a:r>
            <a:r>
              <a:rPr lang="zh-CN" altLang="en-US" sz="2400" b="1" dirty="0" smtClean="0"/>
              <a:t>还没被访问</a:t>
            </a:r>
            <a:endParaRPr lang="en-US" sz="2400" b="1" dirty="0" smtClean="0"/>
          </a:p>
          <a:p>
            <a:pPr>
              <a:spcBef>
                <a:spcPts val="0"/>
              </a:spcBef>
              <a:buFont typeface="Monotype Sorts" pitchFamily="2" charset="2"/>
              <a:buNone/>
            </a:pPr>
            <a:r>
              <a:rPr lang="en-US" sz="2400" b="1" i="1" dirty="0" smtClean="0"/>
              <a:t>               </a:t>
            </a:r>
            <a:r>
              <a:rPr lang="en-US" sz="2400" b="1" i="1" dirty="0" err="1" smtClean="0"/>
              <a:t>v</a:t>
            </a:r>
            <a:r>
              <a:rPr lang="en-US" sz="2400" b="1" dirty="0" err="1" smtClean="0"/>
              <a:t>.</a:t>
            </a:r>
            <a:r>
              <a:rPr lang="en-US" sz="2400" b="1" i="1" dirty="0" err="1" smtClean="0"/>
              <a:t>color</a:t>
            </a:r>
            <a:r>
              <a:rPr lang="en-US" sz="2400" b="1" dirty="0" smtClean="0"/>
              <a:t> = gray </a:t>
            </a:r>
          </a:p>
          <a:p>
            <a:pPr>
              <a:buFont typeface="Monotype Sorts" pitchFamily="2" charset="2"/>
              <a:buNone/>
            </a:pPr>
            <a:r>
              <a:rPr lang="en-US" sz="2400" b="1" dirty="0" smtClean="0"/>
              <a:t>               </a:t>
            </a:r>
            <a:r>
              <a:rPr lang="en-US" sz="2400" b="1" i="1" dirty="0" err="1" smtClean="0"/>
              <a:t>v</a:t>
            </a:r>
            <a:r>
              <a:rPr lang="en-US" sz="2400" b="1" dirty="0" err="1" smtClean="0"/>
              <a:t>.</a:t>
            </a:r>
            <a:r>
              <a:rPr lang="en-US" sz="2400" b="1" i="1" dirty="0" err="1" smtClean="0"/>
              <a:t>d</a:t>
            </a:r>
            <a:r>
              <a:rPr lang="en-US" sz="2400" b="1" dirty="0" smtClean="0"/>
              <a:t> = </a:t>
            </a:r>
            <a:r>
              <a:rPr lang="en-US" sz="2400" b="1" i="1" dirty="0" err="1" smtClean="0"/>
              <a:t>u</a:t>
            </a:r>
            <a:r>
              <a:rPr lang="en-US" sz="2400" b="1" dirty="0" err="1" smtClean="0"/>
              <a:t>.</a:t>
            </a:r>
            <a:r>
              <a:rPr lang="en-US" sz="2400" b="1" i="1" dirty="0" err="1" smtClean="0"/>
              <a:t>d</a:t>
            </a:r>
            <a:r>
              <a:rPr lang="en-US" sz="2400" b="1" dirty="0" smtClean="0"/>
              <a:t> +1</a:t>
            </a:r>
          </a:p>
          <a:p>
            <a:pPr>
              <a:buFont typeface="Monotype Sorts" pitchFamily="2" charset="2"/>
              <a:buNone/>
            </a:pPr>
            <a:r>
              <a:rPr lang="en-US" sz="2400" b="1" dirty="0" smtClean="0"/>
              <a:t>               </a:t>
            </a:r>
            <a:r>
              <a:rPr lang="en-US" sz="2400" b="1" i="1" dirty="0" smtClean="0"/>
              <a:t>v</a:t>
            </a:r>
            <a:r>
              <a:rPr lang="en-US" sz="2400" b="1" dirty="0" smtClean="0"/>
              <a:t>.</a:t>
            </a:r>
            <a:r>
              <a:rPr lang="en-US" sz="2400" b="1" i="1" dirty="0" smtClean="0">
                <a:sym typeface="Symbol"/>
              </a:rPr>
              <a:t></a:t>
            </a:r>
            <a:r>
              <a:rPr lang="en-US" sz="2400" b="1" dirty="0" smtClean="0"/>
              <a:t> = </a:t>
            </a:r>
            <a:r>
              <a:rPr lang="en-US" sz="2400" b="1" i="1" dirty="0" smtClean="0"/>
              <a:t>u</a:t>
            </a:r>
            <a:r>
              <a:rPr lang="en-US" sz="2400" b="1" dirty="0" smtClean="0"/>
              <a:t>              // </a:t>
            </a:r>
            <a:r>
              <a:rPr lang="en-US" sz="2400" b="1" i="1" dirty="0" smtClean="0"/>
              <a:t>u</a:t>
            </a:r>
            <a:r>
              <a:rPr lang="en-US" sz="2400" b="1" dirty="0" smtClean="0"/>
              <a:t> </a:t>
            </a:r>
            <a:r>
              <a:rPr lang="zh-CN" altLang="en-US" sz="2400" b="1" dirty="0" smtClean="0"/>
              <a:t>为</a:t>
            </a:r>
            <a:r>
              <a:rPr lang="en-US" altLang="zh-CN" sz="2400" b="1" dirty="0" smtClean="0"/>
              <a:t>v</a:t>
            </a:r>
            <a:r>
              <a:rPr lang="zh-CN" altLang="en-US" sz="2400" b="1" dirty="0" smtClean="0"/>
              <a:t>的前驱（父亲节点）</a:t>
            </a:r>
            <a:endParaRPr lang="en-US" sz="2400" b="1" dirty="0" smtClean="0"/>
          </a:p>
          <a:p>
            <a:pPr>
              <a:spcBef>
                <a:spcPts val="0"/>
              </a:spcBef>
              <a:buFont typeface="Monotype Sorts" pitchFamily="2" charset="2"/>
              <a:buNone/>
            </a:pPr>
            <a:r>
              <a:rPr lang="en-US" sz="2400" b="1" i="1" dirty="0" smtClean="0"/>
              <a:t>               </a:t>
            </a:r>
            <a:r>
              <a:rPr lang="en-US" sz="2400" b="1" i="1" dirty="0" err="1" smtClean="0"/>
              <a:t>Enqueue</a:t>
            </a:r>
            <a:r>
              <a:rPr lang="en-US" sz="2400" b="1" dirty="0" smtClean="0"/>
              <a:t>(</a:t>
            </a:r>
            <a:r>
              <a:rPr lang="en-US" sz="2400" b="1" i="1" dirty="0" smtClean="0"/>
              <a:t>Q</a:t>
            </a:r>
            <a:r>
              <a:rPr lang="en-US" sz="2400" b="1" dirty="0" smtClean="0"/>
              <a:t>, </a:t>
            </a:r>
            <a:r>
              <a:rPr lang="en-US" sz="2400" b="1" i="1" dirty="0" smtClean="0"/>
              <a:t>v</a:t>
            </a:r>
            <a:r>
              <a:rPr lang="en-US" sz="2400" b="1" dirty="0" smtClean="0"/>
              <a:t>) </a:t>
            </a:r>
          </a:p>
          <a:p>
            <a:pPr>
              <a:buFont typeface="Monotype Sorts" pitchFamily="2" charset="2"/>
              <a:buNone/>
            </a:pPr>
            <a:r>
              <a:rPr lang="en-US" sz="2400" b="1" i="1" dirty="0" smtClean="0"/>
              <a:t>      </a:t>
            </a:r>
            <a:r>
              <a:rPr lang="en-US" sz="2400" b="1" i="1" dirty="0" err="1" smtClean="0"/>
              <a:t>u.color</a:t>
            </a:r>
            <a:r>
              <a:rPr lang="en-US" sz="2400" b="1" dirty="0" smtClean="0"/>
              <a:t> = black   // </a:t>
            </a:r>
            <a:r>
              <a:rPr lang="en-US" sz="2400" b="1" i="1" dirty="0" smtClean="0"/>
              <a:t>u</a:t>
            </a:r>
            <a:r>
              <a:rPr lang="zh-CN" altLang="en-US" sz="2400" b="1" dirty="0" smtClean="0"/>
              <a:t>已经遍历完成</a:t>
            </a:r>
            <a:endParaRPr lang="en-US" sz="2400" b="1" dirty="0" smtClean="0"/>
          </a:p>
        </p:txBody>
      </p:sp>
    </p:spTree>
    <p:extLst>
      <p:ext uri="{BB962C8B-B14F-4D97-AF65-F5344CB8AC3E}">
        <p14:creationId xmlns:p14="http://schemas.microsoft.com/office/powerpoint/2010/main" val="20614077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smtClean="0">
                <a:solidFill>
                  <a:srgbClr val="0000CC"/>
                </a:solidFill>
              </a:rPr>
              <a:t>BFS</a:t>
            </a:r>
            <a:r>
              <a:rPr lang="zh-CN" altLang="en-US" sz="3600" b="1" dirty="0" smtClean="0">
                <a:solidFill>
                  <a:srgbClr val="0000CC"/>
                </a:solidFill>
              </a:rPr>
              <a:t>算法解析</a:t>
            </a:r>
            <a:endParaRPr lang="en-US" sz="3600" b="1" dirty="0" smtClean="0">
              <a:solidFill>
                <a:srgbClr val="0000CC"/>
              </a:solidFill>
            </a:endParaRPr>
          </a:p>
        </p:txBody>
      </p:sp>
      <p:sp>
        <p:nvSpPr>
          <p:cNvPr id="34819" name="Rectangle 3"/>
          <p:cNvSpPr>
            <a:spLocks noGrp="1" noChangeArrowheads="1"/>
          </p:cNvSpPr>
          <p:nvPr>
            <p:ph type="body" idx="1"/>
          </p:nvPr>
        </p:nvSpPr>
        <p:spPr>
          <a:xfrm>
            <a:off x="533400" y="1600200"/>
            <a:ext cx="8077200" cy="4495800"/>
          </a:xfrm>
          <a:noFill/>
        </p:spPr>
        <p:txBody>
          <a:bodyPr lIns="92075" tIns="46038" rIns="92075" bIns="46038"/>
          <a:lstStyle/>
          <a:p>
            <a:r>
              <a:rPr lang="zh-CN" altLang="en-US" sz="2400" b="1" dirty="0" smtClean="0"/>
              <a:t>使用三种颜色</a:t>
            </a:r>
            <a:r>
              <a:rPr lang="en-US" sz="2400" b="1" dirty="0" smtClean="0"/>
              <a:t> (</a:t>
            </a:r>
            <a:r>
              <a:rPr lang="en-US" sz="2400" b="1" i="1" dirty="0" smtClean="0"/>
              <a:t>white</a:t>
            </a:r>
            <a:r>
              <a:rPr lang="zh-CN" altLang="en-US" sz="2400" b="1" dirty="0" smtClean="0"/>
              <a:t>，</a:t>
            </a:r>
            <a:r>
              <a:rPr lang="en-US" sz="2400" b="1" i="1" dirty="0" smtClean="0"/>
              <a:t>gray</a:t>
            </a:r>
            <a:r>
              <a:rPr lang="en-US" sz="2400" b="1" dirty="0" smtClean="0"/>
              <a:t> </a:t>
            </a:r>
            <a:r>
              <a:rPr lang="zh-CN" altLang="en-US" sz="2400" b="1" dirty="0" smtClean="0"/>
              <a:t>，</a:t>
            </a:r>
            <a:r>
              <a:rPr lang="en-US" sz="2400" b="1" i="1" dirty="0" smtClean="0"/>
              <a:t>black) </a:t>
            </a:r>
            <a:r>
              <a:rPr lang="zh-CN" altLang="en-US" sz="2400" b="1" i="1" dirty="0" smtClean="0"/>
              <a:t>来描述节点的状态</a:t>
            </a:r>
            <a:endParaRPr lang="en-US" sz="2400" b="1" dirty="0" smtClean="0"/>
          </a:p>
          <a:p>
            <a:r>
              <a:rPr lang="zh-CN" altLang="en-US" sz="2400" b="1" dirty="0" smtClean="0"/>
              <a:t>节点为白色</a:t>
            </a:r>
            <a:r>
              <a:rPr lang="en-US" altLang="zh-CN" sz="2400" b="1" i="1" dirty="0" smtClean="0"/>
              <a:t>(</a:t>
            </a:r>
            <a:r>
              <a:rPr lang="en-US" sz="2400" b="1" i="1" dirty="0" smtClean="0"/>
              <a:t>white)</a:t>
            </a:r>
            <a:r>
              <a:rPr lang="zh-CN" altLang="en-US" sz="2400" b="1" dirty="0" smtClean="0"/>
              <a:t>，表示该节点还未被访问</a:t>
            </a:r>
            <a:endParaRPr lang="en-US" sz="2400" b="1" dirty="0" smtClean="0"/>
          </a:p>
          <a:p>
            <a:r>
              <a:rPr lang="zh-CN" altLang="en-US" sz="2400" b="1" dirty="0" smtClean="0"/>
              <a:t>被访问过的节点为灰色</a:t>
            </a:r>
            <a:r>
              <a:rPr lang="en-US" altLang="zh-CN" sz="2400" b="1" i="1" dirty="0"/>
              <a:t>(gray)</a:t>
            </a:r>
            <a:r>
              <a:rPr lang="zh-CN" altLang="en-US" sz="2400" b="1" dirty="0" smtClean="0"/>
              <a:t>和黑色</a:t>
            </a:r>
            <a:r>
              <a:rPr lang="en-US" altLang="zh-CN" sz="2400" b="1" i="1" dirty="0" smtClean="0"/>
              <a:t>(black)</a:t>
            </a:r>
          </a:p>
          <a:p>
            <a:pPr lvl="1"/>
            <a:r>
              <a:rPr lang="zh-CN" altLang="en-US" sz="2200" b="1" i="1" dirty="0" smtClean="0">
                <a:solidFill>
                  <a:srgbClr val="FF0000"/>
                </a:solidFill>
              </a:rPr>
              <a:t>灰色节点</a:t>
            </a:r>
            <a:r>
              <a:rPr lang="zh-CN" altLang="en-US" sz="2200" b="1" dirty="0" smtClean="0"/>
              <a:t>表示它被访问过，但是还没有对它的所有邻居进行访问</a:t>
            </a:r>
            <a:endParaRPr lang="en-US" sz="2200" b="1" dirty="0"/>
          </a:p>
          <a:p>
            <a:pPr lvl="1"/>
            <a:r>
              <a:rPr lang="zh-CN" altLang="en-US" sz="2200" b="1" i="1" dirty="0" smtClean="0">
                <a:solidFill>
                  <a:srgbClr val="FF0000"/>
                </a:solidFill>
              </a:rPr>
              <a:t>黑色节点</a:t>
            </a:r>
            <a:r>
              <a:rPr lang="zh-CN" altLang="en-US" sz="2200" b="1" dirty="0" smtClean="0"/>
              <a:t>表示它被访问过，</a:t>
            </a:r>
            <a:r>
              <a:rPr lang="zh-CN" altLang="en-US" sz="2200" b="1" dirty="0"/>
              <a:t>而且已经</a:t>
            </a:r>
            <a:r>
              <a:rPr lang="zh-CN" altLang="en-US" sz="2200" b="1" dirty="0" smtClean="0"/>
              <a:t>访问了它的所有邻居</a:t>
            </a:r>
            <a:endParaRPr lang="en-US" sz="2200" b="1" dirty="0" smtClean="0"/>
          </a:p>
          <a:p>
            <a:r>
              <a:rPr lang="zh-CN" altLang="en-US" sz="2400" b="1" dirty="0" smtClean="0"/>
              <a:t>所有节点的颜色变化顺序为</a:t>
            </a:r>
            <a:r>
              <a:rPr lang="en-US" sz="2400" b="1" dirty="0" smtClean="0"/>
              <a:t>: </a:t>
            </a:r>
            <a:r>
              <a:rPr lang="en-US" sz="2400" b="1" dirty="0" smtClean="0">
                <a:solidFill>
                  <a:srgbClr val="3333FF"/>
                </a:solidFill>
              </a:rPr>
              <a:t>white </a:t>
            </a:r>
            <a:r>
              <a:rPr lang="en-US" sz="2400" b="1" dirty="0" smtClean="0">
                <a:solidFill>
                  <a:srgbClr val="3333FF"/>
                </a:solidFill>
                <a:sym typeface="Wingdings" pitchFamily="2" charset="2"/>
              </a:rPr>
              <a:t> gray  black</a:t>
            </a:r>
          </a:p>
        </p:txBody>
      </p:sp>
    </p:spTree>
    <p:extLst>
      <p:ext uri="{BB962C8B-B14F-4D97-AF65-F5344CB8AC3E}">
        <p14:creationId xmlns:p14="http://schemas.microsoft.com/office/powerpoint/2010/main" val="1069672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smtClean="0">
                <a:solidFill>
                  <a:srgbClr val="0000CC"/>
                </a:solidFill>
              </a:rPr>
              <a:t>BFS</a:t>
            </a:r>
            <a:r>
              <a:rPr lang="zh-CN" altLang="en-US" sz="3600" b="1" dirty="0" smtClean="0">
                <a:solidFill>
                  <a:srgbClr val="0000CC"/>
                </a:solidFill>
              </a:rPr>
              <a:t>的输出</a:t>
            </a:r>
            <a:endParaRPr lang="en-US" sz="3600" b="1" dirty="0">
              <a:solidFill>
                <a:srgbClr val="0000CC"/>
              </a:solidFill>
            </a:endParaRPr>
          </a:p>
        </p:txBody>
      </p:sp>
      <p:sp>
        <p:nvSpPr>
          <p:cNvPr id="33795" name="Rectangle 3"/>
          <p:cNvSpPr>
            <a:spLocks noGrp="1" noChangeArrowheads="1"/>
          </p:cNvSpPr>
          <p:nvPr>
            <p:ph type="body" idx="1"/>
          </p:nvPr>
        </p:nvSpPr>
        <p:spPr>
          <a:xfrm>
            <a:off x="609600" y="1447800"/>
            <a:ext cx="7924800" cy="4724400"/>
          </a:xfrm>
          <a:noFill/>
        </p:spPr>
        <p:txBody>
          <a:bodyPr lIns="92075" tIns="46038" rIns="92075" bIns="46038"/>
          <a:lstStyle/>
          <a:p>
            <a:r>
              <a:rPr lang="zh-CN" altLang="en-US" sz="2400" b="1" dirty="0" smtClean="0">
                <a:latin typeface="+mj-lt"/>
              </a:rPr>
              <a:t>输出从</a:t>
            </a:r>
            <a:r>
              <a:rPr lang="en-US" altLang="zh-CN" sz="2400" b="1" i="1" dirty="0" smtClean="0">
                <a:latin typeface="+mj-lt"/>
              </a:rPr>
              <a:t>s</a:t>
            </a:r>
            <a:r>
              <a:rPr lang="zh-CN" altLang="en-US" sz="2400" b="1" dirty="0" smtClean="0">
                <a:latin typeface="+mj-lt"/>
              </a:rPr>
              <a:t>点出发到达所有其它节点的</a:t>
            </a:r>
            <a:r>
              <a:rPr lang="zh-CN" altLang="en-US" sz="2400" b="1" i="1" dirty="0" smtClean="0">
                <a:solidFill>
                  <a:srgbClr val="FF0000"/>
                </a:solidFill>
                <a:latin typeface="+mj-lt"/>
              </a:rPr>
              <a:t>最短路径</a:t>
            </a:r>
            <a:endParaRPr lang="en-US" sz="2400" b="1" i="1" dirty="0" smtClean="0">
              <a:solidFill>
                <a:srgbClr val="FF0000"/>
              </a:solidFill>
              <a:latin typeface="+mj-lt"/>
            </a:endParaRPr>
          </a:p>
          <a:p>
            <a:r>
              <a:rPr lang="zh-CN" altLang="en-US" sz="2400" b="1" dirty="0" smtClean="0">
                <a:latin typeface="+mj-lt"/>
              </a:rPr>
              <a:t>同时，也可以得到一颗以</a:t>
            </a:r>
            <a:r>
              <a:rPr lang="en-US" altLang="zh-CN" sz="2400" b="1" i="1" dirty="0" smtClean="0">
                <a:latin typeface="+mj-lt"/>
              </a:rPr>
              <a:t>s</a:t>
            </a:r>
            <a:r>
              <a:rPr lang="zh-CN" altLang="en-US" sz="2400" b="1" dirty="0" smtClean="0">
                <a:latin typeface="+mj-lt"/>
              </a:rPr>
              <a:t>节点为根的</a:t>
            </a:r>
            <a:r>
              <a:rPr lang="en-US" altLang="zh-CN" sz="2400" b="1" i="1" dirty="0" smtClean="0">
                <a:solidFill>
                  <a:srgbClr val="FF0000"/>
                </a:solidFill>
                <a:latin typeface="+mj-lt"/>
              </a:rPr>
              <a:t>BFS</a:t>
            </a:r>
            <a:r>
              <a:rPr lang="zh-CN" altLang="en-US" sz="2400" b="1" i="1" dirty="0" smtClean="0">
                <a:solidFill>
                  <a:srgbClr val="FF0000"/>
                </a:solidFill>
                <a:latin typeface="+mj-lt"/>
              </a:rPr>
              <a:t>树</a:t>
            </a:r>
            <a:r>
              <a:rPr lang="zh-CN" altLang="en-US" sz="2400" b="1" dirty="0" smtClean="0">
                <a:latin typeface="+mj-lt"/>
              </a:rPr>
              <a:t>，这颗树包括了所有从</a:t>
            </a:r>
            <a:r>
              <a:rPr lang="en-US" altLang="zh-CN" sz="2400" b="1" i="1" dirty="0" smtClean="0">
                <a:latin typeface="+mj-lt"/>
              </a:rPr>
              <a:t>s</a:t>
            </a:r>
            <a:r>
              <a:rPr lang="zh-CN" altLang="en-US" sz="2400" b="1" dirty="0" smtClean="0">
                <a:latin typeface="+mj-lt"/>
              </a:rPr>
              <a:t>可达的节点</a:t>
            </a:r>
            <a:endParaRPr lang="en-US" sz="2400" b="1" dirty="0" smtClean="0">
              <a:latin typeface="+mj-lt"/>
            </a:endParaRPr>
          </a:p>
          <a:p>
            <a:r>
              <a:rPr lang="zh-CN" altLang="en-US" sz="2400" b="1" dirty="0" smtClean="0">
                <a:latin typeface="+mj-lt"/>
              </a:rPr>
              <a:t>如果是邻接表存图，则</a:t>
            </a:r>
            <a:r>
              <a:rPr lang="en-US" altLang="zh-CN" sz="2400" b="1" dirty="0" smtClean="0">
                <a:latin typeface="+mj-lt"/>
              </a:rPr>
              <a:t>BFS</a:t>
            </a:r>
            <a:r>
              <a:rPr lang="zh-CN" altLang="en-US" sz="2400" b="1" dirty="0" smtClean="0">
                <a:latin typeface="+mj-lt"/>
              </a:rPr>
              <a:t>算法的复杂度为</a:t>
            </a:r>
            <a:r>
              <a:rPr lang="en-US" sz="2400" b="1" i="1" dirty="0" smtClean="0">
                <a:latin typeface="+mj-lt"/>
              </a:rPr>
              <a:t>O</a:t>
            </a:r>
            <a:r>
              <a:rPr lang="en-US" sz="2400" b="1" dirty="0" smtClean="0">
                <a:latin typeface="+mj-lt"/>
              </a:rPr>
              <a:t>(|</a:t>
            </a:r>
            <a:r>
              <a:rPr lang="en-US" sz="2400" b="1" i="1" dirty="0" smtClean="0">
                <a:latin typeface="+mj-lt"/>
              </a:rPr>
              <a:t>V</a:t>
            </a:r>
            <a:r>
              <a:rPr lang="en-US" sz="2400" b="1" dirty="0" smtClean="0">
                <a:latin typeface="+mj-lt"/>
              </a:rPr>
              <a:t>| + |</a:t>
            </a:r>
            <a:r>
              <a:rPr lang="en-US" sz="2400" b="1" i="1" dirty="0" smtClean="0">
                <a:latin typeface="+mj-lt"/>
              </a:rPr>
              <a:t>E</a:t>
            </a:r>
            <a:r>
              <a:rPr lang="en-US" sz="2400" b="1" dirty="0" smtClean="0">
                <a:latin typeface="+mj-lt"/>
              </a:rPr>
              <a:t>|) </a:t>
            </a:r>
          </a:p>
          <a:p>
            <a:r>
              <a:rPr lang="zh-CN" altLang="en-US" sz="2400" b="1" dirty="0" smtClean="0">
                <a:latin typeface="+mj-lt"/>
              </a:rPr>
              <a:t>如果是邻接矩阵存图，</a:t>
            </a:r>
            <a:r>
              <a:rPr lang="zh-CN" altLang="en-US" sz="2400" b="1" dirty="0"/>
              <a:t>则</a:t>
            </a:r>
            <a:r>
              <a:rPr lang="en-US" altLang="zh-CN" sz="2400" b="1" dirty="0"/>
              <a:t>BFS</a:t>
            </a:r>
            <a:r>
              <a:rPr lang="zh-CN" altLang="en-US" sz="2400" b="1" dirty="0"/>
              <a:t>算法</a:t>
            </a:r>
            <a:r>
              <a:rPr lang="zh-CN" altLang="en-US" sz="2400" b="1" dirty="0" smtClean="0"/>
              <a:t>的复杂</a:t>
            </a:r>
            <a:r>
              <a:rPr lang="zh-CN" altLang="en-US" sz="2400" b="1" dirty="0"/>
              <a:t>度为</a:t>
            </a:r>
            <a:r>
              <a:rPr lang="en-US" sz="2400" b="1" i="1" dirty="0" smtClean="0">
                <a:latin typeface="+mj-lt"/>
              </a:rPr>
              <a:t>O</a:t>
            </a:r>
            <a:r>
              <a:rPr lang="en-US" sz="2400" b="1" dirty="0" smtClean="0">
                <a:latin typeface="+mj-lt"/>
              </a:rPr>
              <a:t>(|</a:t>
            </a:r>
            <a:r>
              <a:rPr lang="en-US" sz="2400" b="1" i="1" dirty="0" smtClean="0">
                <a:latin typeface="+mj-lt"/>
              </a:rPr>
              <a:t>V</a:t>
            </a:r>
            <a:r>
              <a:rPr lang="en-US" sz="2400" b="1" dirty="0" smtClean="0">
                <a:latin typeface="+mj-lt"/>
              </a:rPr>
              <a:t>|</a:t>
            </a:r>
            <a:r>
              <a:rPr lang="en-US" sz="2400" b="1" baseline="30000" dirty="0" smtClean="0">
                <a:latin typeface="+mj-lt"/>
              </a:rPr>
              <a:t>2</a:t>
            </a:r>
            <a:r>
              <a:rPr lang="en-US" sz="2400" b="1" dirty="0" smtClean="0">
                <a:latin typeface="+mj-lt"/>
              </a:rPr>
              <a:t>)</a:t>
            </a:r>
          </a:p>
        </p:txBody>
      </p:sp>
    </p:spTree>
    <p:extLst>
      <p:ext uri="{BB962C8B-B14F-4D97-AF65-F5344CB8AC3E}">
        <p14:creationId xmlns:p14="http://schemas.microsoft.com/office/powerpoint/2010/main" val="149182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smtClean="0">
                <a:solidFill>
                  <a:srgbClr val="0000CC"/>
                </a:solidFill>
              </a:rPr>
              <a:t>BFS</a:t>
            </a:r>
            <a:r>
              <a:rPr lang="zh-CN" altLang="en-US" sz="3600" b="1" dirty="0" smtClean="0">
                <a:solidFill>
                  <a:srgbClr val="0000CC"/>
                </a:solidFill>
              </a:rPr>
              <a:t>举例</a:t>
            </a:r>
            <a:endParaRPr lang="en-US" sz="3600" b="1" dirty="0" smtClean="0">
              <a:solidFill>
                <a:srgbClr val="0000CC"/>
              </a:solidFill>
            </a:endParaRPr>
          </a:p>
        </p:txBody>
      </p:sp>
      <p:pic>
        <p:nvPicPr>
          <p:cNvPr id="2140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921" b="61106"/>
          <a:stretch/>
        </p:blipFill>
        <p:spPr bwMode="auto">
          <a:xfrm>
            <a:off x="262467" y="1905000"/>
            <a:ext cx="4157133"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212" b="61106"/>
          <a:stretch/>
        </p:blipFill>
        <p:spPr bwMode="auto">
          <a:xfrm>
            <a:off x="4648200" y="1905000"/>
            <a:ext cx="4221076"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38746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381000"/>
            <a:ext cx="7772400" cy="838200"/>
          </a:xfrm>
        </p:spPr>
        <p:txBody>
          <a:bodyPr/>
          <a:lstStyle/>
          <a:p>
            <a:r>
              <a:rPr lang="zh-CN" altLang="en-US" sz="3600" b="1" dirty="0" smtClean="0">
                <a:solidFill>
                  <a:srgbClr val="0000CC"/>
                </a:solidFill>
              </a:rPr>
              <a:t>什么是图</a:t>
            </a:r>
            <a:r>
              <a:rPr lang="en-US" sz="3600" b="1" dirty="0" smtClean="0">
                <a:solidFill>
                  <a:srgbClr val="0000CC"/>
                </a:solidFill>
              </a:rPr>
              <a:t>?</a:t>
            </a:r>
            <a:endParaRPr lang="en-US" sz="3600" b="1" dirty="0">
              <a:solidFill>
                <a:srgbClr val="0000CC"/>
              </a:solidFill>
            </a:endParaRPr>
          </a:p>
        </p:txBody>
      </p:sp>
      <p:sp>
        <p:nvSpPr>
          <p:cNvPr id="6147" name="Rectangle 3"/>
          <p:cNvSpPr>
            <a:spLocks noGrp="1" noChangeArrowheads="1"/>
          </p:cNvSpPr>
          <p:nvPr>
            <p:ph type="body" idx="1"/>
          </p:nvPr>
        </p:nvSpPr>
        <p:spPr>
          <a:xfrm>
            <a:off x="533400" y="1600200"/>
            <a:ext cx="7924800" cy="4495800"/>
          </a:xfrm>
        </p:spPr>
        <p:txBody>
          <a:bodyPr/>
          <a:lstStyle/>
          <a:p>
            <a:r>
              <a:rPr lang="zh-CN" altLang="en-US" b="1" dirty="0" smtClean="0"/>
              <a:t>一个</a:t>
            </a:r>
            <a:r>
              <a:rPr lang="zh-CN" altLang="en-US" b="1" i="1" dirty="0" smtClean="0">
                <a:solidFill>
                  <a:srgbClr val="C00000"/>
                </a:solidFill>
              </a:rPr>
              <a:t>图</a:t>
            </a:r>
            <a:r>
              <a:rPr lang="zh-CN" altLang="en-US" b="1" dirty="0" smtClean="0"/>
              <a:t>是有一系列的</a:t>
            </a:r>
            <a:r>
              <a:rPr lang="zh-CN" altLang="en-US" b="1" i="1" dirty="0">
                <a:solidFill>
                  <a:srgbClr val="C00000"/>
                </a:solidFill>
              </a:rPr>
              <a:t>节点</a:t>
            </a:r>
            <a:r>
              <a:rPr lang="zh-CN" altLang="en-US" b="1" dirty="0" smtClean="0"/>
              <a:t>和</a:t>
            </a:r>
            <a:r>
              <a:rPr lang="zh-CN" altLang="en-US" b="1" i="1" dirty="0">
                <a:solidFill>
                  <a:srgbClr val="C00000"/>
                </a:solidFill>
              </a:rPr>
              <a:t>边</a:t>
            </a:r>
            <a:r>
              <a:rPr lang="zh-CN" altLang="en-US" b="1" dirty="0" smtClean="0"/>
              <a:t>组成</a:t>
            </a:r>
            <a:r>
              <a:rPr lang="en-US" b="1" dirty="0" smtClean="0"/>
              <a:t>.</a:t>
            </a:r>
          </a:p>
        </p:txBody>
      </p:sp>
      <p:sp>
        <p:nvSpPr>
          <p:cNvPr id="6148" name="Oval 4"/>
          <p:cNvSpPr>
            <a:spLocks noChangeArrowheads="1"/>
          </p:cNvSpPr>
          <p:nvPr/>
        </p:nvSpPr>
        <p:spPr bwMode="auto">
          <a:xfrm>
            <a:off x="9906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49" name="Oval 5"/>
          <p:cNvSpPr>
            <a:spLocks noChangeArrowheads="1"/>
          </p:cNvSpPr>
          <p:nvPr/>
        </p:nvSpPr>
        <p:spPr bwMode="auto">
          <a:xfrm>
            <a:off x="990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0" name="Oval 6"/>
          <p:cNvSpPr>
            <a:spLocks noChangeArrowheads="1"/>
          </p:cNvSpPr>
          <p:nvPr/>
        </p:nvSpPr>
        <p:spPr bwMode="auto">
          <a:xfrm>
            <a:off x="22860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1" name="Oval 7"/>
          <p:cNvSpPr>
            <a:spLocks noChangeArrowheads="1"/>
          </p:cNvSpPr>
          <p:nvPr/>
        </p:nvSpPr>
        <p:spPr bwMode="auto">
          <a:xfrm>
            <a:off x="22860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2" name="Oval 8"/>
          <p:cNvSpPr>
            <a:spLocks noChangeArrowheads="1"/>
          </p:cNvSpPr>
          <p:nvPr/>
        </p:nvSpPr>
        <p:spPr bwMode="auto">
          <a:xfrm>
            <a:off x="32766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3" name="Oval 9"/>
          <p:cNvSpPr>
            <a:spLocks noChangeArrowheads="1"/>
          </p:cNvSpPr>
          <p:nvPr/>
        </p:nvSpPr>
        <p:spPr bwMode="auto">
          <a:xfrm>
            <a:off x="54102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4" name="Oval 10"/>
          <p:cNvSpPr>
            <a:spLocks noChangeArrowheads="1"/>
          </p:cNvSpPr>
          <p:nvPr/>
        </p:nvSpPr>
        <p:spPr bwMode="auto">
          <a:xfrm>
            <a:off x="54102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5" name="Oval 11"/>
          <p:cNvSpPr>
            <a:spLocks noChangeArrowheads="1"/>
          </p:cNvSpPr>
          <p:nvPr/>
        </p:nvSpPr>
        <p:spPr bwMode="auto">
          <a:xfrm>
            <a:off x="67056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6" name="Oval 12"/>
          <p:cNvSpPr>
            <a:spLocks noChangeArrowheads="1"/>
          </p:cNvSpPr>
          <p:nvPr/>
        </p:nvSpPr>
        <p:spPr bwMode="auto">
          <a:xfrm>
            <a:off x="6705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7" name="Oval 13"/>
          <p:cNvSpPr>
            <a:spLocks noChangeArrowheads="1"/>
          </p:cNvSpPr>
          <p:nvPr/>
        </p:nvSpPr>
        <p:spPr bwMode="auto">
          <a:xfrm>
            <a:off x="76962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8" name="Oval 14"/>
          <p:cNvSpPr>
            <a:spLocks noChangeArrowheads="1"/>
          </p:cNvSpPr>
          <p:nvPr/>
        </p:nvSpPr>
        <p:spPr bwMode="auto">
          <a:xfrm>
            <a:off x="76962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9" name="Oval 15"/>
          <p:cNvSpPr>
            <a:spLocks noChangeArrowheads="1"/>
          </p:cNvSpPr>
          <p:nvPr/>
        </p:nvSpPr>
        <p:spPr bwMode="auto">
          <a:xfrm>
            <a:off x="3276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0" name="Line 16"/>
          <p:cNvSpPr>
            <a:spLocks noChangeShapeType="1"/>
          </p:cNvSpPr>
          <p:nvPr/>
        </p:nvSpPr>
        <p:spPr bwMode="auto">
          <a:xfrm flipV="1">
            <a:off x="1219200" y="36576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1" name="Line 17"/>
          <p:cNvSpPr>
            <a:spLocks noChangeShapeType="1"/>
          </p:cNvSpPr>
          <p:nvPr/>
        </p:nvSpPr>
        <p:spPr bwMode="auto">
          <a:xfrm>
            <a:off x="1447800" y="34290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2" name="Line 18"/>
          <p:cNvSpPr>
            <a:spLocks noChangeShapeType="1"/>
          </p:cNvSpPr>
          <p:nvPr/>
        </p:nvSpPr>
        <p:spPr bwMode="auto">
          <a:xfrm flipH="1">
            <a:off x="1447800" y="35814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3" name="Freeform 19"/>
          <p:cNvSpPr>
            <a:spLocks/>
          </p:cNvSpPr>
          <p:nvPr/>
        </p:nvSpPr>
        <p:spPr bwMode="auto">
          <a:xfrm>
            <a:off x="2273300" y="2870200"/>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4" name="Freeform 20"/>
          <p:cNvSpPr>
            <a:spLocks/>
          </p:cNvSpPr>
          <p:nvPr/>
        </p:nvSpPr>
        <p:spPr bwMode="auto">
          <a:xfrm>
            <a:off x="1447800" y="42545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5" name="Freeform 21"/>
          <p:cNvSpPr>
            <a:spLocks/>
          </p:cNvSpPr>
          <p:nvPr/>
        </p:nvSpPr>
        <p:spPr bwMode="auto">
          <a:xfrm>
            <a:off x="1447800" y="46482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6" name="Line 22"/>
          <p:cNvSpPr>
            <a:spLocks noChangeShapeType="1"/>
          </p:cNvSpPr>
          <p:nvPr/>
        </p:nvSpPr>
        <p:spPr bwMode="auto">
          <a:xfrm flipV="1">
            <a:off x="3505200" y="36576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7" name="Text Box 23"/>
          <p:cNvSpPr txBox="1">
            <a:spLocks noChangeArrowheads="1"/>
          </p:cNvSpPr>
          <p:nvPr/>
        </p:nvSpPr>
        <p:spPr bwMode="auto">
          <a:xfrm>
            <a:off x="1074738" y="3200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6168" name="Text Box 24"/>
          <p:cNvSpPr txBox="1">
            <a:spLocks noChangeArrowheads="1"/>
          </p:cNvSpPr>
          <p:nvPr/>
        </p:nvSpPr>
        <p:spPr bwMode="auto">
          <a:xfrm>
            <a:off x="5494338" y="3124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endParaRPr lang="en-US" sz="1600">
              <a:solidFill>
                <a:schemeClr val="tx1"/>
              </a:solidFill>
              <a:latin typeface="Times New Roman" pitchFamily="18" charset="0"/>
            </a:endParaRPr>
          </a:p>
        </p:txBody>
      </p:sp>
      <p:sp>
        <p:nvSpPr>
          <p:cNvPr id="6169" name="Text Box 25"/>
          <p:cNvSpPr txBox="1">
            <a:spLocks noChangeArrowheads="1"/>
          </p:cNvSpPr>
          <p:nvPr/>
        </p:nvSpPr>
        <p:spPr bwMode="auto">
          <a:xfrm>
            <a:off x="2381250" y="32766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6170" name="Text Box 26"/>
          <p:cNvSpPr txBox="1">
            <a:spLocks noChangeArrowheads="1"/>
          </p:cNvSpPr>
          <p:nvPr/>
        </p:nvSpPr>
        <p:spPr bwMode="auto">
          <a:xfrm>
            <a:off x="3352800" y="32448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6171" name="Text Box 27"/>
          <p:cNvSpPr txBox="1">
            <a:spLocks noChangeArrowheads="1"/>
          </p:cNvSpPr>
          <p:nvPr/>
        </p:nvSpPr>
        <p:spPr bwMode="auto">
          <a:xfrm>
            <a:off x="1074738" y="4267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6172" name="Text Box 28"/>
          <p:cNvSpPr txBox="1">
            <a:spLocks noChangeArrowheads="1"/>
          </p:cNvSpPr>
          <p:nvPr/>
        </p:nvSpPr>
        <p:spPr bwMode="auto">
          <a:xfrm>
            <a:off x="5486400" y="43116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6173" name="Text Box 29"/>
          <p:cNvSpPr txBox="1">
            <a:spLocks noChangeArrowheads="1"/>
          </p:cNvSpPr>
          <p:nvPr/>
        </p:nvSpPr>
        <p:spPr bwMode="auto">
          <a:xfrm>
            <a:off x="23622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6174" name="Text Box 30"/>
          <p:cNvSpPr txBox="1">
            <a:spLocks noChangeArrowheads="1"/>
          </p:cNvSpPr>
          <p:nvPr/>
        </p:nvSpPr>
        <p:spPr bwMode="auto">
          <a:xfrm>
            <a:off x="67818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6175" name="Text Box 31"/>
          <p:cNvSpPr txBox="1">
            <a:spLocks noChangeArrowheads="1"/>
          </p:cNvSpPr>
          <p:nvPr/>
        </p:nvSpPr>
        <p:spPr bwMode="auto">
          <a:xfrm>
            <a:off x="33528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6176" name="Text Box 32"/>
          <p:cNvSpPr txBox="1">
            <a:spLocks noChangeArrowheads="1"/>
          </p:cNvSpPr>
          <p:nvPr/>
        </p:nvSpPr>
        <p:spPr bwMode="auto">
          <a:xfrm>
            <a:off x="7780338" y="4343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6177" name="Text Box 33"/>
          <p:cNvSpPr txBox="1">
            <a:spLocks noChangeArrowheads="1"/>
          </p:cNvSpPr>
          <p:nvPr/>
        </p:nvSpPr>
        <p:spPr bwMode="auto">
          <a:xfrm>
            <a:off x="6800850" y="31242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6178" name="Text Box 34"/>
          <p:cNvSpPr txBox="1">
            <a:spLocks noChangeArrowheads="1"/>
          </p:cNvSpPr>
          <p:nvPr/>
        </p:nvSpPr>
        <p:spPr bwMode="auto">
          <a:xfrm>
            <a:off x="7772400" y="3124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6179" name="Line 35"/>
          <p:cNvSpPr>
            <a:spLocks noChangeShapeType="1"/>
          </p:cNvSpPr>
          <p:nvPr/>
        </p:nvSpPr>
        <p:spPr bwMode="auto">
          <a:xfrm>
            <a:off x="5791200" y="3429000"/>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0" name="Line 36"/>
          <p:cNvSpPr>
            <a:spLocks noChangeShapeType="1"/>
          </p:cNvSpPr>
          <p:nvPr/>
        </p:nvSpPr>
        <p:spPr bwMode="auto">
          <a:xfrm>
            <a:off x="5867400" y="32766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1" name="Line 37"/>
          <p:cNvSpPr>
            <a:spLocks noChangeShapeType="1"/>
          </p:cNvSpPr>
          <p:nvPr/>
        </p:nvSpPr>
        <p:spPr bwMode="auto">
          <a:xfrm flipV="1">
            <a:off x="6934200" y="35052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2" name="Line 38"/>
          <p:cNvSpPr>
            <a:spLocks noChangeShapeType="1"/>
          </p:cNvSpPr>
          <p:nvPr/>
        </p:nvSpPr>
        <p:spPr bwMode="auto">
          <a:xfrm flipH="1" flipV="1">
            <a:off x="7924800" y="35052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9145654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7772400" cy="914400"/>
          </a:xfrm>
          <a:noFill/>
        </p:spPr>
        <p:txBody>
          <a:bodyPr lIns="92075" tIns="46038" rIns="92075" bIns="46038"/>
          <a:lstStyle/>
          <a:p>
            <a:r>
              <a:rPr lang="en-US" altLang="zh-CN" sz="3600" b="1" dirty="0">
                <a:solidFill>
                  <a:srgbClr val="0000CC"/>
                </a:solidFill>
              </a:rPr>
              <a:t>BFS</a:t>
            </a:r>
            <a:r>
              <a:rPr lang="zh-CN" altLang="en-US" sz="3600" b="1" dirty="0">
                <a:solidFill>
                  <a:srgbClr val="0000CC"/>
                </a:solidFill>
              </a:rPr>
              <a:t>举例</a:t>
            </a:r>
            <a:endParaRPr lang="en-US" sz="3600" b="1" dirty="0" smtClean="0">
              <a:solidFill>
                <a:srgbClr val="0000CC"/>
              </a:solidFill>
            </a:endParaRPr>
          </a:p>
        </p:txBody>
      </p:sp>
      <p:pic>
        <p:nvPicPr>
          <p:cNvPr id="9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169" t="38651"/>
          <a:stretch/>
        </p:blipFill>
        <p:spPr bwMode="auto">
          <a:xfrm>
            <a:off x="4572000" y="1447800"/>
            <a:ext cx="4094161" cy="442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8651" r="52933"/>
          <a:stretch/>
        </p:blipFill>
        <p:spPr bwMode="auto">
          <a:xfrm>
            <a:off x="381000" y="1371600"/>
            <a:ext cx="4114800" cy="442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004" name="Rectangle 92"/>
          <p:cNvSpPr>
            <a:spLocks noChangeArrowheads="1"/>
          </p:cNvSpPr>
          <p:nvPr/>
        </p:nvSpPr>
        <p:spPr bwMode="auto">
          <a:xfrm>
            <a:off x="4191000" y="4876800"/>
            <a:ext cx="3886200" cy="46230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92075" tIns="46038" rIns="92075" bIns="46038">
            <a:spAutoFit/>
          </a:bodyPr>
          <a:lstStyle/>
          <a:p>
            <a:r>
              <a:rPr lang="zh-CN" altLang="en-US" sz="2400" dirty="0" smtClean="0"/>
              <a:t>图中加粗的边为</a:t>
            </a:r>
            <a:r>
              <a:rPr lang="en-US" altLang="zh-CN" sz="2400" dirty="0" smtClean="0"/>
              <a:t>BFS</a:t>
            </a:r>
            <a:r>
              <a:rPr lang="zh-CN" altLang="en-US" sz="2400" dirty="0" smtClean="0"/>
              <a:t>树的边</a:t>
            </a:r>
            <a:endParaRPr lang="en-US" sz="2400" dirty="0">
              <a:solidFill>
                <a:schemeClr val="tx1"/>
              </a:solidFill>
            </a:endParaRPr>
          </a:p>
        </p:txBody>
      </p:sp>
    </p:spTree>
    <p:extLst>
      <p:ext uri="{BB962C8B-B14F-4D97-AF65-F5344CB8AC3E}">
        <p14:creationId xmlns:p14="http://schemas.microsoft.com/office/powerpoint/2010/main" val="282420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0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5800" y="304800"/>
            <a:ext cx="7772400" cy="914400"/>
          </a:xfrm>
          <a:noFill/>
        </p:spPr>
        <p:txBody>
          <a:bodyPr lIns="92075" tIns="46038" rIns="92075" bIns="46038"/>
          <a:lstStyle/>
          <a:p>
            <a:r>
              <a:rPr lang="en-US" dirty="0" smtClean="0"/>
              <a:t> </a:t>
            </a:r>
            <a:r>
              <a:rPr lang="zh-CN" altLang="en-US" sz="3600" b="1" dirty="0" smtClean="0">
                <a:solidFill>
                  <a:srgbClr val="0000CC"/>
                </a:solidFill>
              </a:rPr>
              <a:t>深度优先搜索</a:t>
            </a:r>
            <a:endParaRPr lang="en-US" sz="3600" b="1" dirty="0">
              <a:solidFill>
                <a:srgbClr val="0000CC"/>
              </a:solidFill>
            </a:endParaRPr>
          </a:p>
        </p:txBody>
      </p:sp>
      <p:sp>
        <p:nvSpPr>
          <p:cNvPr id="39939" name="Rectangle 3"/>
          <p:cNvSpPr>
            <a:spLocks noGrp="1" noChangeArrowheads="1"/>
          </p:cNvSpPr>
          <p:nvPr>
            <p:ph type="body" idx="1"/>
          </p:nvPr>
        </p:nvSpPr>
        <p:spPr>
          <a:xfrm>
            <a:off x="533400" y="1600200"/>
            <a:ext cx="8001000" cy="4419600"/>
          </a:xfrm>
          <a:noFill/>
        </p:spPr>
        <p:txBody>
          <a:bodyPr lIns="92075" tIns="46038" rIns="92075" bIns="46038"/>
          <a:lstStyle/>
          <a:p>
            <a:r>
              <a:rPr lang="zh-CN" altLang="en-US" sz="2400" b="1" dirty="0" smtClean="0">
                <a:solidFill>
                  <a:srgbClr val="FF0000"/>
                </a:solidFill>
                <a:latin typeface="+mj-lt"/>
              </a:rPr>
              <a:t>目标</a:t>
            </a:r>
            <a:r>
              <a:rPr lang="en-US" sz="2400" b="1" dirty="0" smtClean="0">
                <a:latin typeface="+mj-lt"/>
              </a:rPr>
              <a:t>: </a:t>
            </a:r>
            <a:r>
              <a:rPr lang="zh-CN" altLang="en-US" sz="2400" b="1" dirty="0" smtClean="0">
                <a:latin typeface="+mj-lt"/>
              </a:rPr>
              <a:t>遍历图中所有的节点和边</a:t>
            </a:r>
            <a:endParaRPr lang="en-US" sz="2400" b="1" i="1" dirty="0" smtClean="0">
              <a:latin typeface="+mj-lt"/>
            </a:endParaRPr>
          </a:p>
          <a:p>
            <a:r>
              <a:rPr lang="zh-CN" altLang="en-US" sz="2400" b="1" dirty="0" smtClean="0">
                <a:solidFill>
                  <a:srgbClr val="FF0000"/>
                </a:solidFill>
                <a:latin typeface="+mj-lt"/>
              </a:rPr>
              <a:t>基本思想</a:t>
            </a:r>
            <a:r>
              <a:rPr lang="en-US" sz="2400" b="1" dirty="0" smtClean="0">
                <a:latin typeface="+mj-lt"/>
              </a:rPr>
              <a:t>: </a:t>
            </a:r>
            <a:r>
              <a:rPr lang="zh-CN" altLang="en-US" sz="2400" b="1" dirty="0" smtClean="0">
                <a:latin typeface="+mj-lt"/>
              </a:rPr>
              <a:t>每次搜索时优先往更深的节点搜索</a:t>
            </a:r>
            <a:endParaRPr lang="en-US" sz="2400" b="1" dirty="0" smtClean="0">
              <a:latin typeface="+mj-lt"/>
            </a:endParaRPr>
          </a:p>
        </p:txBody>
      </p:sp>
    </p:spTree>
    <p:extLst>
      <p:ext uri="{BB962C8B-B14F-4D97-AF65-F5344CB8AC3E}">
        <p14:creationId xmlns:p14="http://schemas.microsoft.com/office/powerpoint/2010/main" val="34259116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smtClean="0">
                <a:solidFill>
                  <a:srgbClr val="0000CC"/>
                </a:solidFill>
              </a:rPr>
              <a:t>DFS</a:t>
            </a:r>
            <a:r>
              <a:rPr lang="zh-CN" altLang="en-US" sz="3600" b="1" dirty="0">
                <a:solidFill>
                  <a:srgbClr val="0000CC"/>
                </a:solidFill>
              </a:rPr>
              <a:t>算法</a:t>
            </a:r>
            <a:endParaRPr lang="en-US" sz="3600" b="1" dirty="0" smtClean="0">
              <a:solidFill>
                <a:srgbClr val="0000CC"/>
              </a:solidFill>
            </a:endParaRPr>
          </a:p>
        </p:txBody>
      </p:sp>
      <p:grpSp>
        <p:nvGrpSpPr>
          <p:cNvPr id="5" name="Group 4"/>
          <p:cNvGrpSpPr/>
          <p:nvPr/>
        </p:nvGrpSpPr>
        <p:grpSpPr>
          <a:xfrm>
            <a:off x="990601" y="1600200"/>
            <a:ext cx="4267200" cy="3276599"/>
            <a:chOff x="1371600" y="1752601"/>
            <a:chExt cx="4450435" cy="3779301"/>
          </a:xfrm>
        </p:grpSpPr>
        <p:pic>
          <p:nvPicPr>
            <p:cNvPr id="21606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522"/>
            <a:stretch/>
          </p:blipFill>
          <p:spPr bwMode="auto">
            <a:xfrm>
              <a:off x="1371600" y="1752601"/>
              <a:ext cx="4450435"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4313"/>
            <a:stretch/>
          </p:blipFill>
          <p:spPr bwMode="auto">
            <a:xfrm>
              <a:off x="1371600" y="3733800"/>
              <a:ext cx="4450435" cy="1798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2267964" y="3160244"/>
              <a:ext cx="1699504" cy="584775"/>
              <a:chOff x="2267964" y="3160244"/>
              <a:chExt cx="1699504" cy="584775"/>
            </a:xfrm>
          </p:grpSpPr>
          <p:sp>
            <p:nvSpPr>
              <p:cNvPr id="3" name="TextBox 2"/>
              <p:cNvSpPr txBox="1"/>
              <p:nvPr/>
            </p:nvSpPr>
            <p:spPr>
              <a:xfrm>
                <a:off x="2267964" y="3160244"/>
                <a:ext cx="1699504" cy="584775"/>
              </a:xfrm>
              <a:prstGeom prst="rect">
                <a:avLst/>
              </a:prstGeom>
              <a:noFill/>
            </p:spPr>
            <p:txBody>
              <a:bodyPr wrap="none" rtlCol="0">
                <a:spAutoFit/>
              </a:bodyPr>
              <a:lstStyle/>
              <a:p>
                <a:r>
                  <a:rPr lang="en-US" sz="3200" b="0" dirty="0" smtClean="0"/>
                  <a:t>  .</a:t>
                </a:r>
                <a:r>
                  <a:rPr lang="en-US" sz="3200" b="0" dirty="0" smtClean="0">
                    <a:sym typeface="Symbol"/>
                  </a:rPr>
                  <a:t></a:t>
                </a:r>
                <a:r>
                  <a:rPr lang="en-US" sz="2800" b="0" dirty="0" smtClean="0"/>
                  <a:t> = NIL</a:t>
                </a:r>
                <a:endParaRPr lang="en-US" sz="2800" b="0" dirty="0"/>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76" t="33233" r="73746" b="57522"/>
              <a:stretch/>
            </p:blipFill>
            <p:spPr bwMode="auto">
              <a:xfrm>
                <a:off x="2286000" y="3359089"/>
                <a:ext cx="279400" cy="298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10" name="TextBox 9"/>
          <p:cNvSpPr txBox="1"/>
          <p:nvPr/>
        </p:nvSpPr>
        <p:spPr>
          <a:xfrm>
            <a:off x="609601" y="5334000"/>
            <a:ext cx="7696200" cy="830997"/>
          </a:xfrm>
          <a:prstGeom prst="rect">
            <a:avLst/>
          </a:prstGeom>
          <a:noFill/>
          <a:ln>
            <a:solidFill>
              <a:srgbClr val="CC3300"/>
            </a:solidFill>
          </a:ln>
        </p:spPr>
        <p:txBody>
          <a:bodyPr wrap="square" rtlCol="0">
            <a:spAutoFit/>
          </a:bodyPr>
          <a:lstStyle/>
          <a:p>
            <a:pPr marL="342900" indent="-342900">
              <a:buFont typeface="Wingdings" pitchFamily="2" charset="2"/>
              <a:buChar char="§"/>
            </a:pPr>
            <a:r>
              <a:rPr lang="zh-CN" altLang="en-US" sz="2400" dirty="0" smtClean="0"/>
              <a:t>每次递归调用</a:t>
            </a:r>
            <a:r>
              <a:rPr lang="en-US" sz="2400" dirty="0" smtClean="0"/>
              <a:t>DFS-Visit(</a:t>
            </a:r>
            <a:r>
              <a:rPr lang="en-US" sz="2400" i="1" dirty="0" smtClean="0"/>
              <a:t>G</a:t>
            </a:r>
            <a:r>
              <a:rPr lang="en-US" sz="2400" dirty="0" smtClean="0"/>
              <a:t>, </a:t>
            </a:r>
            <a:r>
              <a:rPr lang="en-US" sz="2400" i="1" dirty="0" smtClean="0"/>
              <a:t>u</a:t>
            </a:r>
            <a:r>
              <a:rPr lang="en-US" sz="2400" dirty="0" smtClean="0"/>
              <a:t>)</a:t>
            </a:r>
            <a:r>
              <a:rPr lang="zh-CN" altLang="en-US" sz="2400" dirty="0" smtClean="0"/>
              <a:t>时，</a:t>
            </a:r>
            <a:r>
              <a:rPr lang="en-US" altLang="zh-CN" sz="2400" i="1" dirty="0" smtClean="0"/>
              <a:t>u</a:t>
            </a:r>
            <a:r>
              <a:rPr lang="zh-CN" altLang="en-US" sz="2400" dirty="0" smtClean="0"/>
              <a:t>将成为这次递归的所对应的</a:t>
            </a:r>
            <a:r>
              <a:rPr lang="en-US" altLang="zh-CN" sz="2400" dirty="0" smtClean="0"/>
              <a:t>DFS</a:t>
            </a:r>
            <a:r>
              <a:rPr lang="zh-CN" altLang="en-US" sz="2400" dirty="0" smtClean="0"/>
              <a:t>树的根节点</a:t>
            </a:r>
            <a:endParaRPr lang="en-US" sz="2400" dirty="0"/>
          </a:p>
        </p:txBody>
      </p:sp>
    </p:spTree>
    <p:extLst>
      <p:ext uri="{BB962C8B-B14F-4D97-AF65-F5344CB8AC3E}">
        <p14:creationId xmlns:p14="http://schemas.microsoft.com/office/powerpoint/2010/main" val="17659425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smtClean="0">
                <a:solidFill>
                  <a:srgbClr val="0000CC"/>
                </a:solidFill>
              </a:rPr>
              <a:t>DFS-Visit(</a:t>
            </a:r>
            <a:r>
              <a:rPr lang="en-US" sz="3600" b="1" i="1" dirty="0" smtClean="0">
                <a:solidFill>
                  <a:srgbClr val="0000CC"/>
                </a:solidFill>
              </a:rPr>
              <a:t>u</a:t>
            </a:r>
            <a:r>
              <a:rPr lang="en-US" sz="3600" b="1" dirty="0" smtClean="0">
                <a:solidFill>
                  <a:srgbClr val="0000CC"/>
                </a:solidFill>
              </a:rPr>
              <a:t>)</a:t>
            </a:r>
            <a:r>
              <a:rPr lang="zh-CN" altLang="en-US" sz="3600" b="1" dirty="0" smtClean="0">
                <a:solidFill>
                  <a:srgbClr val="0000CC"/>
                </a:solidFill>
              </a:rPr>
              <a:t>过程</a:t>
            </a:r>
            <a:endParaRPr lang="en-US" sz="3600" b="1" dirty="0">
              <a:solidFill>
                <a:srgbClr val="0000CC"/>
              </a:solidFill>
            </a:endParaRPr>
          </a:p>
        </p:txBody>
      </p:sp>
      <p:grpSp>
        <p:nvGrpSpPr>
          <p:cNvPr id="5" name="Group 4"/>
          <p:cNvGrpSpPr/>
          <p:nvPr/>
        </p:nvGrpSpPr>
        <p:grpSpPr>
          <a:xfrm>
            <a:off x="931863" y="1447800"/>
            <a:ext cx="7373937" cy="4846782"/>
            <a:chOff x="515938" y="1447800"/>
            <a:chExt cx="7373937" cy="4846782"/>
          </a:xfrm>
        </p:grpSpPr>
        <p:grpSp>
          <p:nvGrpSpPr>
            <p:cNvPr id="4" name="Group 3"/>
            <p:cNvGrpSpPr/>
            <p:nvPr/>
          </p:nvGrpSpPr>
          <p:grpSpPr>
            <a:xfrm>
              <a:off x="515938" y="1447800"/>
              <a:ext cx="7373937" cy="4846782"/>
              <a:chOff x="914400" y="1504611"/>
              <a:chExt cx="7373937" cy="4846782"/>
            </a:xfrm>
          </p:grpSpPr>
          <p:pic>
            <p:nvPicPr>
              <p:cNvPr id="21709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0757"/>
              <a:stretch/>
            </p:blipFill>
            <p:spPr bwMode="auto">
              <a:xfrm>
                <a:off x="914400" y="4639733"/>
                <a:ext cx="7280275" cy="1711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0545"/>
              <a:stretch/>
            </p:blipFill>
            <p:spPr bwMode="auto">
              <a:xfrm>
                <a:off x="1008062" y="1504611"/>
                <a:ext cx="7280275" cy="2593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2425700" y="4063425"/>
                <a:ext cx="1156117" cy="584775"/>
                <a:chOff x="2425700" y="4063425"/>
                <a:chExt cx="1156117" cy="584775"/>
              </a:xfrm>
            </p:grpSpPr>
            <p:sp>
              <p:nvSpPr>
                <p:cNvPr id="8" name="TextBox 7"/>
                <p:cNvSpPr txBox="1"/>
                <p:nvPr/>
              </p:nvSpPr>
              <p:spPr>
                <a:xfrm>
                  <a:off x="2425700" y="4063425"/>
                  <a:ext cx="1099981" cy="584775"/>
                </a:xfrm>
                <a:prstGeom prst="rect">
                  <a:avLst/>
                </a:prstGeom>
                <a:noFill/>
              </p:spPr>
              <p:txBody>
                <a:bodyPr wrap="none" rtlCol="0">
                  <a:spAutoFit/>
                </a:bodyPr>
                <a:lstStyle/>
                <a:p>
                  <a:r>
                    <a:rPr lang="en-US" sz="3200" b="0" dirty="0" smtClean="0"/>
                    <a:t>   </a:t>
                  </a:r>
                  <a:r>
                    <a:rPr lang="en-US" sz="3200" b="0" dirty="0" smtClean="0">
                      <a:sym typeface="Symbol"/>
                    </a:rPr>
                    <a:t></a:t>
                  </a:r>
                  <a:r>
                    <a:rPr lang="en-US" sz="2800" b="0" dirty="0" smtClean="0"/>
                    <a:t> = </a:t>
                  </a:r>
                  <a:endParaRPr lang="en-US" sz="2800" b="0" dirty="0"/>
                </a:p>
              </p:txBody>
            </p:sp>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76" t="33233" r="73746" b="57522"/>
                <a:stretch/>
              </p:blipFill>
              <p:spPr bwMode="auto">
                <a:xfrm>
                  <a:off x="3302417" y="4262269"/>
                  <a:ext cx="279400" cy="298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390" t="50817" r="78958" b="40270"/>
                <a:stretch/>
              </p:blipFill>
              <p:spPr bwMode="auto">
                <a:xfrm>
                  <a:off x="2480732" y="4183230"/>
                  <a:ext cx="338668" cy="38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1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1572" t="87260"/>
            <a:stretch/>
          </p:blipFill>
          <p:spPr bwMode="auto">
            <a:xfrm>
              <a:off x="4014258" y="4652665"/>
              <a:ext cx="786342" cy="356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5479" t="42147" b="48992"/>
            <a:stretch/>
          </p:blipFill>
          <p:spPr bwMode="auto">
            <a:xfrm>
              <a:off x="4471458" y="4652665"/>
              <a:ext cx="329142" cy="386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3348737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smtClean="0">
                <a:solidFill>
                  <a:srgbClr val="0000CC"/>
                </a:solidFill>
              </a:rPr>
              <a:t>DFS</a:t>
            </a:r>
            <a:r>
              <a:rPr lang="zh-CN" altLang="en-US" sz="3600" b="1" dirty="0" smtClean="0">
                <a:solidFill>
                  <a:srgbClr val="0000CC"/>
                </a:solidFill>
              </a:rPr>
              <a:t>算法分析</a:t>
            </a:r>
            <a:endParaRPr lang="en-US" sz="3600" b="1" dirty="0" smtClean="0">
              <a:solidFill>
                <a:srgbClr val="0000CC"/>
              </a:solidFill>
            </a:endParaRPr>
          </a:p>
        </p:txBody>
      </p:sp>
      <p:sp>
        <p:nvSpPr>
          <p:cNvPr id="34819" name="Rectangle 3"/>
          <p:cNvSpPr>
            <a:spLocks noGrp="1" noChangeArrowheads="1"/>
          </p:cNvSpPr>
          <p:nvPr>
            <p:ph type="body" idx="1"/>
          </p:nvPr>
        </p:nvSpPr>
        <p:spPr>
          <a:xfrm>
            <a:off x="533400" y="1600200"/>
            <a:ext cx="8077200" cy="4495800"/>
          </a:xfrm>
          <a:noFill/>
        </p:spPr>
        <p:txBody>
          <a:bodyPr lIns="92075" tIns="46038" rIns="92075" bIns="46038"/>
          <a:lstStyle/>
          <a:p>
            <a:r>
              <a:rPr lang="zh-CN" altLang="en-US" sz="2400" b="1" dirty="0" smtClean="0"/>
              <a:t>与</a:t>
            </a:r>
            <a:r>
              <a:rPr lang="en-US" altLang="zh-CN" sz="2400" b="1" dirty="0" smtClean="0"/>
              <a:t>BFS</a:t>
            </a:r>
            <a:r>
              <a:rPr lang="zh-CN" altLang="en-US" sz="2400" b="1" dirty="0" smtClean="0"/>
              <a:t>类似，我们对节点进行分类：</a:t>
            </a:r>
            <a:endParaRPr lang="en-US" sz="2400" b="1" dirty="0" smtClean="0"/>
          </a:p>
          <a:p>
            <a:pPr lvl="1"/>
            <a:r>
              <a:rPr lang="en-US" sz="2200" b="1" i="1" dirty="0" smtClean="0"/>
              <a:t>white</a:t>
            </a:r>
            <a:r>
              <a:rPr lang="en-US" sz="2200" b="1" dirty="0" smtClean="0">
                <a:solidFill>
                  <a:srgbClr val="FF0000"/>
                </a:solidFill>
              </a:rPr>
              <a:t> </a:t>
            </a:r>
            <a:r>
              <a:rPr lang="zh-CN" altLang="en-US" sz="2200" b="1" dirty="0" smtClean="0">
                <a:solidFill>
                  <a:srgbClr val="FF0000"/>
                </a:solidFill>
              </a:rPr>
              <a:t>没有被访问的节点</a:t>
            </a:r>
            <a:endParaRPr lang="en-US" sz="2200" b="1" dirty="0" smtClean="0"/>
          </a:p>
          <a:p>
            <a:pPr lvl="1"/>
            <a:r>
              <a:rPr lang="en-US" sz="2200" b="1" i="1" dirty="0"/>
              <a:t>g</a:t>
            </a:r>
            <a:r>
              <a:rPr lang="en-US" sz="2200" b="1" i="1" dirty="0" smtClean="0"/>
              <a:t>ray</a:t>
            </a:r>
            <a:r>
              <a:rPr lang="en-US" sz="2200" b="1" dirty="0" smtClean="0"/>
              <a:t> </a:t>
            </a:r>
            <a:r>
              <a:rPr lang="zh-CN" altLang="en-US" sz="2200" b="1" dirty="0" smtClean="0"/>
              <a:t>被访问过的节点，但是还没有递归地进入它的所有邻居节点访问</a:t>
            </a:r>
            <a:endParaRPr lang="en-US" sz="2200" b="1" dirty="0" smtClean="0"/>
          </a:p>
          <a:p>
            <a:pPr lvl="1"/>
            <a:r>
              <a:rPr lang="en-US" sz="2200" b="1" i="1" dirty="0" smtClean="0"/>
              <a:t>Black</a:t>
            </a:r>
            <a:r>
              <a:rPr lang="zh-CN" altLang="en-US" sz="2200" b="1" dirty="0"/>
              <a:t>被访问过的节点，</a:t>
            </a:r>
            <a:r>
              <a:rPr lang="zh-CN" altLang="en-US" sz="2200" b="1" dirty="0" smtClean="0"/>
              <a:t>而且已经递归地进入了它的所有邻居节点访问了</a:t>
            </a:r>
            <a:endParaRPr lang="en-US" sz="2200" b="1" dirty="0" smtClean="0"/>
          </a:p>
        </p:txBody>
      </p:sp>
    </p:spTree>
    <p:extLst>
      <p:ext uri="{BB962C8B-B14F-4D97-AF65-F5344CB8AC3E}">
        <p14:creationId xmlns:p14="http://schemas.microsoft.com/office/powerpoint/2010/main" val="9248419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304800"/>
            <a:ext cx="7772400" cy="838200"/>
          </a:xfrm>
          <a:noFill/>
        </p:spPr>
        <p:txBody>
          <a:bodyPr lIns="92075" tIns="46038" rIns="92075" bIns="46038"/>
          <a:lstStyle/>
          <a:p>
            <a:r>
              <a:rPr lang="en-US" sz="3600" b="1" dirty="0" smtClean="0">
                <a:solidFill>
                  <a:srgbClr val="0000CC"/>
                </a:solidFill>
              </a:rPr>
              <a:t>DFS</a:t>
            </a:r>
            <a:r>
              <a:rPr lang="zh-CN" altLang="en-US" sz="3600" b="1" dirty="0" smtClean="0">
                <a:solidFill>
                  <a:srgbClr val="0000CC"/>
                </a:solidFill>
              </a:rPr>
              <a:t>算法分析</a:t>
            </a:r>
            <a:endParaRPr lang="en-US" sz="3600" b="1" dirty="0">
              <a:solidFill>
                <a:srgbClr val="0000CC"/>
              </a:solidFill>
            </a:endParaRPr>
          </a:p>
        </p:txBody>
      </p:sp>
      <p:sp>
        <p:nvSpPr>
          <p:cNvPr id="40963" name="Rectangle 3"/>
          <p:cNvSpPr>
            <a:spLocks noGrp="1" noChangeArrowheads="1"/>
          </p:cNvSpPr>
          <p:nvPr>
            <p:ph type="body" idx="1"/>
          </p:nvPr>
        </p:nvSpPr>
        <p:spPr>
          <a:xfrm>
            <a:off x="304800" y="1447800"/>
            <a:ext cx="8534400" cy="5105400"/>
          </a:xfrm>
          <a:noFill/>
        </p:spPr>
        <p:txBody>
          <a:bodyPr lIns="92075" tIns="46038" rIns="92075" bIns="46038"/>
          <a:lstStyle/>
          <a:p>
            <a:r>
              <a:rPr lang="zh-CN" altLang="en-US" sz="2400" b="1" dirty="0" smtClean="0"/>
              <a:t>该算法能够发现图中的所有节点，无论该图是否连通，或者是否是有向图</a:t>
            </a:r>
            <a:endParaRPr lang="en-US" altLang="zh-CN" sz="2400" b="1" dirty="0" smtClean="0"/>
          </a:p>
          <a:p>
            <a:r>
              <a:rPr lang="en-US" altLang="zh-CN" sz="2400" b="1" dirty="0" smtClean="0"/>
              <a:t>BFS</a:t>
            </a:r>
            <a:r>
              <a:rPr lang="zh-CN" altLang="en-US" sz="2400" b="1" dirty="0" smtClean="0"/>
              <a:t>算法可以得到</a:t>
            </a:r>
            <a:r>
              <a:rPr lang="en-US" sz="2400" b="1" dirty="0" smtClean="0"/>
              <a:t>:</a:t>
            </a:r>
            <a:endParaRPr lang="en-US" sz="2400" b="1" dirty="0"/>
          </a:p>
          <a:p>
            <a:pPr marL="640080" lvl="1"/>
            <a:r>
              <a:rPr lang="zh-CN" altLang="en-US" sz="2200" b="1" dirty="0" smtClean="0"/>
              <a:t>一个</a:t>
            </a:r>
            <a:r>
              <a:rPr lang="en-US" altLang="zh-CN" sz="2200" b="1" dirty="0" smtClean="0"/>
              <a:t>DFS</a:t>
            </a:r>
            <a:r>
              <a:rPr lang="zh-CN" altLang="en-US" sz="2200" b="1" dirty="0" smtClean="0"/>
              <a:t>森林：包括了一系列的</a:t>
            </a:r>
            <a:r>
              <a:rPr lang="en-US" altLang="zh-CN" sz="2200" b="1" dirty="0" smtClean="0"/>
              <a:t>DFS</a:t>
            </a:r>
            <a:r>
              <a:rPr lang="zh-CN" altLang="en-US" sz="2200" b="1" dirty="0" smtClean="0"/>
              <a:t>树</a:t>
            </a:r>
            <a:endParaRPr lang="en-US" altLang="zh-CN" sz="2200" b="1" dirty="0" smtClean="0"/>
          </a:p>
          <a:p>
            <a:pPr marL="640080" lvl="1"/>
            <a:r>
              <a:rPr lang="zh-CN" altLang="en-US" sz="2200" b="1" dirty="0" smtClean="0"/>
              <a:t>对于任意一个节点</a:t>
            </a:r>
            <a:r>
              <a:rPr lang="en-US" altLang="zh-CN" sz="2200" b="1" i="1" dirty="0" smtClean="0"/>
              <a:t>u</a:t>
            </a:r>
            <a:r>
              <a:rPr lang="zh-CN" altLang="en-US" sz="2200" b="1" dirty="0" smtClean="0"/>
              <a:t>有</a:t>
            </a:r>
            <a:r>
              <a:rPr lang="en-US" altLang="zh-CN" sz="2200" b="1" dirty="0" smtClean="0"/>
              <a:t>2</a:t>
            </a:r>
            <a:r>
              <a:rPr lang="zh-CN" altLang="en-US" sz="2200" b="1" dirty="0" smtClean="0"/>
              <a:t>个时间戳</a:t>
            </a:r>
            <a:endParaRPr lang="en-US" sz="2200" b="1" i="1" dirty="0" smtClean="0"/>
          </a:p>
          <a:p>
            <a:pPr marL="914400" lvl="2"/>
            <a:r>
              <a:rPr lang="en-US" sz="2200" b="1" i="1" dirty="0" err="1"/>
              <a:t>u</a:t>
            </a:r>
            <a:r>
              <a:rPr lang="en-US" sz="2200" b="1" dirty="0" err="1" smtClean="0"/>
              <a:t>.</a:t>
            </a:r>
            <a:r>
              <a:rPr lang="en-US" sz="2200" b="1" i="1" dirty="0" err="1" smtClean="0"/>
              <a:t>d</a:t>
            </a:r>
            <a:r>
              <a:rPr lang="en-US" sz="2200" b="1" dirty="0" smtClean="0"/>
              <a:t> </a:t>
            </a:r>
            <a:r>
              <a:rPr lang="zh-CN" altLang="en-US" sz="2200" b="1" dirty="0" smtClean="0"/>
              <a:t>表示第一次发现节点</a:t>
            </a:r>
            <a:r>
              <a:rPr lang="en-US" altLang="zh-CN" sz="2200" b="1" i="1" dirty="0" smtClean="0"/>
              <a:t>u</a:t>
            </a:r>
            <a:r>
              <a:rPr lang="zh-CN" altLang="en-US" sz="2200" b="1" dirty="0" smtClean="0"/>
              <a:t>的时间（被染成灰色节点的时间）</a:t>
            </a:r>
            <a:endParaRPr lang="en-US" altLang="zh-CN" sz="2200" b="1" dirty="0" smtClean="0"/>
          </a:p>
          <a:p>
            <a:pPr marL="914400" lvl="2"/>
            <a:r>
              <a:rPr lang="en-US" sz="2200" b="1" i="1" dirty="0" err="1" smtClean="0"/>
              <a:t>u</a:t>
            </a:r>
            <a:r>
              <a:rPr lang="en-US" sz="2200" b="1" dirty="0" err="1" smtClean="0"/>
              <a:t>.</a:t>
            </a:r>
            <a:r>
              <a:rPr lang="en-US" sz="2200" b="1" i="1" dirty="0" err="1" smtClean="0"/>
              <a:t>f</a:t>
            </a:r>
            <a:r>
              <a:rPr lang="en-US" sz="2200" b="1" dirty="0" smtClean="0"/>
              <a:t> </a:t>
            </a:r>
            <a:r>
              <a:rPr lang="zh-CN" altLang="en-US" sz="2200" b="1" dirty="0" smtClean="0"/>
              <a:t>表示已经完成对</a:t>
            </a:r>
            <a:r>
              <a:rPr lang="en-US" altLang="zh-CN" sz="2200" b="1" i="1" dirty="0" smtClean="0"/>
              <a:t>u</a:t>
            </a:r>
            <a:r>
              <a:rPr lang="zh-CN" altLang="en-US" sz="2200" b="1" dirty="0" smtClean="0"/>
              <a:t>节点进行搜索的时间（被染成黑色节点的时间）</a:t>
            </a:r>
            <a:endParaRPr lang="en-US" sz="2200" b="1" dirty="0" smtClean="0"/>
          </a:p>
          <a:p>
            <a:r>
              <a:rPr lang="zh-CN" altLang="en-US" sz="2400" b="1" dirty="0"/>
              <a:t>如果是邻接表存图，</a:t>
            </a:r>
            <a:r>
              <a:rPr lang="zh-CN" altLang="en-US" sz="2400" b="1" dirty="0" smtClean="0"/>
              <a:t>则</a:t>
            </a:r>
            <a:r>
              <a:rPr lang="en-US" altLang="zh-CN" sz="2400" b="1" dirty="0" smtClean="0"/>
              <a:t>DFS</a:t>
            </a:r>
            <a:r>
              <a:rPr lang="zh-CN" altLang="en-US" sz="2400" b="1" dirty="0" smtClean="0"/>
              <a:t>算法</a:t>
            </a:r>
            <a:r>
              <a:rPr lang="zh-CN" altLang="en-US" sz="2400" b="1" dirty="0"/>
              <a:t>的复杂度为</a:t>
            </a:r>
            <a:r>
              <a:rPr lang="en-US" altLang="zh-CN" sz="2400" b="1" i="1" dirty="0"/>
              <a:t>O</a:t>
            </a:r>
            <a:r>
              <a:rPr lang="en-US" altLang="zh-CN" sz="2400" b="1" dirty="0"/>
              <a:t>(|</a:t>
            </a:r>
            <a:r>
              <a:rPr lang="en-US" altLang="zh-CN" sz="2400" b="1" i="1" dirty="0"/>
              <a:t>V</a:t>
            </a:r>
            <a:r>
              <a:rPr lang="en-US" altLang="zh-CN" sz="2400" b="1" dirty="0"/>
              <a:t>| + |</a:t>
            </a:r>
            <a:r>
              <a:rPr lang="en-US" altLang="zh-CN" sz="2400" b="1" i="1" dirty="0"/>
              <a:t>E</a:t>
            </a:r>
            <a:r>
              <a:rPr lang="en-US" altLang="zh-CN" sz="2400" b="1" dirty="0"/>
              <a:t>|) </a:t>
            </a:r>
          </a:p>
          <a:p>
            <a:r>
              <a:rPr lang="zh-CN" altLang="en-US" sz="2400" b="1" dirty="0"/>
              <a:t>如果是邻接矩阵存图，</a:t>
            </a:r>
            <a:r>
              <a:rPr lang="zh-CN" altLang="en-US" sz="2400" b="1" dirty="0" smtClean="0"/>
              <a:t>则</a:t>
            </a:r>
            <a:r>
              <a:rPr lang="en-US" altLang="zh-CN" sz="2400" b="1" dirty="0"/>
              <a:t>DFS</a:t>
            </a:r>
            <a:r>
              <a:rPr lang="zh-CN" altLang="en-US" sz="2400" b="1" dirty="0" smtClean="0"/>
              <a:t>算法</a:t>
            </a:r>
            <a:r>
              <a:rPr lang="zh-CN" altLang="en-US" sz="2400" b="1" dirty="0"/>
              <a:t>的复杂度为</a:t>
            </a:r>
            <a:r>
              <a:rPr lang="en-US" altLang="zh-CN" sz="2400" b="1" i="1" dirty="0"/>
              <a:t>O</a:t>
            </a:r>
            <a:r>
              <a:rPr lang="en-US" altLang="zh-CN" sz="2400" b="1" dirty="0"/>
              <a:t>(|</a:t>
            </a:r>
            <a:r>
              <a:rPr lang="en-US" altLang="zh-CN" sz="2400" b="1" i="1" dirty="0"/>
              <a:t>V</a:t>
            </a:r>
            <a:r>
              <a:rPr lang="en-US" altLang="zh-CN" sz="2400" b="1" dirty="0"/>
              <a:t>|</a:t>
            </a:r>
            <a:r>
              <a:rPr lang="en-US" altLang="zh-CN" sz="2400" b="1" baseline="30000" dirty="0"/>
              <a:t>2</a:t>
            </a:r>
            <a:r>
              <a:rPr lang="en-US" altLang="zh-CN" sz="2400" b="1" dirty="0"/>
              <a:t>)</a:t>
            </a:r>
          </a:p>
        </p:txBody>
      </p:sp>
    </p:spTree>
    <p:extLst>
      <p:ext uri="{BB962C8B-B14F-4D97-AF65-F5344CB8AC3E}">
        <p14:creationId xmlns:p14="http://schemas.microsoft.com/office/powerpoint/2010/main" val="51847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9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sz="3600" b="1" dirty="0" smtClean="0">
                <a:solidFill>
                  <a:srgbClr val="0000CC"/>
                </a:solidFill>
              </a:rPr>
              <a:t>DFS</a:t>
            </a:r>
            <a:r>
              <a:rPr lang="zh-CN" altLang="en-US" sz="3600" b="1" dirty="0" smtClean="0">
                <a:solidFill>
                  <a:srgbClr val="0000CC"/>
                </a:solidFill>
              </a:rPr>
              <a:t>算法举例</a:t>
            </a:r>
            <a:r>
              <a:rPr lang="en-US" altLang="zh-CN" sz="3600" b="1" dirty="0" smtClean="0">
                <a:solidFill>
                  <a:srgbClr val="0000CC"/>
                </a:solidFill>
              </a:rPr>
              <a:t>(1)</a:t>
            </a:r>
            <a:endParaRPr lang="en-US" sz="3600" b="1" dirty="0" smtClean="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77444"/>
          <a:stretch/>
        </p:blipFill>
        <p:spPr bwMode="auto">
          <a:xfrm>
            <a:off x="1056640" y="1524000"/>
            <a:ext cx="7249160" cy="2313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b="77444"/>
          <a:stretch/>
        </p:blipFill>
        <p:spPr bwMode="auto">
          <a:xfrm>
            <a:off x="675640" y="3962400"/>
            <a:ext cx="740156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01039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smtClean="0">
                <a:solidFill>
                  <a:srgbClr val="0000CC"/>
                </a:solidFill>
              </a:rPr>
              <a:t>(2)</a:t>
            </a:r>
            <a:endParaRPr lang="en-US" sz="3600" b="1" dirty="0" smtClean="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4227" r="51300" b="51211"/>
          <a:stretch/>
        </p:blipFill>
        <p:spPr bwMode="auto">
          <a:xfrm>
            <a:off x="990600" y="1371600"/>
            <a:ext cx="7162800" cy="255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00" t="24227" b="51211"/>
          <a:stretch/>
        </p:blipFill>
        <p:spPr bwMode="auto">
          <a:xfrm>
            <a:off x="762001" y="3886200"/>
            <a:ext cx="7246780" cy="258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50817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smtClean="0">
                <a:solidFill>
                  <a:srgbClr val="0000CC"/>
                </a:solidFill>
              </a:rPr>
              <a:t>(3)</a:t>
            </a:r>
            <a:endParaRPr lang="en-US" sz="3600" b="1" dirty="0" smtClean="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51064" b="25000"/>
          <a:stretch/>
        </p:blipFill>
        <p:spPr bwMode="auto">
          <a:xfrm>
            <a:off x="914400" y="1367228"/>
            <a:ext cx="7391400" cy="2671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46" t="50000" b="25000"/>
          <a:stretch/>
        </p:blipFill>
        <p:spPr bwMode="auto">
          <a:xfrm>
            <a:off x="685800" y="3964466"/>
            <a:ext cx="7391400" cy="2664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48666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smtClean="0">
                <a:solidFill>
                  <a:srgbClr val="0000CC"/>
                </a:solidFill>
              </a:rPr>
              <a:t>(4)</a:t>
            </a:r>
            <a:endParaRPr lang="en-US" sz="3600" b="1" dirty="0" smtClean="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6691" r="51419"/>
          <a:stretch/>
        </p:blipFill>
        <p:spPr bwMode="auto">
          <a:xfrm>
            <a:off x="956733" y="1447800"/>
            <a:ext cx="7501467" cy="254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655" t="76691"/>
          <a:stretch/>
        </p:blipFill>
        <p:spPr bwMode="auto">
          <a:xfrm>
            <a:off x="838200" y="3994013"/>
            <a:ext cx="7543800" cy="2573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22963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61169" y="1143000"/>
            <a:ext cx="8225631" cy="1905000"/>
          </a:xfrm>
        </p:spPr>
        <p:txBody>
          <a:bodyPr/>
          <a:lstStyle/>
          <a:p>
            <a:pPr marL="320040" indent="-320040" algn="l">
              <a:spcBef>
                <a:spcPts val="300"/>
              </a:spcBef>
              <a:buFont typeface="Wingdings" pitchFamily="2" charset="2"/>
              <a:buChar char="§"/>
            </a:pPr>
            <a:r>
              <a:rPr lang="zh-CN" altLang="en-US" sz="2400" b="1" dirty="0" smtClean="0">
                <a:solidFill>
                  <a:schemeClr val="tx1"/>
                </a:solidFill>
              </a:rPr>
              <a:t>一个</a:t>
            </a:r>
            <a:r>
              <a:rPr lang="zh-CN" altLang="en-US" sz="2400" b="1" i="1" dirty="0" smtClean="0">
                <a:solidFill>
                  <a:srgbClr val="FF0000"/>
                </a:solidFill>
              </a:rPr>
              <a:t>有向图</a:t>
            </a:r>
            <a:r>
              <a:rPr lang="en-US" sz="2400" b="1" i="1" dirty="0" smtClean="0">
                <a:solidFill>
                  <a:schemeClr val="tx1"/>
                </a:solidFill>
              </a:rPr>
              <a:t>G</a:t>
            </a:r>
            <a:r>
              <a:rPr lang="en-US" sz="2400" b="1" dirty="0">
                <a:solidFill>
                  <a:schemeClr val="tx1"/>
                </a:solidFill>
              </a:rPr>
              <a:t>=</a:t>
            </a:r>
            <a:r>
              <a:rPr lang="en-US" sz="2400" b="1" dirty="0" smtClean="0">
                <a:solidFill>
                  <a:schemeClr val="tx1"/>
                </a:solidFill>
              </a:rPr>
              <a:t> (</a:t>
            </a:r>
            <a:r>
              <a:rPr lang="en-US" sz="2400" b="1" i="1" dirty="0" smtClean="0">
                <a:solidFill>
                  <a:schemeClr val="tx1"/>
                </a:solidFill>
              </a:rPr>
              <a:t>V</a:t>
            </a:r>
            <a:r>
              <a:rPr lang="en-US" sz="2400" b="1" dirty="0" smtClean="0">
                <a:solidFill>
                  <a:schemeClr val="tx1"/>
                </a:solidFill>
              </a:rPr>
              <a:t>, </a:t>
            </a:r>
            <a:r>
              <a:rPr lang="en-US" sz="2400" b="1" i="1" dirty="0" smtClean="0">
                <a:solidFill>
                  <a:schemeClr val="tx1"/>
                </a:solidFill>
              </a:rPr>
              <a:t>E</a:t>
            </a:r>
            <a:r>
              <a:rPr lang="en-US" sz="2400" b="1" dirty="0" smtClean="0">
                <a:solidFill>
                  <a:schemeClr val="tx1"/>
                </a:solidFill>
              </a:rPr>
              <a:t>),  </a:t>
            </a:r>
            <a:r>
              <a:rPr lang="zh-CN" altLang="en-US" sz="2400" b="1" dirty="0" smtClean="0">
                <a:solidFill>
                  <a:schemeClr val="tx1"/>
                </a:solidFill>
              </a:rPr>
              <a:t>其中</a:t>
            </a:r>
            <a:r>
              <a:rPr lang="en-US" sz="2400" b="1" i="1" dirty="0" smtClean="0">
                <a:solidFill>
                  <a:schemeClr val="tx1"/>
                </a:solidFill>
              </a:rPr>
              <a:t>V</a:t>
            </a:r>
            <a:r>
              <a:rPr lang="en-US" sz="2400" b="1" dirty="0" smtClean="0">
                <a:solidFill>
                  <a:schemeClr val="tx1"/>
                </a:solidFill>
              </a:rPr>
              <a:t> </a:t>
            </a:r>
            <a:r>
              <a:rPr lang="zh-CN" altLang="en-US" sz="2400" b="1" dirty="0" smtClean="0">
                <a:solidFill>
                  <a:schemeClr val="tx1"/>
                </a:solidFill>
              </a:rPr>
              <a:t>为节点的集合，</a:t>
            </a:r>
            <a:r>
              <a:rPr lang="en-US" altLang="zh-CN" sz="2400" b="1" i="1" dirty="0" smtClean="0">
                <a:solidFill>
                  <a:schemeClr val="tx1"/>
                </a:solidFill>
              </a:rPr>
              <a:t>E</a:t>
            </a:r>
            <a:r>
              <a:rPr lang="zh-CN" altLang="en-US" sz="2400" b="1" dirty="0" smtClean="0">
                <a:solidFill>
                  <a:schemeClr val="tx1"/>
                </a:solidFill>
              </a:rPr>
              <a:t>为</a:t>
            </a:r>
            <a:r>
              <a:rPr lang="en-US" sz="2400" b="1" i="1" dirty="0" smtClean="0">
                <a:solidFill>
                  <a:schemeClr val="tx1"/>
                </a:solidFill>
              </a:rPr>
              <a:t>V</a:t>
            </a:r>
            <a:r>
              <a:rPr lang="zh-CN" altLang="en-US" sz="2400" b="1" dirty="0" smtClean="0">
                <a:solidFill>
                  <a:schemeClr val="tx1"/>
                </a:solidFill>
              </a:rPr>
              <a:t>中节点之间的边的集合。</a:t>
            </a:r>
            <a:r>
              <a:rPr lang="en-US" sz="2400" b="1" i="1" dirty="0" smtClean="0">
                <a:solidFill>
                  <a:schemeClr val="tx1"/>
                </a:solidFill>
              </a:rPr>
              <a:t>E</a:t>
            </a:r>
            <a:r>
              <a:rPr lang="zh-CN" altLang="en-US" sz="2400" b="1" dirty="0" smtClean="0">
                <a:solidFill>
                  <a:schemeClr val="tx1"/>
                </a:solidFill>
              </a:rPr>
              <a:t>中每条</a:t>
            </a:r>
            <a:r>
              <a:rPr lang="en-US" sz="2400" b="1" dirty="0" smtClean="0">
                <a:solidFill>
                  <a:schemeClr val="tx1"/>
                </a:solidFill>
              </a:rPr>
              <a:t> </a:t>
            </a:r>
            <a:r>
              <a:rPr lang="zh-CN" altLang="en-US" sz="2400" b="1" dirty="0" smtClean="0">
                <a:solidFill>
                  <a:schemeClr val="tx1"/>
                </a:solidFill>
              </a:rPr>
              <a:t>边为</a:t>
            </a:r>
            <a:r>
              <a:rPr lang="en-US" altLang="zh-CN" sz="2400" b="1" i="1" dirty="0" smtClean="0">
                <a:solidFill>
                  <a:schemeClr val="tx1"/>
                </a:solidFill>
              </a:rPr>
              <a:t>V</a:t>
            </a:r>
            <a:r>
              <a:rPr lang="zh-CN" altLang="en-US" sz="2400" b="1" dirty="0" smtClean="0">
                <a:solidFill>
                  <a:schemeClr val="tx1"/>
                </a:solidFill>
              </a:rPr>
              <a:t>上一个二值关系</a:t>
            </a:r>
            <a:r>
              <a:rPr lang="en-US" sz="2400" b="1" dirty="0" smtClean="0">
                <a:solidFill>
                  <a:schemeClr val="tx1"/>
                </a:solidFill>
              </a:rPr>
              <a:t>: </a:t>
            </a:r>
            <a:r>
              <a:rPr lang="zh-CN" altLang="en-US" sz="2400" b="1" dirty="0" smtClean="0">
                <a:solidFill>
                  <a:schemeClr val="tx1"/>
                </a:solidFill>
              </a:rPr>
              <a:t>一条从</a:t>
            </a:r>
            <a:r>
              <a:rPr lang="en-US" altLang="zh-CN" sz="2400" b="1" i="1" dirty="0" smtClean="0">
                <a:solidFill>
                  <a:schemeClr val="tx1"/>
                </a:solidFill>
              </a:rPr>
              <a:t>a</a:t>
            </a:r>
            <a:r>
              <a:rPr lang="zh-CN" altLang="en-US" sz="2400" b="1" dirty="0" smtClean="0">
                <a:solidFill>
                  <a:schemeClr val="tx1"/>
                </a:solidFill>
              </a:rPr>
              <a:t>出发连向</a:t>
            </a:r>
            <a:r>
              <a:rPr lang="en-US" altLang="zh-CN" sz="2400" b="1" i="1" dirty="0" smtClean="0">
                <a:solidFill>
                  <a:schemeClr val="tx1"/>
                </a:solidFill>
              </a:rPr>
              <a:t>b</a:t>
            </a:r>
            <a:r>
              <a:rPr lang="zh-CN" altLang="en-US" sz="2400" b="1" dirty="0" smtClean="0">
                <a:solidFill>
                  <a:schemeClr val="tx1"/>
                </a:solidFill>
              </a:rPr>
              <a:t>边</a:t>
            </a:r>
            <a:r>
              <a:rPr lang="en-US" altLang="zh-CN" sz="2400" b="1" i="1" dirty="0" smtClean="0">
                <a:solidFill>
                  <a:schemeClr val="tx1"/>
                </a:solidFill>
              </a:rPr>
              <a:t>e</a:t>
            </a:r>
            <a:r>
              <a:rPr lang="zh-CN" altLang="en-US" sz="2400" b="1" dirty="0" smtClean="0">
                <a:solidFill>
                  <a:schemeClr val="tx1"/>
                </a:solidFill>
              </a:rPr>
              <a:t>可以表示为一个有序的节点对</a:t>
            </a:r>
            <a:r>
              <a:rPr lang="en-US" sz="2400" b="1" dirty="0" smtClean="0">
                <a:solidFill>
                  <a:schemeClr val="tx1"/>
                </a:solidFill>
              </a:rPr>
              <a:t> </a:t>
            </a:r>
            <a:r>
              <a:rPr lang="en-US" sz="2400" b="1" i="1" dirty="0" smtClean="0">
                <a:solidFill>
                  <a:schemeClr val="tx1"/>
                </a:solidFill>
              </a:rPr>
              <a:t>e</a:t>
            </a:r>
            <a:r>
              <a:rPr lang="en-US" sz="2400" b="1" dirty="0" smtClean="0">
                <a:solidFill>
                  <a:schemeClr val="tx1"/>
                </a:solidFill>
              </a:rPr>
              <a:t> = (</a:t>
            </a:r>
            <a:r>
              <a:rPr lang="en-US" sz="2400" b="1" i="1" dirty="0" smtClean="0">
                <a:solidFill>
                  <a:schemeClr val="tx1"/>
                </a:solidFill>
              </a:rPr>
              <a:t>a</a:t>
            </a:r>
            <a:r>
              <a:rPr lang="en-US" sz="2400" b="1" dirty="0" smtClean="0">
                <a:solidFill>
                  <a:schemeClr val="tx1"/>
                </a:solidFill>
              </a:rPr>
              <a:t>, </a:t>
            </a:r>
            <a:r>
              <a:rPr lang="en-US" sz="2400" b="1" i="1" dirty="0" smtClean="0">
                <a:solidFill>
                  <a:schemeClr val="tx1"/>
                </a:solidFill>
              </a:rPr>
              <a:t>b</a:t>
            </a:r>
            <a:r>
              <a:rPr lang="en-US" sz="2400" b="1" dirty="0" smtClean="0">
                <a:solidFill>
                  <a:schemeClr val="tx1"/>
                </a:solidFill>
              </a:rPr>
              <a:t>)</a:t>
            </a:r>
            <a:r>
              <a:rPr lang="zh-CN" altLang="en-US" sz="2400" b="1" dirty="0" smtClean="0">
                <a:solidFill>
                  <a:schemeClr val="tx1"/>
                </a:solidFill>
              </a:rPr>
              <a:t>。</a:t>
            </a:r>
            <a:endParaRPr lang="en-US" sz="2400" b="1" dirty="0" smtClean="0">
              <a:solidFill>
                <a:schemeClr val="tx1"/>
              </a:solidFill>
            </a:endParaRPr>
          </a:p>
        </p:txBody>
      </p:sp>
      <p:grpSp>
        <p:nvGrpSpPr>
          <p:cNvPr id="2" name="Group 1"/>
          <p:cNvGrpSpPr/>
          <p:nvPr/>
        </p:nvGrpSpPr>
        <p:grpSpPr>
          <a:xfrm>
            <a:off x="914400" y="3200400"/>
            <a:ext cx="7162800" cy="3149263"/>
            <a:chOff x="762000" y="3124200"/>
            <a:chExt cx="7162800" cy="3149263"/>
          </a:xfrm>
        </p:grpSpPr>
        <p:sp>
          <p:nvSpPr>
            <p:cNvPr id="7171" name="Oval 3"/>
            <p:cNvSpPr>
              <a:spLocks noChangeArrowheads="1"/>
            </p:cNvSpPr>
            <p:nvPr/>
          </p:nvSpPr>
          <p:spPr bwMode="auto">
            <a:xfrm>
              <a:off x="7620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2" name="Oval 4"/>
            <p:cNvSpPr>
              <a:spLocks noChangeArrowheads="1"/>
            </p:cNvSpPr>
            <p:nvPr/>
          </p:nvSpPr>
          <p:spPr bwMode="auto">
            <a:xfrm>
              <a:off x="7620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3" name="Oval 5"/>
            <p:cNvSpPr>
              <a:spLocks noChangeArrowheads="1"/>
            </p:cNvSpPr>
            <p:nvPr/>
          </p:nvSpPr>
          <p:spPr bwMode="auto">
            <a:xfrm>
              <a:off x="20574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4" name="Oval 6"/>
            <p:cNvSpPr>
              <a:spLocks noChangeArrowheads="1"/>
            </p:cNvSpPr>
            <p:nvPr/>
          </p:nvSpPr>
          <p:spPr bwMode="auto">
            <a:xfrm>
              <a:off x="20574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5" name="Oval 7"/>
            <p:cNvSpPr>
              <a:spLocks noChangeArrowheads="1"/>
            </p:cNvSpPr>
            <p:nvPr/>
          </p:nvSpPr>
          <p:spPr bwMode="auto">
            <a:xfrm>
              <a:off x="30480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6" name="Oval 8"/>
            <p:cNvSpPr>
              <a:spLocks noChangeArrowheads="1"/>
            </p:cNvSpPr>
            <p:nvPr/>
          </p:nvSpPr>
          <p:spPr bwMode="auto">
            <a:xfrm>
              <a:off x="30480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7" name="Line 9"/>
            <p:cNvSpPr>
              <a:spLocks noChangeShapeType="1"/>
            </p:cNvSpPr>
            <p:nvPr/>
          </p:nvSpPr>
          <p:spPr bwMode="auto">
            <a:xfrm flipV="1">
              <a:off x="990600" y="4278313"/>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8" name="Line 10"/>
            <p:cNvSpPr>
              <a:spLocks noChangeShapeType="1"/>
            </p:cNvSpPr>
            <p:nvPr/>
          </p:nvSpPr>
          <p:spPr bwMode="auto">
            <a:xfrm>
              <a:off x="1219200" y="4049713"/>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9" name="Line 11"/>
            <p:cNvSpPr>
              <a:spLocks noChangeShapeType="1"/>
            </p:cNvSpPr>
            <p:nvPr/>
          </p:nvSpPr>
          <p:spPr bwMode="auto">
            <a:xfrm flipH="1">
              <a:off x="1219200" y="4202113"/>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0" name="Freeform 12"/>
            <p:cNvSpPr>
              <a:spLocks/>
            </p:cNvSpPr>
            <p:nvPr/>
          </p:nvSpPr>
          <p:spPr bwMode="auto">
            <a:xfrm>
              <a:off x="2044700" y="3490913"/>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1" name="Freeform 13"/>
            <p:cNvSpPr>
              <a:spLocks/>
            </p:cNvSpPr>
            <p:nvPr/>
          </p:nvSpPr>
          <p:spPr bwMode="auto">
            <a:xfrm>
              <a:off x="1219200" y="4875213"/>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2" name="Freeform 14"/>
            <p:cNvSpPr>
              <a:spLocks/>
            </p:cNvSpPr>
            <p:nvPr/>
          </p:nvSpPr>
          <p:spPr bwMode="auto">
            <a:xfrm>
              <a:off x="1219200" y="5268913"/>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3" name="Line 15"/>
            <p:cNvSpPr>
              <a:spLocks noChangeShapeType="1"/>
            </p:cNvSpPr>
            <p:nvPr/>
          </p:nvSpPr>
          <p:spPr bwMode="auto">
            <a:xfrm flipV="1">
              <a:off x="3276600" y="4278313"/>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4" name="Text Box 16"/>
            <p:cNvSpPr txBox="1">
              <a:spLocks noChangeArrowheads="1"/>
            </p:cNvSpPr>
            <p:nvPr/>
          </p:nvSpPr>
          <p:spPr bwMode="auto">
            <a:xfrm>
              <a:off x="846138" y="3886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1</a:t>
              </a:r>
            </a:p>
          </p:txBody>
        </p:sp>
        <p:sp>
          <p:nvSpPr>
            <p:cNvPr id="7185" name="Text Box 17"/>
            <p:cNvSpPr txBox="1">
              <a:spLocks noChangeArrowheads="1"/>
            </p:cNvSpPr>
            <p:nvPr/>
          </p:nvSpPr>
          <p:spPr bwMode="auto">
            <a:xfrm>
              <a:off x="2152650" y="3897313"/>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2</a:t>
              </a:r>
            </a:p>
          </p:txBody>
        </p:sp>
        <p:sp>
          <p:nvSpPr>
            <p:cNvPr id="7186" name="Text Box 18"/>
            <p:cNvSpPr txBox="1">
              <a:spLocks noChangeArrowheads="1"/>
            </p:cNvSpPr>
            <p:nvPr/>
          </p:nvSpPr>
          <p:spPr bwMode="auto">
            <a:xfrm>
              <a:off x="3124200" y="386556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p>
          </p:txBody>
        </p:sp>
        <p:sp>
          <p:nvSpPr>
            <p:cNvPr id="7187" name="Text Box 19"/>
            <p:cNvSpPr txBox="1">
              <a:spLocks noChangeArrowheads="1"/>
            </p:cNvSpPr>
            <p:nvPr/>
          </p:nvSpPr>
          <p:spPr bwMode="auto">
            <a:xfrm>
              <a:off x="846138" y="49212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4</a:t>
              </a:r>
            </a:p>
          </p:txBody>
        </p:sp>
        <p:sp>
          <p:nvSpPr>
            <p:cNvPr id="7188" name="Text Box 20"/>
            <p:cNvSpPr txBox="1">
              <a:spLocks noChangeArrowheads="1"/>
            </p:cNvSpPr>
            <p:nvPr/>
          </p:nvSpPr>
          <p:spPr bwMode="auto">
            <a:xfrm>
              <a:off x="2133600" y="49641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p>
          </p:txBody>
        </p:sp>
        <p:sp>
          <p:nvSpPr>
            <p:cNvPr id="7189" name="Text Box 21"/>
            <p:cNvSpPr txBox="1">
              <a:spLocks noChangeArrowheads="1"/>
            </p:cNvSpPr>
            <p:nvPr/>
          </p:nvSpPr>
          <p:spPr bwMode="auto">
            <a:xfrm>
              <a:off x="3124200" y="49641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p>
          </p:txBody>
        </p:sp>
        <p:sp>
          <p:nvSpPr>
            <p:cNvPr id="7190" name="Text Box 22"/>
            <p:cNvSpPr txBox="1">
              <a:spLocks noChangeArrowheads="1"/>
            </p:cNvSpPr>
            <p:nvPr/>
          </p:nvSpPr>
          <p:spPr bwMode="auto">
            <a:xfrm>
              <a:off x="4611358" y="4419600"/>
              <a:ext cx="262764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V</a:t>
              </a:r>
              <a:r>
                <a:rPr lang="en-US" sz="2000" dirty="0">
                  <a:solidFill>
                    <a:schemeClr val="tx1"/>
                  </a:solidFill>
                  <a:latin typeface="+mj-lt"/>
                </a:rPr>
                <a:t> = { 1, 2, 3, 4, 5, 6, 7 }</a:t>
              </a:r>
              <a:br>
                <a:rPr lang="en-US" sz="2000" dirty="0">
                  <a:solidFill>
                    <a:schemeClr val="tx1"/>
                  </a:solidFill>
                  <a:latin typeface="+mj-lt"/>
                </a:rPr>
              </a:b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 </a:t>
              </a:r>
              <a:r>
                <a:rPr lang="en-US" sz="2000" dirty="0">
                  <a:solidFill>
                    <a:schemeClr val="tx1"/>
                  </a:solidFill>
                  <a:latin typeface="+mj-lt"/>
                </a:rPr>
                <a:t>| = 7</a:t>
              </a:r>
              <a:endParaRPr lang="en-US" sz="2000" i="1" dirty="0">
                <a:solidFill>
                  <a:schemeClr val="tx1"/>
                </a:solidFill>
                <a:latin typeface="+mj-lt"/>
              </a:endParaRPr>
            </a:p>
          </p:txBody>
        </p:sp>
        <p:sp>
          <p:nvSpPr>
            <p:cNvPr id="7191" name="Text Box 23"/>
            <p:cNvSpPr txBox="1">
              <a:spLocks noChangeArrowheads="1"/>
            </p:cNvSpPr>
            <p:nvPr/>
          </p:nvSpPr>
          <p:spPr bwMode="auto">
            <a:xfrm>
              <a:off x="4654353" y="5257800"/>
              <a:ext cx="32704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E</a:t>
              </a:r>
              <a:r>
                <a:rPr lang="en-US" sz="2000" dirty="0">
                  <a:solidFill>
                    <a:schemeClr val="tx1"/>
                  </a:solidFill>
                  <a:latin typeface="+mj-lt"/>
                </a:rPr>
                <a:t> = { (1,2), (2,2), (2,4), (4,5), </a:t>
              </a:r>
              <a:endParaRPr lang="en-US" sz="2000" dirty="0" smtClean="0">
                <a:solidFill>
                  <a:schemeClr val="tx1"/>
                </a:solidFill>
                <a:latin typeface="+mj-lt"/>
              </a:endParaRPr>
            </a:p>
            <a:p>
              <a:r>
                <a:rPr lang="en-US" sz="2000" dirty="0">
                  <a:solidFill>
                    <a:schemeClr val="tx1"/>
                  </a:solidFill>
                  <a:latin typeface="+mj-lt"/>
                </a:rPr>
                <a:t> </a:t>
              </a:r>
              <a:r>
                <a:rPr lang="en-US" sz="2000" dirty="0" smtClean="0">
                  <a:solidFill>
                    <a:schemeClr val="tx1"/>
                  </a:solidFill>
                  <a:latin typeface="+mj-lt"/>
                </a:rPr>
                <a:t>         (</a:t>
              </a:r>
              <a:r>
                <a:rPr lang="en-US" sz="2000" dirty="0">
                  <a:solidFill>
                    <a:schemeClr val="tx1"/>
                  </a:solidFill>
                  <a:latin typeface="+mj-lt"/>
                </a:rPr>
                <a:t>4,1), (5,4),(6,3) }</a:t>
              </a:r>
              <a:br>
                <a:rPr lang="en-US" sz="2000" dirty="0">
                  <a:solidFill>
                    <a:schemeClr val="tx1"/>
                  </a:solidFill>
                  <a:latin typeface="+mj-lt"/>
                </a:rPr>
              </a:br>
              <a:r>
                <a:rPr lang="en-US" sz="2000" dirty="0">
                  <a:solidFill>
                    <a:schemeClr val="tx1"/>
                  </a:solidFill>
                  <a:latin typeface="+mj-lt"/>
                </a:rPr>
                <a:t>| </a:t>
              </a:r>
              <a:r>
                <a:rPr lang="en-US" sz="2000" i="1" dirty="0">
                  <a:solidFill>
                    <a:schemeClr val="tx1"/>
                  </a:solidFill>
                  <a:latin typeface="+mj-lt"/>
                </a:rPr>
                <a:t>E</a:t>
              </a:r>
              <a:r>
                <a:rPr lang="en-US" sz="2000" dirty="0">
                  <a:solidFill>
                    <a:schemeClr val="tx1"/>
                  </a:solidFill>
                  <a:latin typeface="+mj-lt"/>
                </a:rPr>
                <a:t> | = 7</a:t>
              </a:r>
              <a:endParaRPr lang="en-US" sz="2000" i="1" dirty="0">
                <a:solidFill>
                  <a:schemeClr val="tx1"/>
                </a:solidFill>
                <a:latin typeface="+mj-lt"/>
              </a:endParaRPr>
            </a:p>
          </p:txBody>
        </p:sp>
        <p:sp>
          <p:nvSpPr>
            <p:cNvPr id="7192" name="Line 24"/>
            <p:cNvSpPr>
              <a:spLocks noChangeShapeType="1"/>
            </p:cNvSpPr>
            <p:nvPr/>
          </p:nvSpPr>
          <p:spPr bwMode="auto">
            <a:xfrm flipH="1">
              <a:off x="2590800" y="3414713"/>
              <a:ext cx="1371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93" name="Text Box 25"/>
            <p:cNvSpPr txBox="1">
              <a:spLocks noChangeArrowheads="1"/>
            </p:cNvSpPr>
            <p:nvPr/>
          </p:nvSpPr>
          <p:spPr bwMode="auto">
            <a:xfrm>
              <a:off x="3886200" y="3124200"/>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smtClean="0">
                  <a:solidFill>
                    <a:schemeClr val="tx1"/>
                  </a:solidFill>
                  <a:latin typeface="+mj-lt"/>
                </a:rPr>
                <a:t>自环</a:t>
              </a:r>
              <a:endParaRPr lang="en-US" sz="2000" dirty="0">
                <a:solidFill>
                  <a:schemeClr val="tx1"/>
                </a:solidFill>
                <a:latin typeface="+mj-lt"/>
              </a:endParaRPr>
            </a:p>
          </p:txBody>
        </p:sp>
        <p:sp>
          <p:nvSpPr>
            <p:cNvPr id="7194" name="Oval 26"/>
            <p:cNvSpPr>
              <a:spLocks noChangeArrowheads="1"/>
            </p:cNvSpPr>
            <p:nvPr/>
          </p:nvSpPr>
          <p:spPr bwMode="auto">
            <a:xfrm>
              <a:off x="3886200" y="37957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95" name="Text Box 27"/>
            <p:cNvSpPr txBox="1">
              <a:spLocks noChangeArrowheads="1"/>
            </p:cNvSpPr>
            <p:nvPr/>
          </p:nvSpPr>
          <p:spPr bwMode="auto">
            <a:xfrm>
              <a:off x="3962400" y="38719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7</a:t>
              </a:r>
            </a:p>
          </p:txBody>
        </p:sp>
        <p:sp>
          <p:nvSpPr>
            <p:cNvPr id="7196" name="Line 28"/>
            <p:cNvSpPr>
              <a:spLocks noChangeShapeType="1"/>
            </p:cNvSpPr>
            <p:nvPr/>
          </p:nvSpPr>
          <p:spPr bwMode="auto">
            <a:xfrm>
              <a:off x="4419600" y="4024313"/>
              <a:ext cx="12954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7" name="Text Box 29"/>
            <p:cNvSpPr txBox="1">
              <a:spLocks noChangeArrowheads="1"/>
            </p:cNvSpPr>
            <p:nvPr/>
          </p:nvSpPr>
          <p:spPr bwMode="auto">
            <a:xfrm>
              <a:off x="5775325" y="3806825"/>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smtClean="0">
                  <a:solidFill>
                    <a:schemeClr val="tx1"/>
                  </a:solidFill>
                  <a:latin typeface="+mj-lt"/>
                </a:rPr>
                <a:t>孤立节点</a:t>
              </a:r>
              <a:endParaRPr lang="en-US" sz="2000" dirty="0">
                <a:solidFill>
                  <a:schemeClr val="tx1"/>
                </a:solidFill>
                <a:latin typeface="+mj-lt"/>
              </a:endParaRPr>
            </a:p>
          </p:txBody>
        </p:sp>
      </p:grpSp>
      <p:sp>
        <p:nvSpPr>
          <p:cNvPr id="30" name="Rectangle 2"/>
          <p:cNvSpPr txBox="1">
            <a:spLocks noChangeArrowheads="1"/>
          </p:cNvSpPr>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smtClean="0">
                <a:solidFill>
                  <a:srgbClr val="0000CC"/>
                </a:solidFill>
              </a:rPr>
              <a:t>有向图</a:t>
            </a:r>
            <a:endParaRPr lang="en-US" sz="3600" b="1" dirty="0">
              <a:solidFill>
                <a:srgbClr val="0000CC"/>
              </a:solidFill>
            </a:endParaRPr>
          </a:p>
        </p:txBody>
      </p:sp>
    </p:spTree>
    <p:extLst>
      <p:ext uri="{BB962C8B-B14F-4D97-AF65-F5344CB8AC3E}">
        <p14:creationId xmlns:p14="http://schemas.microsoft.com/office/powerpoint/2010/main" val="47046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09600" y="228600"/>
            <a:ext cx="8001000" cy="990600"/>
          </a:xfrm>
          <a:noFill/>
        </p:spPr>
        <p:txBody>
          <a:bodyPr lIns="92075" tIns="46038" rIns="92075" bIns="46038"/>
          <a:lstStyle/>
          <a:p>
            <a:r>
              <a:rPr lang="en-US" sz="3600" b="1" dirty="0" smtClean="0">
                <a:solidFill>
                  <a:srgbClr val="0000CC"/>
                </a:solidFill>
              </a:rPr>
              <a:t>DFS</a:t>
            </a:r>
            <a:r>
              <a:rPr lang="zh-CN" altLang="en-US" sz="3600" b="1" dirty="0" smtClean="0">
                <a:solidFill>
                  <a:srgbClr val="0000CC"/>
                </a:solidFill>
              </a:rPr>
              <a:t>森林</a:t>
            </a:r>
            <a:r>
              <a:rPr lang="en-US" sz="3600" b="1" dirty="0" smtClean="0">
                <a:solidFill>
                  <a:srgbClr val="0000CC"/>
                </a:solidFill>
              </a:rPr>
              <a:t> </a:t>
            </a:r>
          </a:p>
        </p:txBody>
      </p:sp>
      <p:sp>
        <p:nvSpPr>
          <p:cNvPr id="51203" name="Rectangle 3"/>
          <p:cNvSpPr>
            <a:spLocks noGrp="1" noChangeArrowheads="1"/>
          </p:cNvSpPr>
          <p:nvPr>
            <p:ph type="body" idx="1"/>
          </p:nvPr>
        </p:nvSpPr>
        <p:spPr>
          <a:xfrm>
            <a:off x="533400" y="1428378"/>
            <a:ext cx="8077200" cy="5029200"/>
          </a:xfrm>
          <a:noFill/>
        </p:spPr>
        <p:txBody>
          <a:bodyPr lIns="92075" tIns="46038" rIns="92075" bIns="46038"/>
          <a:lstStyle/>
          <a:p>
            <a:r>
              <a:rPr lang="en-US" sz="2400" b="1" dirty="0" smtClean="0"/>
              <a:t>DFS</a:t>
            </a:r>
            <a:r>
              <a:rPr lang="zh-CN" altLang="en-US" sz="2400" b="1" dirty="0" smtClean="0"/>
              <a:t>算法会产生一个</a:t>
            </a:r>
            <a:r>
              <a:rPr lang="en-US" altLang="zh-CN" sz="2400" b="1" i="1" dirty="0" smtClean="0">
                <a:solidFill>
                  <a:srgbClr val="FF0000"/>
                </a:solidFill>
              </a:rPr>
              <a:t>DFS</a:t>
            </a:r>
            <a:r>
              <a:rPr lang="zh-CN" altLang="en-US" sz="2400" b="1" i="1" dirty="0" smtClean="0">
                <a:solidFill>
                  <a:srgbClr val="FF0000"/>
                </a:solidFill>
              </a:rPr>
              <a:t>森林</a:t>
            </a:r>
            <a:r>
              <a:rPr lang="zh-CN" altLang="en-US" sz="2400" b="1" dirty="0" smtClean="0"/>
              <a:t>，它包含了一系列的</a:t>
            </a:r>
            <a:r>
              <a:rPr lang="en-US" altLang="zh-CN" sz="2400" b="1" i="1" dirty="0" smtClean="0">
                <a:solidFill>
                  <a:srgbClr val="FF0000"/>
                </a:solidFill>
              </a:rPr>
              <a:t>DFS</a:t>
            </a:r>
            <a:r>
              <a:rPr lang="zh-CN" altLang="en-US" sz="2400" b="1" i="1" dirty="0" smtClean="0">
                <a:solidFill>
                  <a:srgbClr val="FF0000"/>
                </a:solidFill>
              </a:rPr>
              <a:t>树</a:t>
            </a:r>
            <a:endParaRPr lang="en-US" sz="2400" b="1" i="1" dirty="0" smtClean="0">
              <a:solidFill>
                <a:srgbClr val="FF0000"/>
              </a:solidFill>
            </a:endParaRPr>
          </a:p>
          <a:p>
            <a:endParaRPr lang="en-US" sz="2400" b="1" dirty="0"/>
          </a:p>
          <a:p>
            <a:endParaRPr lang="en-US" sz="2400" b="1" dirty="0" smtClean="0"/>
          </a:p>
          <a:p>
            <a:endParaRPr lang="en-US" sz="2400" b="1" dirty="0" smtClean="0"/>
          </a:p>
          <a:p>
            <a:endParaRPr lang="en-US" sz="2400" b="1" dirty="0"/>
          </a:p>
          <a:p>
            <a:endParaRPr lang="en-US" sz="2400" b="1" dirty="0" smtClean="0"/>
          </a:p>
          <a:p>
            <a:endParaRPr lang="en-US" sz="2400" b="1" dirty="0" smtClean="0"/>
          </a:p>
          <a:p>
            <a:r>
              <a:rPr lang="zh-CN" altLang="en-US" sz="2400" b="1" dirty="0" smtClean="0"/>
              <a:t>每颗</a:t>
            </a:r>
            <a:r>
              <a:rPr lang="en-US" altLang="zh-CN" sz="2400" b="1" dirty="0" smtClean="0"/>
              <a:t>DFS</a:t>
            </a:r>
            <a:r>
              <a:rPr lang="zh-CN" altLang="en-US" sz="2400" b="1" dirty="0" smtClean="0"/>
              <a:t>树都是由一系列的灰色节点指向白色节点的边组成</a:t>
            </a:r>
            <a:endParaRPr lang="en-US" sz="2400" b="1" dirty="0" smtClean="0"/>
          </a:p>
        </p:txBody>
      </p:sp>
      <p:sp>
        <p:nvSpPr>
          <p:cNvPr id="3" name="Right Arrow 2"/>
          <p:cNvSpPr/>
          <p:nvPr/>
        </p:nvSpPr>
        <p:spPr bwMode="auto">
          <a:xfrm>
            <a:off x="4267200" y="3367616"/>
            <a:ext cx="533400" cy="298795"/>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685800" y="24384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8" name="Group 57"/>
          <p:cNvGrpSpPr/>
          <p:nvPr/>
        </p:nvGrpSpPr>
        <p:grpSpPr>
          <a:xfrm>
            <a:off x="4953000" y="2438400"/>
            <a:ext cx="3657600" cy="2209800"/>
            <a:chOff x="4953000" y="2438400"/>
            <a:chExt cx="3657600" cy="2209800"/>
          </a:xfrm>
        </p:grpSpPr>
        <p:pic>
          <p:nvPicPr>
            <p:cNvPr id="5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24384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 name="Rectangle 52"/>
            <p:cNvSpPr/>
            <p:nvPr/>
          </p:nvSpPr>
          <p:spPr bwMode="auto">
            <a:xfrm>
              <a:off x="5181600" y="3200400"/>
              <a:ext cx="12192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sp>
          <p:nvSpPr>
            <p:cNvPr id="54" name="Rectangle 53"/>
            <p:cNvSpPr/>
            <p:nvPr/>
          </p:nvSpPr>
          <p:spPr bwMode="auto">
            <a:xfrm>
              <a:off x="6781800" y="3200400"/>
              <a:ext cx="7620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sp>
          <p:nvSpPr>
            <p:cNvPr id="56" name="Rectangle 55"/>
            <p:cNvSpPr/>
            <p:nvPr/>
          </p:nvSpPr>
          <p:spPr bwMode="auto">
            <a:xfrm>
              <a:off x="8077200" y="3733800"/>
              <a:ext cx="5334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sp>
          <p:nvSpPr>
            <p:cNvPr id="57" name="Rectangle 56"/>
            <p:cNvSpPr/>
            <p:nvPr/>
          </p:nvSpPr>
          <p:spPr bwMode="auto">
            <a:xfrm>
              <a:off x="7924800" y="3276600"/>
              <a:ext cx="5334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372613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smtClean="0">
                <a:solidFill>
                  <a:srgbClr val="0000CC"/>
                </a:solidFill>
              </a:rPr>
              <a:t>DFS: </a:t>
            </a:r>
            <a:r>
              <a:rPr lang="zh-CN" altLang="en-US" sz="3600" b="1" dirty="0" smtClean="0">
                <a:solidFill>
                  <a:srgbClr val="0000CC"/>
                </a:solidFill>
              </a:rPr>
              <a:t>边的分类</a:t>
            </a:r>
            <a:r>
              <a:rPr lang="en-US" sz="3600" b="1" dirty="0" smtClean="0">
                <a:solidFill>
                  <a:srgbClr val="0000CC"/>
                </a:solidFill>
              </a:rPr>
              <a:t>(1)</a:t>
            </a:r>
          </a:p>
        </p:txBody>
      </p:sp>
      <p:sp>
        <p:nvSpPr>
          <p:cNvPr id="51203" name="Rectangle 3"/>
          <p:cNvSpPr>
            <a:spLocks noGrp="1" noChangeArrowheads="1"/>
          </p:cNvSpPr>
          <p:nvPr>
            <p:ph type="body" idx="1"/>
          </p:nvPr>
        </p:nvSpPr>
        <p:spPr>
          <a:xfrm>
            <a:off x="457200" y="1524000"/>
            <a:ext cx="8229600" cy="4953000"/>
          </a:xfrm>
          <a:noFill/>
        </p:spPr>
        <p:txBody>
          <a:bodyPr lIns="92075" tIns="46038" rIns="92075" bIns="46038"/>
          <a:lstStyle/>
          <a:p>
            <a:r>
              <a:rPr lang="zh-CN" altLang="en-US" sz="2400" b="1" i="1" dirty="0">
                <a:solidFill>
                  <a:srgbClr val="C00000"/>
                </a:solidFill>
              </a:rPr>
              <a:t>树边</a:t>
            </a:r>
            <a:r>
              <a:rPr lang="zh-CN" altLang="en-US" sz="2400" b="1" dirty="0"/>
              <a:t>：</a:t>
            </a:r>
            <a:r>
              <a:rPr lang="en-US" sz="2400" b="1" dirty="0" smtClean="0"/>
              <a:t> </a:t>
            </a:r>
            <a:r>
              <a:rPr lang="zh-CN" altLang="en-US" sz="2400" b="1" dirty="0" smtClean="0"/>
              <a:t>属于</a:t>
            </a:r>
            <a:r>
              <a:rPr lang="en-US" altLang="zh-CN" sz="2400" b="1" dirty="0" smtClean="0"/>
              <a:t>DFS</a:t>
            </a:r>
            <a:r>
              <a:rPr lang="zh-CN" altLang="en-US" sz="2400" b="1" dirty="0" smtClean="0"/>
              <a:t>森林的边</a:t>
            </a:r>
            <a:r>
              <a:rPr lang="en-US" sz="2400" b="1" dirty="0" smtClean="0"/>
              <a:t>.</a:t>
            </a:r>
          </a:p>
          <a:p>
            <a:r>
              <a:rPr lang="zh-CN" altLang="en-US" sz="2400" b="1" i="1" dirty="0" smtClean="0">
                <a:solidFill>
                  <a:srgbClr val="C00000"/>
                </a:solidFill>
              </a:rPr>
              <a:t>反向边</a:t>
            </a:r>
            <a:r>
              <a:rPr lang="en-US" sz="2400" b="1" dirty="0" smtClean="0"/>
              <a:t> </a:t>
            </a:r>
            <a:r>
              <a:rPr lang="zh-CN" altLang="en-US" sz="2400" b="1" dirty="0" smtClean="0"/>
              <a:t>：从一个节点连向它在</a:t>
            </a:r>
            <a:r>
              <a:rPr lang="en-US" altLang="zh-CN" sz="2400" b="1" dirty="0" smtClean="0"/>
              <a:t>DFS</a:t>
            </a:r>
            <a:r>
              <a:rPr lang="zh-CN" altLang="en-US" sz="2400" b="1" dirty="0" smtClean="0"/>
              <a:t>树中的祖先</a:t>
            </a:r>
            <a:r>
              <a:rPr lang="zh-CN" altLang="en-US" sz="2400" b="1" dirty="0"/>
              <a:t>节点的非树</a:t>
            </a:r>
            <a:r>
              <a:rPr lang="zh-CN" altLang="en-US" sz="2400" b="1" dirty="0" smtClean="0"/>
              <a:t>边</a:t>
            </a:r>
            <a:endParaRPr lang="en-US" altLang="zh-CN" sz="2400" b="1" dirty="0" smtClean="0"/>
          </a:p>
          <a:p>
            <a:pPr lvl="1"/>
            <a:r>
              <a:rPr lang="zh-CN" altLang="en-US" sz="1800" b="1" dirty="0"/>
              <a:t>上</a:t>
            </a:r>
            <a:r>
              <a:rPr lang="zh-CN" altLang="en-US" sz="1800" b="1" dirty="0" smtClean="0"/>
              <a:t>个例子中标记为</a:t>
            </a:r>
            <a:r>
              <a:rPr lang="en-US" sz="1800" b="1" dirty="0" smtClean="0"/>
              <a:t>B</a:t>
            </a:r>
            <a:r>
              <a:rPr lang="zh-CN" altLang="en-US" sz="1800" b="1" dirty="0" smtClean="0"/>
              <a:t>的边</a:t>
            </a:r>
            <a:endParaRPr lang="en-US" sz="1800" b="1" dirty="0" smtClean="0"/>
          </a:p>
          <a:p>
            <a:r>
              <a:rPr lang="zh-CN" altLang="en-US" sz="2400" b="1" i="1" dirty="0">
                <a:solidFill>
                  <a:srgbClr val="C00000"/>
                </a:solidFill>
              </a:rPr>
              <a:t>前向边</a:t>
            </a:r>
            <a:r>
              <a:rPr lang="zh-CN" altLang="en-US" sz="2400" b="1" dirty="0"/>
              <a:t>：</a:t>
            </a:r>
            <a:r>
              <a:rPr lang="zh-CN" altLang="en-US" sz="2400" b="1" dirty="0" smtClean="0"/>
              <a:t>从</a:t>
            </a:r>
            <a:r>
              <a:rPr lang="zh-CN" altLang="en-US" sz="2400" b="1" dirty="0"/>
              <a:t>一个节点连向它在</a:t>
            </a:r>
            <a:r>
              <a:rPr lang="en-US" altLang="zh-CN" sz="2400" b="1" dirty="0"/>
              <a:t>DFS</a:t>
            </a:r>
            <a:r>
              <a:rPr lang="zh-CN" altLang="en-US" sz="2400" b="1" dirty="0"/>
              <a:t>树中</a:t>
            </a:r>
            <a:r>
              <a:rPr lang="zh-CN" altLang="en-US" sz="2400" b="1" dirty="0" smtClean="0"/>
              <a:t>的后代节点</a:t>
            </a:r>
            <a:r>
              <a:rPr lang="zh-CN" altLang="en-US" sz="2400" b="1" dirty="0"/>
              <a:t>的非树</a:t>
            </a:r>
            <a:r>
              <a:rPr lang="zh-CN" altLang="en-US" sz="2400" b="1" dirty="0" smtClean="0"/>
              <a:t>边</a:t>
            </a:r>
            <a:endParaRPr lang="en-US" altLang="zh-CN" sz="2400" b="1" dirty="0" smtClean="0"/>
          </a:p>
          <a:p>
            <a:pPr lvl="1"/>
            <a:r>
              <a:rPr lang="zh-CN" altLang="en-US" sz="1800" b="1" dirty="0"/>
              <a:t>上个例子中标记为</a:t>
            </a:r>
            <a:r>
              <a:rPr lang="en-US" sz="1800" b="1" dirty="0" smtClean="0"/>
              <a:t>F </a:t>
            </a:r>
            <a:r>
              <a:rPr lang="zh-CN" altLang="en-US" sz="1800" b="1" dirty="0" smtClean="0"/>
              <a:t>的边</a:t>
            </a:r>
            <a:r>
              <a:rPr lang="en-US" sz="1800" b="1" dirty="0" smtClean="0"/>
              <a:t>.</a:t>
            </a:r>
          </a:p>
          <a:p>
            <a:r>
              <a:rPr lang="zh-CN" altLang="en-US" sz="2400" b="1" i="1" dirty="0" smtClean="0">
                <a:solidFill>
                  <a:srgbClr val="C00000"/>
                </a:solidFill>
              </a:rPr>
              <a:t>交叉</a:t>
            </a:r>
            <a:r>
              <a:rPr lang="zh-CN" altLang="en-US" sz="2400" b="1" i="1" dirty="0">
                <a:solidFill>
                  <a:srgbClr val="C00000"/>
                </a:solidFill>
              </a:rPr>
              <a:t>边</a:t>
            </a:r>
            <a:r>
              <a:rPr lang="en-US" sz="2400" b="1" i="1" dirty="0">
                <a:solidFill>
                  <a:srgbClr val="C00000"/>
                </a:solidFill>
              </a:rPr>
              <a:t>Cross edges </a:t>
            </a:r>
            <a:r>
              <a:rPr lang="en-US" sz="2400" b="1" dirty="0" smtClean="0"/>
              <a:t>– </a:t>
            </a:r>
            <a:r>
              <a:rPr lang="zh-CN" altLang="en-US" sz="2400" b="1" dirty="0" smtClean="0"/>
              <a:t>图中不属于树边、反向边、和前向边的那些边</a:t>
            </a:r>
            <a:endParaRPr lang="en-US" sz="2400" b="1" dirty="0" smtClean="0"/>
          </a:p>
          <a:p>
            <a:pPr lvl="1"/>
            <a:r>
              <a:rPr lang="zh-CN" altLang="en-US" sz="1800" b="1" dirty="0"/>
              <a:t>是个例子中标记为</a:t>
            </a:r>
            <a:r>
              <a:rPr lang="en-US" altLang="zh-CN" sz="1800" b="1" dirty="0"/>
              <a:t>C</a:t>
            </a:r>
            <a:r>
              <a:rPr lang="zh-CN" altLang="en-US" sz="1800" b="1" dirty="0"/>
              <a:t>的边</a:t>
            </a:r>
            <a:endParaRPr lang="en-US" sz="1800" b="1" dirty="0"/>
          </a:p>
        </p:txBody>
      </p:sp>
    </p:spTree>
    <p:extLst>
      <p:ext uri="{BB962C8B-B14F-4D97-AF65-F5344CB8AC3E}">
        <p14:creationId xmlns:p14="http://schemas.microsoft.com/office/powerpoint/2010/main" val="39166665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altLang="zh-CN" sz="3600" b="1" dirty="0">
                <a:solidFill>
                  <a:srgbClr val="0000CC"/>
                </a:solidFill>
              </a:rPr>
              <a:t>DFS: </a:t>
            </a:r>
            <a:r>
              <a:rPr lang="zh-CN" altLang="en-US" sz="3600" b="1" dirty="0">
                <a:solidFill>
                  <a:srgbClr val="0000CC"/>
                </a:solidFill>
              </a:rPr>
              <a:t>边的分类</a:t>
            </a:r>
            <a:r>
              <a:rPr lang="en-US" altLang="zh-CN" sz="3600" b="1" dirty="0" smtClean="0">
                <a:solidFill>
                  <a:srgbClr val="0000CC"/>
                </a:solidFill>
              </a:rPr>
              <a:t>(2)</a:t>
            </a:r>
            <a:endParaRPr lang="en-US" sz="3600" b="1" dirty="0" smtClean="0">
              <a:solidFill>
                <a:srgbClr val="0000CC"/>
              </a:solidFill>
            </a:endParaRPr>
          </a:p>
        </p:txBody>
      </p:sp>
      <p:sp>
        <p:nvSpPr>
          <p:cNvPr id="51203" name="Rectangle 3"/>
          <p:cNvSpPr>
            <a:spLocks noGrp="1" noChangeArrowheads="1"/>
          </p:cNvSpPr>
          <p:nvPr>
            <p:ph type="body" idx="1"/>
          </p:nvPr>
        </p:nvSpPr>
        <p:spPr>
          <a:xfrm>
            <a:off x="457200" y="1447800"/>
            <a:ext cx="8229600" cy="5029200"/>
          </a:xfrm>
          <a:noFill/>
        </p:spPr>
        <p:txBody>
          <a:bodyPr lIns="92075" tIns="46038" rIns="92075" bIns="46038"/>
          <a:lstStyle/>
          <a:p>
            <a:r>
              <a:rPr lang="zh-CN" altLang="en-US" sz="2400" b="1" dirty="0" smtClean="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smtClean="0"/>
              <a:t>第一次被</a:t>
            </a:r>
            <a:r>
              <a:rPr lang="en-US" altLang="zh-CN" sz="2400" b="1" dirty="0" smtClean="0"/>
              <a:t>DFS</a:t>
            </a:r>
            <a:r>
              <a:rPr lang="zh-CN" altLang="en-US" sz="2400" b="1" dirty="0" smtClean="0"/>
              <a:t>算法访问时，</a:t>
            </a:r>
            <a:r>
              <a:rPr lang="en-US" altLang="zh-CN" sz="2400" b="1" i="1" dirty="0" smtClean="0"/>
              <a:t>v</a:t>
            </a:r>
            <a:r>
              <a:rPr lang="zh-CN" altLang="en-US" sz="2400" b="1" dirty="0" smtClean="0"/>
              <a:t>节点的颜色可以确定边</a:t>
            </a:r>
            <a:r>
              <a:rPr lang="en-US" altLang="zh-CN" sz="2400" b="1" dirty="0" smtClean="0"/>
              <a:t>(</a:t>
            </a:r>
            <a:r>
              <a:rPr lang="en-US" altLang="zh-CN" sz="2400" b="1" i="1" dirty="0" err="1" smtClean="0"/>
              <a:t>u,v</a:t>
            </a:r>
            <a:r>
              <a:rPr lang="en-US" altLang="zh-CN" sz="2400" b="1" dirty="0" smtClean="0"/>
              <a:t>)</a:t>
            </a:r>
            <a:r>
              <a:rPr lang="zh-CN" altLang="en-US" sz="2400" b="1" dirty="0" smtClean="0"/>
              <a:t>的类型</a:t>
            </a:r>
            <a:r>
              <a:rPr lang="en-US" sz="2400" b="1" dirty="0" smtClean="0"/>
              <a:t>:</a:t>
            </a:r>
          </a:p>
          <a:p>
            <a:pPr lvl="1"/>
            <a:r>
              <a:rPr lang="zh-CN" altLang="en-US" sz="2200" b="1" dirty="0" smtClean="0"/>
              <a:t>如果</a:t>
            </a:r>
            <a:r>
              <a:rPr lang="en-US" altLang="zh-CN" sz="2200" b="1" dirty="0" smtClean="0"/>
              <a:t>v</a:t>
            </a:r>
            <a:r>
              <a:rPr lang="zh-CN" altLang="en-US" sz="2200" b="1" dirty="0" smtClean="0"/>
              <a:t>为白色节点，则</a:t>
            </a:r>
            <a:r>
              <a:rPr lang="en-US" altLang="zh-CN" sz="2000" b="1" dirty="0"/>
              <a:t>(</a:t>
            </a:r>
            <a:r>
              <a:rPr lang="en-US" altLang="zh-CN" sz="2000" b="1" i="1" dirty="0" err="1"/>
              <a:t>u,v</a:t>
            </a:r>
            <a:r>
              <a:rPr lang="en-US" altLang="zh-CN" sz="2000" b="1" dirty="0"/>
              <a:t>) </a:t>
            </a:r>
            <a:r>
              <a:rPr lang="zh-CN" altLang="en-US" sz="2000" b="1" dirty="0" smtClean="0"/>
              <a:t>为树边</a:t>
            </a:r>
            <a:endParaRPr lang="en-US" sz="2200" b="1" dirty="0" smtClean="0"/>
          </a:p>
          <a:p>
            <a:pPr lvl="1"/>
            <a:r>
              <a:rPr lang="zh-CN" altLang="en-US" sz="2200" b="1" dirty="0" smtClean="0"/>
              <a:t>如果</a:t>
            </a:r>
            <a:r>
              <a:rPr lang="en-US" altLang="zh-CN" sz="2200" b="1" dirty="0"/>
              <a:t>v</a:t>
            </a:r>
            <a:r>
              <a:rPr lang="zh-CN" altLang="en-US" sz="2200" b="1" dirty="0" smtClean="0"/>
              <a:t>是灰色节点，则</a:t>
            </a:r>
            <a:r>
              <a:rPr lang="en-US" altLang="zh-CN" sz="2000" b="1" dirty="0"/>
              <a:t>(</a:t>
            </a:r>
            <a:r>
              <a:rPr lang="en-US" altLang="zh-CN" sz="2000" b="1" i="1" dirty="0" err="1"/>
              <a:t>u,v</a:t>
            </a:r>
            <a:r>
              <a:rPr lang="en-US" altLang="zh-CN" sz="2000" b="1" dirty="0"/>
              <a:t>) </a:t>
            </a:r>
            <a:r>
              <a:rPr lang="zh-CN" altLang="en-US" sz="2000" b="1" dirty="0" smtClean="0"/>
              <a:t>为反向边</a:t>
            </a:r>
            <a:endParaRPr lang="en-US" sz="2200" b="1" dirty="0" smtClean="0"/>
          </a:p>
          <a:p>
            <a:pPr lvl="1"/>
            <a:r>
              <a:rPr lang="zh-CN" altLang="en-US" sz="2200" b="1" dirty="0" smtClean="0"/>
              <a:t>如果</a:t>
            </a:r>
            <a:r>
              <a:rPr lang="en-US" altLang="zh-CN" sz="2200" b="1" dirty="0" smtClean="0"/>
              <a:t>v</a:t>
            </a:r>
            <a:r>
              <a:rPr lang="zh-CN" altLang="en-US" sz="2200" b="1" dirty="0" smtClean="0"/>
              <a:t>是黑色节点，则</a:t>
            </a:r>
            <a:r>
              <a:rPr lang="en-US" altLang="zh-CN" sz="2000" b="1" dirty="0"/>
              <a:t>(</a:t>
            </a:r>
            <a:r>
              <a:rPr lang="en-US" altLang="zh-CN" sz="2000" b="1" i="1" dirty="0" err="1"/>
              <a:t>u,v</a:t>
            </a:r>
            <a:r>
              <a:rPr lang="en-US" altLang="zh-CN" sz="2000" b="1" dirty="0"/>
              <a:t>) </a:t>
            </a:r>
            <a:r>
              <a:rPr lang="zh-CN" altLang="en-US" sz="2000" b="1" dirty="0" smtClean="0"/>
              <a:t>为前向边或者交叉边</a:t>
            </a:r>
            <a:endParaRPr lang="en-US" sz="2200" b="1" dirty="0" smtClean="0"/>
          </a:p>
        </p:txBody>
      </p:sp>
    </p:spTree>
    <p:extLst>
      <p:ext uri="{BB962C8B-B14F-4D97-AF65-F5344CB8AC3E}">
        <p14:creationId xmlns:p14="http://schemas.microsoft.com/office/powerpoint/2010/main" val="39166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altLang="zh-CN" sz="3600" b="1" dirty="0">
                <a:solidFill>
                  <a:srgbClr val="0000CC"/>
                </a:solidFill>
              </a:rPr>
              <a:t>DFS: </a:t>
            </a:r>
            <a:r>
              <a:rPr lang="zh-CN" altLang="en-US" sz="3600" b="1" dirty="0">
                <a:solidFill>
                  <a:srgbClr val="0000CC"/>
                </a:solidFill>
              </a:rPr>
              <a:t>边的分类</a:t>
            </a:r>
            <a:r>
              <a:rPr lang="en-US" altLang="zh-CN" sz="3600" b="1" dirty="0" smtClean="0">
                <a:solidFill>
                  <a:srgbClr val="0000CC"/>
                </a:solidFill>
              </a:rPr>
              <a:t>(3)</a:t>
            </a:r>
            <a:endParaRPr lang="en-US" sz="3600" b="1" dirty="0" smtClean="0">
              <a:solidFill>
                <a:srgbClr val="0000CC"/>
              </a:solidFill>
            </a:endParaRPr>
          </a:p>
        </p:txBody>
      </p:sp>
      <p:sp>
        <p:nvSpPr>
          <p:cNvPr id="51203" name="Rectangle 3"/>
          <p:cNvSpPr>
            <a:spLocks noGrp="1" noChangeArrowheads="1"/>
          </p:cNvSpPr>
          <p:nvPr>
            <p:ph type="body" idx="1"/>
          </p:nvPr>
        </p:nvSpPr>
        <p:spPr>
          <a:xfrm>
            <a:off x="457200" y="1447800"/>
            <a:ext cx="8229600" cy="5029200"/>
          </a:xfrm>
          <a:noFill/>
        </p:spPr>
        <p:txBody>
          <a:bodyPr lIns="92075" tIns="46038" rIns="92075" bIns="46038"/>
          <a:lstStyle/>
          <a:p>
            <a:r>
              <a:rPr lang="zh-CN" altLang="en-US" sz="2400" b="1" dirty="0" smtClean="0">
                <a:solidFill>
                  <a:srgbClr val="C00000"/>
                </a:solidFill>
              </a:rPr>
              <a:t>定理</a:t>
            </a:r>
            <a:r>
              <a:rPr lang="en-US" sz="2400" b="1" dirty="0" smtClean="0">
                <a:solidFill>
                  <a:srgbClr val="C00000"/>
                </a:solidFill>
              </a:rPr>
              <a:t>1</a:t>
            </a:r>
            <a:r>
              <a:rPr lang="en-US" sz="2400" b="1" dirty="0" smtClean="0"/>
              <a:t>: </a:t>
            </a:r>
            <a:r>
              <a:rPr lang="zh-CN" altLang="en-US" sz="2400" b="1" dirty="0" smtClean="0"/>
              <a:t>如果图是无向图，则边要么是树边，要么是反向边</a:t>
            </a:r>
            <a:endParaRPr lang="en-US" sz="2400" b="1" dirty="0" smtClean="0"/>
          </a:p>
          <a:p>
            <a:pPr marL="0" indent="0">
              <a:buNone/>
            </a:pPr>
            <a:r>
              <a:rPr lang="en-US" sz="2400" b="1" i="1" dirty="0"/>
              <a:t> </a:t>
            </a:r>
            <a:r>
              <a:rPr lang="en-US" sz="2400" b="1" i="1" dirty="0" smtClean="0"/>
              <a:t>    </a:t>
            </a:r>
            <a:r>
              <a:rPr lang="zh-CN" altLang="en-US" sz="2400" b="1" i="1" dirty="0" smtClean="0">
                <a:solidFill>
                  <a:srgbClr val="FF0000"/>
                </a:solidFill>
              </a:rPr>
              <a:t>例子</a:t>
            </a:r>
            <a:r>
              <a:rPr lang="en-US" sz="2400" b="1" dirty="0" smtClean="0"/>
              <a:t>: </a:t>
            </a:r>
            <a:r>
              <a:rPr lang="zh-CN" altLang="en-US" sz="2400" b="1" dirty="0" smtClean="0"/>
              <a:t>将下图视作无向图（单向改为双向）</a:t>
            </a:r>
            <a:endParaRPr lang="en-US" sz="2400" b="1" i="1" dirty="0" smtClean="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838200" y="31242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419600" y="3430250"/>
            <a:ext cx="4190999" cy="1446550"/>
          </a:xfrm>
          <a:prstGeom prst="rect">
            <a:avLst/>
          </a:prstGeom>
          <a:noFill/>
        </p:spPr>
        <p:txBody>
          <a:bodyPr wrap="square" rtlCol="0">
            <a:spAutoFit/>
          </a:bodyPr>
          <a:lstStyle/>
          <a:p>
            <a:pPr marL="274320" indent="-274320">
              <a:buFont typeface="Wingdings" pitchFamily="2" charset="2"/>
              <a:buChar char="§"/>
            </a:pPr>
            <a:r>
              <a:rPr lang="zh-CN" altLang="en-US" sz="2200" dirty="0" smtClean="0"/>
              <a:t>边</a:t>
            </a:r>
            <a:r>
              <a:rPr lang="en-US" sz="2200" dirty="0" smtClean="0"/>
              <a:t>(</a:t>
            </a:r>
            <a:r>
              <a:rPr lang="en-US" sz="2200" i="1" dirty="0" smtClean="0"/>
              <a:t>x</a:t>
            </a:r>
            <a:r>
              <a:rPr lang="en-US" sz="2200" dirty="0" smtClean="0"/>
              <a:t>, </a:t>
            </a:r>
            <a:r>
              <a:rPr lang="en-US" sz="2200" i="1" dirty="0" smtClean="0"/>
              <a:t>u</a:t>
            </a:r>
            <a:r>
              <a:rPr lang="en-US" sz="2200" dirty="0" smtClean="0"/>
              <a:t>)</a:t>
            </a:r>
            <a:r>
              <a:rPr lang="zh-CN" altLang="en-US" sz="2200" dirty="0" smtClean="0"/>
              <a:t>比边</a:t>
            </a:r>
            <a:r>
              <a:rPr lang="en-US" sz="2200" dirty="0" smtClean="0"/>
              <a:t> </a:t>
            </a:r>
            <a:r>
              <a:rPr lang="en-US" altLang="zh-CN" sz="2200" dirty="0"/>
              <a:t>(</a:t>
            </a:r>
            <a:r>
              <a:rPr lang="en-US" altLang="zh-CN" sz="2200" i="1" dirty="0"/>
              <a:t>u</a:t>
            </a:r>
            <a:r>
              <a:rPr lang="en-US" altLang="zh-CN" sz="2200" dirty="0"/>
              <a:t>, </a:t>
            </a:r>
            <a:r>
              <a:rPr lang="en-US" altLang="zh-CN" sz="2200" i="1" dirty="0" smtClean="0"/>
              <a:t>x</a:t>
            </a:r>
            <a:r>
              <a:rPr lang="en-US" altLang="zh-CN" sz="2200" dirty="0" smtClean="0"/>
              <a:t>)</a:t>
            </a:r>
            <a:r>
              <a:rPr lang="zh-CN" altLang="en-US" sz="2200" dirty="0" smtClean="0"/>
              <a:t>先被访问，因此使之成为一条反向边</a:t>
            </a:r>
            <a:endParaRPr lang="en-US" sz="2200" dirty="0" smtClean="0"/>
          </a:p>
          <a:p>
            <a:pPr marL="274320" indent="-274320">
              <a:buFont typeface="Wingdings" pitchFamily="2" charset="2"/>
              <a:buChar char="§"/>
            </a:pPr>
            <a:r>
              <a:rPr lang="zh-CN" altLang="en-US" sz="2200" dirty="0" smtClean="0"/>
              <a:t>边</a:t>
            </a:r>
            <a:r>
              <a:rPr lang="en-US" sz="2200" dirty="0" smtClean="0"/>
              <a:t>(</a:t>
            </a:r>
            <a:r>
              <a:rPr lang="en-US" sz="2200" i="1" dirty="0" smtClean="0"/>
              <a:t>y</a:t>
            </a:r>
            <a:r>
              <a:rPr lang="en-US" sz="2200" dirty="0" smtClean="0"/>
              <a:t>, </a:t>
            </a:r>
            <a:r>
              <a:rPr lang="en-US" sz="2200" i="1" dirty="0" smtClean="0"/>
              <a:t>w</a:t>
            </a:r>
            <a:r>
              <a:rPr lang="en-US" sz="2200" dirty="0" smtClean="0"/>
              <a:t>) </a:t>
            </a:r>
            <a:r>
              <a:rPr lang="zh-CN" altLang="en-US" sz="2200" dirty="0" smtClean="0"/>
              <a:t>比边</a:t>
            </a:r>
            <a:r>
              <a:rPr lang="en-US" sz="2200" dirty="0" smtClean="0"/>
              <a:t> (</a:t>
            </a:r>
            <a:r>
              <a:rPr lang="en-US" sz="2200" i="1" dirty="0" smtClean="0"/>
              <a:t>w</a:t>
            </a:r>
            <a:r>
              <a:rPr lang="en-US" sz="2200" dirty="0" smtClean="0"/>
              <a:t>, </a:t>
            </a:r>
            <a:r>
              <a:rPr lang="en-US" sz="2200" i="1" dirty="0" smtClean="0"/>
              <a:t>y</a:t>
            </a:r>
            <a:r>
              <a:rPr lang="en-US" sz="2200" dirty="0" smtClean="0"/>
              <a:t>)</a:t>
            </a:r>
            <a:r>
              <a:rPr lang="zh-CN" altLang="en-US" sz="2200" dirty="0" smtClean="0"/>
              <a:t>先被访问，因此使之成为一条树边</a:t>
            </a:r>
            <a:endParaRPr lang="en-US" sz="2200" dirty="0"/>
          </a:p>
        </p:txBody>
      </p:sp>
    </p:spTree>
    <p:extLst>
      <p:ext uri="{BB962C8B-B14F-4D97-AF65-F5344CB8AC3E}">
        <p14:creationId xmlns:p14="http://schemas.microsoft.com/office/powerpoint/2010/main" val="96722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85800" y="228600"/>
            <a:ext cx="7772400" cy="990600"/>
          </a:xfrm>
        </p:spPr>
        <p:txBody>
          <a:bodyPr/>
          <a:lstStyle/>
          <a:p>
            <a:r>
              <a:rPr lang="en-US" sz="3600" b="1" dirty="0" smtClean="0">
                <a:solidFill>
                  <a:srgbClr val="0000CC"/>
                </a:solidFill>
              </a:rPr>
              <a:t>DFS: </a:t>
            </a:r>
            <a:r>
              <a:rPr lang="zh-CN" altLang="en-US" sz="3600" b="1" dirty="0">
                <a:solidFill>
                  <a:srgbClr val="0000CC"/>
                </a:solidFill>
              </a:rPr>
              <a:t>应用</a:t>
            </a:r>
            <a:r>
              <a:rPr lang="en-US" sz="3600" b="1" dirty="0" smtClean="0">
                <a:solidFill>
                  <a:srgbClr val="0000CC"/>
                </a:solidFill>
              </a:rPr>
              <a:t>(1)</a:t>
            </a:r>
          </a:p>
        </p:txBody>
      </p:sp>
      <p:sp>
        <p:nvSpPr>
          <p:cNvPr id="50179" name="Rectangle 3"/>
          <p:cNvSpPr>
            <a:spLocks noGrp="1" noChangeArrowheads="1"/>
          </p:cNvSpPr>
          <p:nvPr>
            <p:ph type="body" idx="1"/>
          </p:nvPr>
        </p:nvSpPr>
        <p:spPr>
          <a:xfrm>
            <a:off x="609600" y="1524000"/>
            <a:ext cx="7848600" cy="4495800"/>
          </a:xfrm>
        </p:spPr>
        <p:txBody>
          <a:bodyPr/>
          <a:lstStyle/>
          <a:p>
            <a:r>
              <a:rPr lang="zh-CN" altLang="en-US" sz="2400" b="1" i="1" dirty="0" smtClean="0">
                <a:solidFill>
                  <a:srgbClr val="C00000"/>
                </a:solidFill>
                <a:latin typeface="+mj-lt"/>
              </a:rPr>
              <a:t>无向图</a:t>
            </a:r>
            <a:r>
              <a:rPr lang="en-US" sz="2400" b="1" i="1" dirty="0" smtClean="0">
                <a:solidFill>
                  <a:srgbClr val="C00000"/>
                </a:solidFill>
                <a:latin typeface="+mj-lt"/>
              </a:rPr>
              <a:t>G</a:t>
            </a:r>
            <a:r>
              <a:rPr lang="zh-CN" altLang="en-US" sz="2400" b="1" i="1" dirty="0" smtClean="0">
                <a:solidFill>
                  <a:srgbClr val="C00000"/>
                </a:solidFill>
                <a:latin typeface="+mj-lt"/>
              </a:rPr>
              <a:t>是否连通</a:t>
            </a:r>
            <a:r>
              <a:rPr lang="en-US" sz="2400" b="1" dirty="0" smtClean="0">
                <a:solidFill>
                  <a:srgbClr val="C00000"/>
                </a:solidFill>
                <a:latin typeface="+mj-lt"/>
              </a:rPr>
              <a:t>? </a:t>
            </a:r>
          </a:p>
          <a:p>
            <a:pPr marL="640080" lvl="1"/>
            <a:r>
              <a:rPr lang="zh-CN" altLang="en-US" sz="2200" b="1" dirty="0" smtClean="0">
                <a:latin typeface="+mj-lt"/>
              </a:rPr>
              <a:t>调用</a:t>
            </a:r>
            <a:r>
              <a:rPr lang="en-US" sz="2200" b="1" dirty="0" smtClean="0">
                <a:latin typeface="+mj-lt"/>
              </a:rPr>
              <a:t>DFS-Visit(</a:t>
            </a:r>
            <a:r>
              <a:rPr lang="en-US" sz="2200" b="1" i="1" dirty="0" smtClean="0">
                <a:latin typeface="+mj-lt"/>
              </a:rPr>
              <a:t>G</a:t>
            </a:r>
            <a:r>
              <a:rPr lang="en-US" sz="2200" b="1" dirty="0" smtClean="0">
                <a:latin typeface="+mj-lt"/>
              </a:rPr>
              <a:t>, </a:t>
            </a:r>
            <a:r>
              <a:rPr lang="en-US" sz="2200" b="1" i="1" dirty="0" smtClean="0">
                <a:latin typeface="+mj-lt"/>
              </a:rPr>
              <a:t>v</a:t>
            </a:r>
            <a:r>
              <a:rPr lang="en-US" sz="2200" b="1" dirty="0" smtClean="0">
                <a:latin typeface="+mj-lt"/>
              </a:rPr>
              <a:t>) </a:t>
            </a:r>
            <a:r>
              <a:rPr lang="zh-CN" altLang="en-US" sz="2200" b="1" dirty="0" smtClean="0">
                <a:latin typeface="+mj-lt"/>
              </a:rPr>
              <a:t>一次，然后检查一下看看是否图中还有白色的节点。如果没有，则说明图是连通的，否则不连通</a:t>
            </a:r>
            <a:endParaRPr lang="en-US" sz="2200" b="1" dirty="0" smtClean="0">
              <a:latin typeface="+mj-lt"/>
            </a:endParaRPr>
          </a:p>
          <a:p>
            <a:pPr marL="400050" lvl="1" indent="0">
              <a:buNone/>
            </a:pPr>
            <a:r>
              <a:rPr lang="en-US" sz="2200" b="1" dirty="0">
                <a:latin typeface="+mj-lt"/>
              </a:rPr>
              <a:t> </a:t>
            </a:r>
            <a:r>
              <a:rPr lang="en-US" sz="2200" b="1" dirty="0" smtClean="0">
                <a:latin typeface="+mj-lt"/>
              </a:rPr>
              <a:t>   </a:t>
            </a:r>
            <a:r>
              <a:rPr lang="zh-CN" altLang="en-US" sz="2200" b="1" dirty="0" smtClean="0">
                <a:latin typeface="+mj-lt"/>
              </a:rPr>
              <a:t>运行时间</a:t>
            </a:r>
            <a:r>
              <a:rPr lang="en-US" sz="2200" b="1" dirty="0" smtClean="0">
                <a:latin typeface="+mj-lt"/>
              </a:rPr>
              <a:t>: </a:t>
            </a:r>
            <a:r>
              <a:rPr lang="en-US" sz="2200" b="1" i="1" dirty="0" smtClean="0">
                <a:latin typeface="+mj-lt"/>
              </a:rPr>
              <a:t>O</a:t>
            </a:r>
            <a:r>
              <a:rPr lang="en-US" sz="2200" b="1" dirty="0" smtClean="0">
                <a:latin typeface="+mj-lt"/>
              </a:rPr>
              <a:t>(|</a:t>
            </a:r>
            <a:r>
              <a:rPr lang="en-US" sz="2200" b="1" i="1" dirty="0" smtClean="0">
                <a:latin typeface="+mj-lt"/>
              </a:rPr>
              <a:t>V | </a:t>
            </a:r>
            <a:r>
              <a:rPr lang="en-US" sz="2200" b="1" dirty="0" smtClean="0">
                <a:latin typeface="+mj-lt"/>
              </a:rPr>
              <a:t>+ | </a:t>
            </a:r>
            <a:r>
              <a:rPr lang="en-US" sz="2200" b="1" i="1" dirty="0" smtClean="0">
                <a:latin typeface="+mj-lt"/>
              </a:rPr>
              <a:t>E |</a:t>
            </a:r>
            <a:r>
              <a:rPr lang="en-US" sz="2200" b="1" dirty="0" smtClean="0">
                <a:latin typeface="+mj-lt"/>
              </a:rPr>
              <a:t>)</a:t>
            </a:r>
          </a:p>
          <a:p>
            <a:pPr marL="0" indent="0">
              <a:buNone/>
            </a:pPr>
            <a:endParaRPr lang="en-US" sz="2400" b="1" dirty="0" smtClean="0">
              <a:latin typeface="+mj-lt"/>
            </a:endParaRPr>
          </a:p>
          <a:p>
            <a:r>
              <a:rPr lang="zh-CN" altLang="en-US" sz="2400" b="1" i="1" dirty="0" smtClean="0">
                <a:solidFill>
                  <a:srgbClr val="C00000"/>
                </a:solidFill>
                <a:latin typeface="+mj-lt"/>
              </a:rPr>
              <a:t>寻找连通分支</a:t>
            </a:r>
            <a:endParaRPr lang="en-US" sz="2400" b="1" i="1" dirty="0" smtClean="0">
              <a:latin typeface="+mj-lt"/>
            </a:endParaRPr>
          </a:p>
          <a:p>
            <a:pPr lvl="1"/>
            <a:r>
              <a:rPr lang="zh-CN" altLang="en-US" sz="2200" b="1" dirty="0" smtClean="0">
                <a:latin typeface="+mj-lt"/>
              </a:rPr>
              <a:t>调用</a:t>
            </a:r>
            <a:r>
              <a:rPr lang="en-US" sz="2200" b="1" dirty="0" smtClean="0">
                <a:latin typeface="+mj-lt"/>
              </a:rPr>
              <a:t>DFS</a:t>
            </a:r>
            <a:r>
              <a:rPr lang="zh-CN" altLang="en-US" sz="2200" b="1" dirty="0" smtClean="0">
                <a:latin typeface="+mj-lt"/>
              </a:rPr>
              <a:t>；每次调用</a:t>
            </a:r>
            <a:r>
              <a:rPr lang="en-US" sz="2200" b="1" dirty="0" smtClean="0">
                <a:latin typeface="+mj-lt"/>
              </a:rPr>
              <a:t>DFS-Visit(</a:t>
            </a:r>
            <a:r>
              <a:rPr lang="en-US" sz="2200" b="1" i="1" dirty="0" smtClean="0">
                <a:latin typeface="+mj-lt"/>
              </a:rPr>
              <a:t>G</a:t>
            </a:r>
            <a:r>
              <a:rPr lang="en-US" sz="2200" b="1" dirty="0" smtClean="0">
                <a:latin typeface="+mj-lt"/>
              </a:rPr>
              <a:t>, </a:t>
            </a:r>
            <a:r>
              <a:rPr lang="en-US" sz="2200" b="1" i="1" dirty="0" smtClean="0">
                <a:latin typeface="+mj-lt"/>
              </a:rPr>
              <a:t>v</a:t>
            </a:r>
            <a:r>
              <a:rPr lang="en-US" sz="2200" b="1" dirty="0" smtClean="0">
                <a:latin typeface="+mj-lt"/>
              </a:rPr>
              <a:t>) </a:t>
            </a:r>
            <a:r>
              <a:rPr lang="zh-CN" altLang="en-US" sz="2200" b="1" dirty="0" smtClean="0">
                <a:latin typeface="+mj-lt"/>
              </a:rPr>
              <a:t>，其中所有遍历到的节点属于一个连通分支</a:t>
            </a:r>
            <a:endParaRPr lang="en-US" sz="2200" b="1" dirty="0" smtClean="0">
              <a:latin typeface="+mj-lt"/>
            </a:endParaRPr>
          </a:p>
          <a:p>
            <a:pPr marL="400050" lvl="1" indent="0">
              <a:buNone/>
            </a:pPr>
            <a:r>
              <a:rPr lang="zh-CN" altLang="en-US" sz="2200" b="1" dirty="0" smtClean="0"/>
              <a:t>     运行时间</a:t>
            </a:r>
            <a:r>
              <a:rPr lang="en-US" sz="2200" b="1" dirty="0" smtClean="0">
                <a:latin typeface="+mj-lt"/>
              </a:rPr>
              <a:t>: </a:t>
            </a:r>
            <a:r>
              <a:rPr lang="en-US" sz="2200" b="1" dirty="0" smtClean="0">
                <a:latin typeface="+mj-lt"/>
                <a:sym typeface="Symbol"/>
              </a:rPr>
              <a:t></a:t>
            </a:r>
            <a:r>
              <a:rPr lang="en-US" sz="2200" b="1" dirty="0" smtClean="0">
                <a:latin typeface="+mj-lt"/>
              </a:rPr>
              <a:t>(|</a:t>
            </a:r>
            <a:r>
              <a:rPr lang="en-US" sz="2200" b="1" i="1" dirty="0" smtClean="0">
                <a:latin typeface="+mj-lt"/>
              </a:rPr>
              <a:t>V | </a:t>
            </a:r>
            <a:r>
              <a:rPr lang="en-US" sz="2200" b="1" dirty="0" smtClean="0">
                <a:latin typeface="+mj-lt"/>
              </a:rPr>
              <a:t>+ | </a:t>
            </a:r>
            <a:r>
              <a:rPr lang="en-US" sz="2200" b="1" i="1" dirty="0" smtClean="0">
                <a:latin typeface="+mj-lt"/>
              </a:rPr>
              <a:t>E |</a:t>
            </a:r>
            <a:r>
              <a:rPr lang="en-US" sz="2200" b="1" dirty="0" smtClean="0">
                <a:latin typeface="+mj-lt"/>
              </a:rPr>
              <a:t>)</a:t>
            </a:r>
          </a:p>
        </p:txBody>
      </p:sp>
    </p:spTree>
    <p:extLst>
      <p:ext uri="{BB962C8B-B14F-4D97-AF65-F5344CB8AC3E}">
        <p14:creationId xmlns:p14="http://schemas.microsoft.com/office/powerpoint/2010/main" val="179210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1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1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1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304800"/>
            <a:ext cx="7772400" cy="914400"/>
          </a:xfrm>
        </p:spPr>
        <p:txBody>
          <a:bodyPr/>
          <a:lstStyle/>
          <a:p>
            <a:r>
              <a:rPr lang="en-US" sz="3600" b="1" dirty="0" smtClean="0">
                <a:solidFill>
                  <a:srgbClr val="0000CC"/>
                </a:solidFill>
              </a:rPr>
              <a:t>DFS: </a:t>
            </a:r>
            <a:r>
              <a:rPr lang="zh-CN" altLang="en-US" sz="3600" b="1" dirty="0">
                <a:solidFill>
                  <a:srgbClr val="0000CC"/>
                </a:solidFill>
              </a:rPr>
              <a:t>应用</a:t>
            </a:r>
            <a:r>
              <a:rPr lang="en-US" sz="3600" b="1" dirty="0" smtClean="0">
                <a:solidFill>
                  <a:srgbClr val="0000CC"/>
                </a:solidFill>
              </a:rPr>
              <a:t>(2)</a:t>
            </a:r>
          </a:p>
        </p:txBody>
      </p:sp>
      <p:sp>
        <p:nvSpPr>
          <p:cNvPr id="53251" name="Rectangle 3"/>
          <p:cNvSpPr>
            <a:spLocks noGrp="1" noChangeArrowheads="1"/>
          </p:cNvSpPr>
          <p:nvPr>
            <p:ph type="body" idx="1"/>
          </p:nvPr>
        </p:nvSpPr>
        <p:spPr>
          <a:xfrm>
            <a:off x="381000" y="1371600"/>
            <a:ext cx="8305800" cy="5181600"/>
          </a:xfrm>
        </p:spPr>
        <p:txBody>
          <a:bodyPr/>
          <a:lstStyle/>
          <a:p>
            <a:r>
              <a:rPr lang="zh-CN" altLang="en-US" sz="2400" b="1" dirty="0" smtClean="0">
                <a:solidFill>
                  <a:srgbClr val="C00000"/>
                </a:solidFill>
              </a:rPr>
              <a:t>一个有向图</a:t>
            </a:r>
            <a:r>
              <a:rPr lang="en-US" sz="2400" b="1" i="1" dirty="0" smtClean="0">
                <a:solidFill>
                  <a:srgbClr val="C00000"/>
                </a:solidFill>
              </a:rPr>
              <a:t>G</a:t>
            </a:r>
            <a:r>
              <a:rPr lang="zh-CN" altLang="en-US" sz="2400" b="1" dirty="0" smtClean="0">
                <a:solidFill>
                  <a:srgbClr val="C00000"/>
                </a:solidFill>
              </a:rPr>
              <a:t>中是否包含一个有向环</a:t>
            </a:r>
            <a:r>
              <a:rPr lang="en-US" sz="2400" b="1" dirty="0" smtClean="0">
                <a:solidFill>
                  <a:srgbClr val="C00000"/>
                </a:solidFill>
              </a:rPr>
              <a:t>?</a:t>
            </a:r>
            <a:r>
              <a:rPr lang="en-US" sz="2400" b="1" dirty="0" smtClean="0"/>
              <a:t> </a:t>
            </a:r>
          </a:p>
          <a:p>
            <a:pPr marL="640080" lvl="1"/>
            <a:r>
              <a:rPr lang="zh-CN" altLang="en-US" sz="2200" b="1" dirty="0" smtClean="0"/>
              <a:t>调用</a:t>
            </a:r>
            <a:r>
              <a:rPr lang="en-US" sz="2200" b="1" dirty="0" smtClean="0"/>
              <a:t>DFS</a:t>
            </a:r>
            <a:r>
              <a:rPr lang="zh-CN" altLang="en-US" sz="2200" b="1" dirty="0" smtClean="0"/>
              <a:t>；如果存在反向边，则说明存在有向环，否则不包含有向环</a:t>
            </a:r>
            <a:endParaRPr lang="en-US" sz="2200" b="1" dirty="0" smtClean="0"/>
          </a:p>
          <a:p>
            <a:pPr marL="640080" lvl="1"/>
            <a:r>
              <a:rPr lang="zh-CN" altLang="en-US" sz="2200" b="1" dirty="0" smtClean="0"/>
              <a:t>运行时间</a:t>
            </a:r>
            <a:r>
              <a:rPr lang="en-US" sz="2200" b="1" dirty="0" smtClean="0"/>
              <a:t>: </a:t>
            </a:r>
            <a:r>
              <a:rPr lang="en-US" sz="2200" b="1" i="1" dirty="0" smtClean="0"/>
              <a:t>O</a:t>
            </a:r>
            <a:r>
              <a:rPr lang="en-US" sz="2200" b="1" dirty="0" smtClean="0"/>
              <a:t>(|</a:t>
            </a:r>
            <a:r>
              <a:rPr lang="en-US" sz="2200" b="1" i="1" dirty="0" smtClean="0"/>
              <a:t>V | </a:t>
            </a:r>
            <a:r>
              <a:rPr lang="en-US" sz="2200" b="1" dirty="0" smtClean="0"/>
              <a:t>+ | </a:t>
            </a:r>
            <a:r>
              <a:rPr lang="en-US" sz="2200" b="1" i="1" dirty="0" smtClean="0"/>
              <a:t>E |</a:t>
            </a:r>
            <a:r>
              <a:rPr lang="en-US" sz="2200" b="1" dirty="0" smtClean="0"/>
              <a:t>).</a:t>
            </a:r>
            <a:endParaRPr lang="en-US" sz="2400" b="1" dirty="0" smtClean="0"/>
          </a:p>
          <a:p>
            <a:pPr>
              <a:spcBef>
                <a:spcPts val="600"/>
              </a:spcBef>
            </a:pPr>
            <a:r>
              <a:rPr lang="zh-CN" altLang="en-US" sz="2400" b="1" dirty="0" smtClean="0">
                <a:solidFill>
                  <a:srgbClr val="C00000"/>
                </a:solidFill>
              </a:rPr>
              <a:t>一个无向图</a:t>
            </a:r>
            <a:r>
              <a:rPr lang="en-US" sz="2400" b="1" i="1" dirty="0" smtClean="0">
                <a:solidFill>
                  <a:srgbClr val="C00000"/>
                </a:solidFill>
              </a:rPr>
              <a:t>G</a:t>
            </a:r>
            <a:r>
              <a:rPr lang="en-US" sz="2400" b="1" dirty="0" smtClean="0">
                <a:solidFill>
                  <a:srgbClr val="C00000"/>
                </a:solidFill>
              </a:rPr>
              <a:t> </a:t>
            </a:r>
            <a:r>
              <a:rPr lang="zh-CN" altLang="en-US" sz="2400" b="1" dirty="0" smtClean="0">
                <a:solidFill>
                  <a:srgbClr val="C00000"/>
                </a:solidFill>
              </a:rPr>
              <a:t>是否包含一个环</a:t>
            </a:r>
            <a:r>
              <a:rPr lang="en-US" sz="2400" b="1" dirty="0" smtClean="0">
                <a:solidFill>
                  <a:srgbClr val="C00000"/>
                </a:solidFill>
              </a:rPr>
              <a:t>?</a:t>
            </a:r>
            <a:r>
              <a:rPr lang="en-US" sz="2400" b="1" dirty="0" smtClean="0"/>
              <a:t> </a:t>
            </a:r>
          </a:p>
          <a:p>
            <a:pPr marL="640080" lvl="1"/>
            <a:r>
              <a:rPr lang="zh-CN" altLang="en-US" sz="2200" b="1" dirty="0" smtClean="0"/>
              <a:t>与有向图的情况一样</a:t>
            </a:r>
            <a:r>
              <a:rPr lang="en-US" sz="2200" b="1" dirty="0" smtClean="0"/>
              <a:t> </a:t>
            </a:r>
          </a:p>
          <a:p>
            <a:pPr marL="640080" lvl="1"/>
            <a:r>
              <a:rPr lang="zh-CN" altLang="en-US" sz="2200" b="1" dirty="0" smtClean="0"/>
              <a:t>如果图</a:t>
            </a:r>
            <a:r>
              <a:rPr lang="en-US" sz="2200" b="1" i="1" dirty="0" smtClean="0"/>
              <a:t>G</a:t>
            </a:r>
            <a:r>
              <a:rPr lang="zh-CN" altLang="en-US" sz="2200" b="1" dirty="0" smtClean="0"/>
              <a:t>是一个树或者森林，则它最多包含</a:t>
            </a:r>
            <a:r>
              <a:rPr lang="en-US" sz="2200" b="1" dirty="0" smtClean="0"/>
              <a:t> |</a:t>
            </a:r>
            <a:r>
              <a:rPr lang="en-US" sz="2200" b="1" i="1" dirty="0" smtClean="0"/>
              <a:t>V </a:t>
            </a:r>
            <a:r>
              <a:rPr lang="en-US" sz="2200" b="1" dirty="0" smtClean="0"/>
              <a:t>| – 1 </a:t>
            </a:r>
            <a:r>
              <a:rPr lang="zh-CN" altLang="en-US" sz="2200" b="1" dirty="0" smtClean="0"/>
              <a:t>条边</a:t>
            </a:r>
            <a:r>
              <a:rPr lang="en-US" sz="2200" b="1" dirty="0" smtClean="0"/>
              <a:t> </a:t>
            </a:r>
          </a:p>
          <a:p>
            <a:pPr marL="640080" lvl="1"/>
            <a:r>
              <a:rPr lang="zh-CN" altLang="en-US" sz="2200" b="1" dirty="0" smtClean="0"/>
              <a:t>运行时间为</a:t>
            </a:r>
            <a:r>
              <a:rPr lang="en-US" sz="2200" b="1" dirty="0" smtClean="0"/>
              <a:t> </a:t>
            </a:r>
            <a:r>
              <a:rPr lang="en-US" sz="2200" b="1" i="1" dirty="0" smtClean="0"/>
              <a:t>O</a:t>
            </a:r>
            <a:r>
              <a:rPr lang="en-US" sz="2200" b="1" dirty="0" smtClean="0"/>
              <a:t>(|</a:t>
            </a:r>
            <a:r>
              <a:rPr lang="en-US" sz="2200" b="1" i="1" dirty="0" smtClean="0"/>
              <a:t>V </a:t>
            </a:r>
            <a:r>
              <a:rPr lang="en-US" sz="2200" b="1" dirty="0" smtClean="0"/>
              <a:t>|) </a:t>
            </a:r>
            <a:r>
              <a:rPr lang="zh-CN" altLang="en-US" sz="2200" b="1" dirty="0" smtClean="0"/>
              <a:t>，因为</a:t>
            </a:r>
            <a:r>
              <a:rPr lang="en-US" altLang="zh-CN" sz="2200" b="1" dirty="0" smtClean="0"/>
              <a:t>DFS</a:t>
            </a:r>
            <a:r>
              <a:rPr lang="zh-CN" altLang="en-US" sz="2200" b="1" dirty="0" smtClean="0"/>
              <a:t>算法在发现环之前最多只会遍历</a:t>
            </a:r>
            <a:r>
              <a:rPr lang="en-US" altLang="zh-CN" sz="2200" b="1" dirty="0"/>
              <a:t>|</a:t>
            </a:r>
            <a:r>
              <a:rPr lang="en-US" altLang="zh-CN" sz="2200" b="1" i="1" dirty="0"/>
              <a:t>V </a:t>
            </a:r>
            <a:r>
              <a:rPr lang="en-US" altLang="zh-CN" sz="2200" b="1" dirty="0" smtClean="0"/>
              <a:t>|</a:t>
            </a:r>
            <a:r>
              <a:rPr lang="zh-CN" altLang="en-US" sz="2200" b="1" dirty="0" smtClean="0"/>
              <a:t>条边（一个无向图如果有</a:t>
            </a:r>
            <a:r>
              <a:rPr lang="zh-CN" altLang="en-US" sz="2200" b="1" dirty="0"/>
              <a:t>≥</a:t>
            </a:r>
            <a:r>
              <a:rPr lang="en-US" altLang="zh-CN" sz="2200" b="1" dirty="0" smtClean="0"/>
              <a:t> </a:t>
            </a:r>
            <a:r>
              <a:rPr lang="en-US" altLang="zh-CN" sz="2200" b="1" dirty="0"/>
              <a:t>|</a:t>
            </a:r>
            <a:r>
              <a:rPr lang="en-US" altLang="zh-CN" sz="2200" b="1" i="1" dirty="0"/>
              <a:t>V </a:t>
            </a:r>
            <a:r>
              <a:rPr lang="en-US" altLang="zh-CN" sz="2200" b="1" dirty="0"/>
              <a:t>| </a:t>
            </a:r>
            <a:r>
              <a:rPr lang="zh-CN" altLang="en-US" sz="2200" b="1" dirty="0" smtClean="0"/>
              <a:t>条边，则一定有环）</a:t>
            </a:r>
            <a:r>
              <a:rPr lang="en-US" sz="2200" b="1" dirty="0" smtClean="0"/>
              <a:t> </a:t>
            </a:r>
          </a:p>
          <a:p>
            <a:pPr>
              <a:spcBef>
                <a:spcPts val="600"/>
              </a:spcBef>
            </a:pPr>
            <a:r>
              <a:rPr lang="zh-CN" altLang="en-US" sz="2400" b="1" dirty="0" smtClean="0">
                <a:solidFill>
                  <a:srgbClr val="C00000"/>
                </a:solidFill>
              </a:rPr>
              <a:t>无向图</a:t>
            </a:r>
            <a:r>
              <a:rPr lang="en-US" sz="2400" b="1" i="1" dirty="0" smtClean="0">
                <a:solidFill>
                  <a:srgbClr val="C00000"/>
                </a:solidFill>
              </a:rPr>
              <a:t>G</a:t>
            </a:r>
            <a:r>
              <a:rPr lang="en-US" sz="2400" b="1" dirty="0" smtClean="0">
                <a:solidFill>
                  <a:srgbClr val="C00000"/>
                </a:solidFill>
              </a:rPr>
              <a:t> </a:t>
            </a:r>
            <a:r>
              <a:rPr lang="zh-CN" altLang="en-US" sz="2400" b="1" dirty="0" smtClean="0">
                <a:solidFill>
                  <a:srgbClr val="C00000"/>
                </a:solidFill>
              </a:rPr>
              <a:t>是否是一颗树</a:t>
            </a:r>
            <a:r>
              <a:rPr lang="en-US" sz="2400" b="1" dirty="0" smtClean="0">
                <a:solidFill>
                  <a:srgbClr val="C00000"/>
                </a:solidFill>
              </a:rPr>
              <a:t>?</a:t>
            </a:r>
            <a:r>
              <a:rPr lang="en-US" sz="2400" b="1" dirty="0" smtClean="0"/>
              <a:t> </a:t>
            </a:r>
          </a:p>
          <a:p>
            <a:pPr marL="640080" lvl="1"/>
            <a:r>
              <a:rPr lang="en-US" sz="2200" b="1" dirty="0" smtClean="0"/>
              <a:t>DFS</a:t>
            </a:r>
            <a:r>
              <a:rPr lang="zh-CN" altLang="en-US" sz="2200" b="1" dirty="0" smtClean="0"/>
              <a:t>调用</a:t>
            </a:r>
            <a:r>
              <a:rPr lang="en-US" sz="2200" b="1" dirty="0" smtClean="0"/>
              <a:t> DFS-Visit(</a:t>
            </a:r>
            <a:r>
              <a:rPr lang="en-US" sz="2200" b="1" i="1" dirty="0" smtClean="0"/>
              <a:t>G</a:t>
            </a:r>
            <a:r>
              <a:rPr lang="en-US" sz="2200" b="1" dirty="0" smtClean="0"/>
              <a:t>, </a:t>
            </a:r>
            <a:r>
              <a:rPr lang="en-US" sz="2200" b="1" i="1" dirty="0" smtClean="0"/>
              <a:t>v</a:t>
            </a:r>
            <a:r>
              <a:rPr lang="en-US" sz="2200" b="1" dirty="0" smtClean="0"/>
              <a:t>)</a:t>
            </a:r>
            <a:r>
              <a:rPr lang="zh-CN" altLang="en-US" sz="2200" b="1" dirty="0" smtClean="0"/>
              <a:t>，如果所有的边都遍历了，且没有反向边，则图</a:t>
            </a:r>
            <a:r>
              <a:rPr lang="en-US" sz="2200" b="1" i="1" dirty="0" smtClean="0"/>
              <a:t>G</a:t>
            </a:r>
            <a:r>
              <a:rPr lang="zh-CN" altLang="en-US" sz="2200" b="1" dirty="0" smtClean="0"/>
              <a:t>是一颗树。如果有</a:t>
            </a:r>
            <a:r>
              <a:rPr lang="en-US" sz="2200" b="1" dirty="0" smtClean="0"/>
              <a:t>|</a:t>
            </a:r>
            <a:r>
              <a:rPr lang="en-US" sz="2200" b="1" i="1" dirty="0" smtClean="0"/>
              <a:t>V </a:t>
            </a:r>
            <a:r>
              <a:rPr lang="en-US" sz="2200" b="1" dirty="0" smtClean="0"/>
              <a:t>|</a:t>
            </a:r>
            <a:r>
              <a:rPr lang="zh-CN" altLang="en-US" sz="2200" b="1" dirty="0" smtClean="0"/>
              <a:t>条边被访问了，则</a:t>
            </a:r>
            <a:r>
              <a:rPr lang="en-US" sz="2200" b="1" i="1" dirty="0" smtClean="0"/>
              <a:t>G</a:t>
            </a:r>
            <a:r>
              <a:rPr lang="zh-CN" altLang="en-US" sz="2200" b="1" dirty="0" smtClean="0"/>
              <a:t>不是树</a:t>
            </a:r>
            <a:r>
              <a:rPr lang="en-US" sz="2200" b="1" dirty="0" smtClean="0"/>
              <a:t>. </a:t>
            </a:r>
          </a:p>
          <a:p>
            <a:pPr marL="640080" lvl="1"/>
            <a:r>
              <a:rPr lang="zh-CN" altLang="en-US" sz="2200" b="1" dirty="0" smtClean="0"/>
              <a:t>运行时间</a:t>
            </a:r>
            <a:r>
              <a:rPr lang="en-US" sz="2200" b="1" dirty="0" smtClean="0"/>
              <a:t>: </a:t>
            </a:r>
            <a:r>
              <a:rPr lang="en-US" sz="2200" b="1" i="1" dirty="0" smtClean="0"/>
              <a:t>O</a:t>
            </a:r>
            <a:r>
              <a:rPr lang="en-US" sz="2200" b="1" dirty="0" smtClean="0"/>
              <a:t>(|</a:t>
            </a:r>
            <a:r>
              <a:rPr lang="en-US" sz="2200" b="1" i="1" dirty="0" smtClean="0"/>
              <a:t>V </a:t>
            </a:r>
            <a:r>
              <a:rPr lang="en-US" sz="2200" b="1" dirty="0" smtClean="0"/>
              <a:t>|).</a:t>
            </a:r>
            <a:endParaRPr lang="en-US" sz="2400" b="1" dirty="0" smtClean="0"/>
          </a:p>
        </p:txBody>
      </p:sp>
    </p:spTree>
    <p:extLst>
      <p:ext uri="{BB962C8B-B14F-4D97-AF65-F5344CB8AC3E}">
        <p14:creationId xmlns:p14="http://schemas.microsoft.com/office/powerpoint/2010/main" val="252822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2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2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2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25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25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25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25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2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304800"/>
            <a:ext cx="7772400" cy="914400"/>
          </a:xfrm>
        </p:spPr>
        <p:txBody>
          <a:bodyPr/>
          <a:lstStyle/>
          <a:p>
            <a:r>
              <a:rPr lang="zh-CN" altLang="en-US" sz="3600" b="1" dirty="0" smtClean="0">
                <a:solidFill>
                  <a:srgbClr val="0000CC"/>
                </a:solidFill>
              </a:rPr>
              <a:t>拓扑排序</a:t>
            </a:r>
            <a:endParaRPr lang="en-US" sz="3600" b="1" dirty="0" smtClean="0">
              <a:solidFill>
                <a:srgbClr val="0000CC"/>
              </a:solidFill>
            </a:endParaRPr>
          </a:p>
        </p:txBody>
      </p:sp>
      <p:sp>
        <p:nvSpPr>
          <p:cNvPr id="54275" name="Rectangle 3"/>
          <p:cNvSpPr>
            <a:spLocks noGrp="1" noChangeArrowheads="1"/>
          </p:cNvSpPr>
          <p:nvPr>
            <p:ph type="body" idx="1"/>
          </p:nvPr>
        </p:nvSpPr>
        <p:spPr>
          <a:xfrm>
            <a:off x="533400" y="1371600"/>
            <a:ext cx="8077200" cy="1524000"/>
          </a:xfrm>
        </p:spPr>
        <p:txBody>
          <a:bodyPr/>
          <a:lstStyle/>
          <a:p>
            <a:r>
              <a:rPr lang="zh-CN" altLang="en-US" sz="2400" b="1" dirty="0" smtClean="0"/>
              <a:t>一个有向无环图</a:t>
            </a:r>
            <a:r>
              <a:rPr lang="en-US" sz="2400" b="1" dirty="0" smtClean="0"/>
              <a:t>(directed acyclic graph</a:t>
            </a:r>
            <a:r>
              <a:rPr lang="zh-CN" altLang="en-US" sz="2400" b="1" dirty="0" smtClean="0"/>
              <a:t>，简称</a:t>
            </a:r>
            <a:r>
              <a:rPr lang="en-US" sz="2400" b="1" dirty="0" smtClean="0"/>
              <a:t>DAG) </a:t>
            </a:r>
            <a:r>
              <a:rPr lang="zh-CN" altLang="en-US" sz="2400" b="1" dirty="0" smtClean="0"/>
              <a:t>的拓扑排序是指对图中节点的一个排序，并且在该排序中，如果图</a:t>
            </a:r>
            <a:r>
              <a:rPr lang="en-US" altLang="zh-CN" sz="2400" b="1" dirty="0" smtClean="0"/>
              <a:t>G</a:t>
            </a:r>
            <a:r>
              <a:rPr lang="zh-CN" altLang="en-US" sz="2400" b="1" dirty="0" smtClean="0"/>
              <a:t>中存在边</a:t>
            </a:r>
            <a:r>
              <a:rPr lang="en-US" altLang="zh-CN" sz="2400" b="1" dirty="0"/>
              <a:t>(</a:t>
            </a:r>
            <a:r>
              <a:rPr lang="en-US" altLang="zh-CN" sz="2400" b="1" i="1" dirty="0"/>
              <a:t>v</a:t>
            </a:r>
            <a:r>
              <a:rPr lang="en-US" altLang="zh-CN" sz="2400" b="1" i="1" baseline="-25000" dirty="0"/>
              <a:t>i</a:t>
            </a:r>
            <a:r>
              <a:rPr lang="en-US" altLang="zh-CN" sz="2400" b="1" dirty="0"/>
              <a:t>, </a:t>
            </a:r>
            <a:r>
              <a:rPr lang="en-US" altLang="zh-CN" sz="2400" b="1" i="1" dirty="0" err="1"/>
              <a:t>v</a:t>
            </a:r>
            <a:r>
              <a:rPr lang="en-US" altLang="zh-CN" sz="2400" b="1" i="1" baseline="-25000" dirty="0" err="1"/>
              <a:t>j</a:t>
            </a:r>
            <a:r>
              <a:rPr lang="en-US" altLang="zh-CN" sz="2400" b="1" dirty="0" smtClean="0"/>
              <a:t>)</a:t>
            </a:r>
            <a:r>
              <a:rPr lang="zh-CN" altLang="en-US" sz="2400" b="1" dirty="0" smtClean="0"/>
              <a:t>，则节点</a:t>
            </a:r>
            <a:r>
              <a:rPr lang="en-US" altLang="zh-CN" sz="2400" b="1" i="1" dirty="0" smtClean="0"/>
              <a:t>v</a:t>
            </a:r>
            <a:r>
              <a:rPr lang="en-US" altLang="zh-CN" sz="2400" b="1" i="1" baseline="-25000" dirty="0" smtClean="0"/>
              <a:t>i</a:t>
            </a:r>
            <a:r>
              <a:rPr lang="zh-CN" altLang="en-US" sz="2400" b="1" dirty="0" smtClean="0"/>
              <a:t>必须排在节点</a:t>
            </a:r>
            <a:r>
              <a:rPr lang="en-US" altLang="zh-CN" sz="2400" b="1" i="1" dirty="0" err="1"/>
              <a:t>v</a:t>
            </a:r>
            <a:r>
              <a:rPr lang="en-US" altLang="zh-CN" sz="2400" b="1" i="1" baseline="-25000" dirty="0" err="1"/>
              <a:t>j</a:t>
            </a:r>
            <a:r>
              <a:rPr lang="zh-CN" altLang="en-US" sz="2400" b="1" dirty="0" smtClean="0"/>
              <a:t>之前</a:t>
            </a:r>
            <a:endParaRPr lang="en-US" sz="2400" b="1" dirty="0" smtClean="0"/>
          </a:p>
        </p:txBody>
      </p:sp>
      <p:grpSp>
        <p:nvGrpSpPr>
          <p:cNvPr id="43" name="Group 42"/>
          <p:cNvGrpSpPr/>
          <p:nvPr/>
        </p:nvGrpSpPr>
        <p:grpSpPr>
          <a:xfrm>
            <a:off x="609600" y="3124200"/>
            <a:ext cx="7848600" cy="2079625"/>
            <a:chOff x="609600" y="3195293"/>
            <a:chExt cx="7848600" cy="2079625"/>
          </a:xfrm>
        </p:grpSpPr>
        <p:sp>
          <p:nvSpPr>
            <p:cNvPr id="54277" name="Rectangle 5"/>
            <p:cNvSpPr>
              <a:spLocks noChangeArrowheads="1"/>
            </p:cNvSpPr>
            <p:nvPr/>
          </p:nvSpPr>
          <p:spPr bwMode="auto">
            <a:xfrm>
              <a:off x="4799906" y="4790386"/>
              <a:ext cx="3124894"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Lst>
          </p:spPr>
          <p:txBody>
            <a:bodyPr wrap="none" lIns="92075" tIns="46038" rIns="92075" bIns="46038">
              <a:spAutoFit/>
            </a:bodyPr>
            <a:lstStyle/>
            <a:p>
              <a:r>
                <a:rPr kumimoji="1" lang="en-US" sz="2400" dirty="0">
                  <a:latin typeface="+mj-lt"/>
                </a:rPr>
                <a:t>A</a:t>
              </a:r>
              <a:r>
                <a:rPr kumimoji="1" lang="en-US" sz="2400" dirty="0" smtClean="0">
                  <a:solidFill>
                    <a:schemeClr val="tx1"/>
                  </a:solidFill>
                  <a:latin typeface="+mj-lt"/>
                </a:rPr>
                <a:t> </a:t>
              </a:r>
              <a:r>
                <a:rPr kumimoji="1" lang="en-US" sz="2400" dirty="0">
                  <a:solidFill>
                    <a:schemeClr val="tx1"/>
                  </a:solidFill>
                  <a:latin typeface="+mj-lt"/>
                </a:rPr>
                <a:t>topological ordering</a:t>
              </a:r>
            </a:p>
          </p:txBody>
        </p:sp>
        <p:sp>
          <p:nvSpPr>
            <p:cNvPr id="54278" name="Oval 6"/>
            <p:cNvSpPr>
              <a:spLocks noChangeArrowheads="1"/>
            </p:cNvSpPr>
            <p:nvPr/>
          </p:nvSpPr>
          <p:spPr bwMode="auto">
            <a:xfrm>
              <a:off x="1276350" y="3195293"/>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54279" name="Oval 7"/>
            <p:cNvSpPr>
              <a:spLocks noChangeArrowheads="1"/>
            </p:cNvSpPr>
            <p:nvPr/>
          </p:nvSpPr>
          <p:spPr bwMode="auto">
            <a:xfrm>
              <a:off x="2505074" y="3195293"/>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54280" name="Oval 8"/>
            <p:cNvSpPr>
              <a:spLocks noChangeArrowheads="1"/>
            </p:cNvSpPr>
            <p:nvPr/>
          </p:nvSpPr>
          <p:spPr bwMode="auto">
            <a:xfrm>
              <a:off x="609600" y="4087662"/>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54281" name="Oval 9"/>
            <p:cNvSpPr>
              <a:spLocks noChangeArrowheads="1"/>
            </p:cNvSpPr>
            <p:nvPr/>
          </p:nvSpPr>
          <p:spPr bwMode="auto">
            <a:xfrm>
              <a:off x="1890712" y="4087662"/>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54282" name="Oval 10"/>
            <p:cNvSpPr>
              <a:spLocks noChangeArrowheads="1"/>
            </p:cNvSpPr>
            <p:nvPr/>
          </p:nvSpPr>
          <p:spPr bwMode="auto">
            <a:xfrm>
              <a:off x="3171824" y="4087661"/>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54283" name="Oval 11"/>
            <p:cNvSpPr>
              <a:spLocks noChangeArrowheads="1"/>
            </p:cNvSpPr>
            <p:nvPr/>
          </p:nvSpPr>
          <p:spPr bwMode="auto">
            <a:xfrm>
              <a:off x="1219200" y="4947893"/>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54284" name="Oval 12"/>
            <p:cNvSpPr>
              <a:spLocks noChangeArrowheads="1"/>
            </p:cNvSpPr>
            <p:nvPr/>
          </p:nvSpPr>
          <p:spPr bwMode="auto">
            <a:xfrm>
              <a:off x="2438400" y="4947893"/>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54285" name="AutoShape 13"/>
            <p:cNvCxnSpPr>
              <a:cxnSpLocks noChangeShapeType="1"/>
              <a:stCxn id="54278" idx="3"/>
              <a:endCxn id="54280" idx="7"/>
            </p:cNvCxnSpPr>
            <p:nvPr/>
          </p:nvCxnSpPr>
          <p:spPr bwMode="auto">
            <a:xfrm flipH="1">
              <a:off x="934804" y="3487976"/>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6" name="AutoShape 14"/>
            <p:cNvCxnSpPr>
              <a:cxnSpLocks noChangeShapeType="1"/>
              <a:stCxn id="54278" idx="5"/>
              <a:endCxn id="54281" idx="1"/>
            </p:cNvCxnSpPr>
            <p:nvPr/>
          </p:nvCxnSpPr>
          <p:spPr bwMode="auto">
            <a:xfrm>
              <a:off x="1552773" y="3487976"/>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7" name="AutoShape 15"/>
            <p:cNvCxnSpPr>
              <a:cxnSpLocks noChangeShapeType="1"/>
              <a:stCxn id="54278" idx="6"/>
              <a:endCxn id="54279" idx="2"/>
            </p:cNvCxnSpPr>
            <p:nvPr/>
          </p:nvCxnSpPr>
          <p:spPr bwMode="auto">
            <a:xfrm>
              <a:off x="1600200" y="3366743"/>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8" name="AutoShape 16"/>
            <p:cNvCxnSpPr>
              <a:cxnSpLocks noChangeShapeType="1"/>
              <a:stCxn id="54279" idx="5"/>
              <a:endCxn id="54282" idx="1"/>
            </p:cNvCxnSpPr>
            <p:nvPr/>
          </p:nvCxnSpPr>
          <p:spPr bwMode="auto">
            <a:xfrm>
              <a:off x="2773367" y="3487976"/>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9" name="AutoShape 17"/>
            <p:cNvCxnSpPr>
              <a:cxnSpLocks noChangeShapeType="1"/>
              <a:stCxn id="54282" idx="2"/>
              <a:endCxn id="54281" idx="6"/>
            </p:cNvCxnSpPr>
            <p:nvPr/>
          </p:nvCxnSpPr>
          <p:spPr bwMode="auto">
            <a:xfrm flipH="1">
              <a:off x="2209799" y="4245521"/>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0" name="AutoShape 18"/>
            <p:cNvCxnSpPr>
              <a:cxnSpLocks noChangeShapeType="1"/>
              <a:stCxn id="54284" idx="7"/>
              <a:endCxn id="54282" idx="3"/>
            </p:cNvCxnSpPr>
            <p:nvPr/>
          </p:nvCxnSpPr>
          <p:spPr bwMode="auto">
            <a:xfrm flipV="1">
              <a:off x="2722953" y="4357144"/>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1" name="AutoShape 19"/>
            <p:cNvCxnSpPr>
              <a:cxnSpLocks noChangeShapeType="1"/>
              <a:stCxn id="54281" idx="3"/>
              <a:endCxn id="54283" idx="7"/>
            </p:cNvCxnSpPr>
            <p:nvPr/>
          </p:nvCxnSpPr>
          <p:spPr bwMode="auto">
            <a:xfrm flipH="1">
              <a:off x="1495623" y="4357145"/>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2" name="AutoShape 20"/>
            <p:cNvCxnSpPr>
              <a:cxnSpLocks noChangeShapeType="1"/>
              <a:stCxn id="54284" idx="1"/>
              <a:endCxn id="54281" idx="5"/>
            </p:cNvCxnSpPr>
            <p:nvPr/>
          </p:nvCxnSpPr>
          <p:spPr bwMode="auto">
            <a:xfrm flipH="1" flipV="1">
              <a:off x="2163070" y="4357145"/>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3" name="AutoShape 21"/>
            <p:cNvCxnSpPr>
              <a:cxnSpLocks noChangeShapeType="1"/>
              <a:stCxn id="54284" idx="2"/>
              <a:endCxn id="54283" idx="6"/>
            </p:cNvCxnSpPr>
            <p:nvPr/>
          </p:nvCxnSpPr>
          <p:spPr bwMode="auto">
            <a:xfrm flipH="1">
              <a:off x="1543050" y="5108231"/>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4" name="AutoShape 22"/>
            <p:cNvCxnSpPr>
              <a:cxnSpLocks noChangeShapeType="1"/>
              <a:stCxn id="54280" idx="5"/>
              <a:endCxn id="54283" idx="1"/>
            </p:cNvCxnSpPr>
            <p:nvPr/>
          </p:nvCxnSpPr>
          <p:spPr bwMode="auto">
            <a:xfrm>
              <a:off x="934804" y="4357145"/>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5" name="AutoShape 23"/>
            <p:cNvCxnSpPr>
              <a:cxnSpLocks noChangeShapeType="1"/>
              <a:stCxn id="54281" idx="2"/>
              <a:endCxn id="54280" idx="6"/>
            </p:cNvCxnSpPr>
            <p:nvPr/>
          </p:nvCxnSpPr>
          <p:spPr bwMode="auto">
            <a:xfrm flipH="1">
              <a:off x="990600" y="4245522"/>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6" name="AutoShape 24"/>
            <p:cNvCxnSpPr>
              <a:cxnSpLocks noChangeShapeType="1"/>
              <a:stCxn id="54279" idx="3"/>
              <a:endCxn id="54281" idx="7"/>
            </p:cNvCxnSpPr>
            <p:nvPr/>
          </p:nvCxnSpPr>
          <p:spPr bwMode="auto">
            <a:xfrm flipH="1">
              <a:off x="2163070" y="3487976"/>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297" name="Oval 25"/>
            <p:cNvSpPr>
              <a:spLocks noChangeArrowheads="1"/>
            </p:cNvSpPr>
            <p:nvPr/>
          </p:nvSpPr>
          <p:spPr bwMode="auto">
            <a:xfrm>
              <a:off x="4038600" y="4087662"/>
              <a:ext cx="317500"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sp>
          <p:nvSpPr>
            <p:cNvPr id="54298" name="Oval 26"/>
            <p:cNvSpPr>
              <a:spLocks noChangeArrowheads="1"/>
            </p:cNvSpPr>
            <p:nvPr/>
          </p:nvSpPr>
          <p:spPr bwMode="auto">
            <a:xfrm>
              <a:off x="4754562" y="4087662"/>
              <a:ext cx="350837"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54299" name="Oval 27"/>
            <p:cNvSpPr>
              <a:spLocks noChangeArrowheads="1"/>
            </p:cNvSpPr>
            <p:nvPr/>
          </p:nvSpPr>
          <p:spPr bwMode="auto">
            <a:xfrm>
              <a:off x="5421312" y="4087661"/>
              <a:ext cx="293687" cy="33794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cxnSp>
          <p:nvCxnSpPr>
            <p:cNvPr id="54300" name="AutoShape 28"/>
            <p:cNvCxnSpPr>
              <a:cxnSpLocks noChangeShapeType="1"/>
              <a:stCxn id="54298" idx="6"/>
              <a:endCxn id="54299" idx="2"/>
            </p:cNvCxnSpPr>
            <p:nvPr/>
          </p:nvCxnSpPr>
          <p:spPr bwMode="auto">
            <a:xfrm>
              <a:off x="5105399" y="4256634"/>
              <a:ext cx="31591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1" name="Oval 29"/>
            <p:cNvSpPr>
              <a:spLocks noChangeArrowheads="1"/>
            </p:cNvSpPr>
            <p:nvPr/>
          </p:nvSpPr>
          <p:spPr bwMode="auto">
            <a:xfrm>
              <a:off x="6088062" y="4087662"/>
              <a:ext cx="312737"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cxnSp>
          <p:nvCxnSpPr>
            <p:cNvPr id="54302" name="AutoShape 30"/>
            <p:cNvCxnSpPr>
              <a:cxnSpLocks noChangeShapeType="1"/>
              <a:stCxn id="54299" idx="6"/>
              <a:endCxn id="54301" idx="2"/>
            </p:cNvCxnSpPr>
            <p:nvPr/>
          </p:nvCxnSpPr>
          <p:spPr bwMode="auto">
            <a:xfrm>
              <a:off x="5714999" y="4256634"/>
              <a:ext cx="37306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3" name="Oval 31"/>
            <p:cNvSpPr>
              <a:spLocks noChangeArrowheads="1"/>
            </p:cNvSpPr>
            <p:nvPr/>
          </p:nvSpPr>
          <p:spPr bwMode="auto">
            <a:xfrm>
              <a:off x="6753224" y="4105473"/>
              <a:ext cx="333375" cy="320133"/>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5</a:t>
              </a:r>
            </a:p>
          </p:txBody>
        </p:sp>
        <p:cxnSp>
          <p:nvCxnSpPr>
            <p:cNvPr id="54304" name="AutoShape 32"/>
            <p:cNvCxnSpPr>
              <a:cxnSpLocks noChangeShapeType="1"/>
              <a:stCxn id="54301" idx="6"/>
              <a:endCxn id="54303" idx="2"/>
            </p:cNvCxnSpPr>
            <p:nvPr/>
          </p:nvCxnSpPr>
          <p:spPr bwMode="auto">
            <a:xfrm>
              <a:off x="6400799" y="4256634"/>
              <a:ext cx="352425" cy="890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5" name="Oval 33"/>
            <p:cNvSpPr>
              <a:spLocks noChangeArrowheads="1"/>
            </p:cNvSpPr>
            <p:nvPr/>
          </p:nvSpPr>
          <p:spPr bwMode="auto">
            <a:xfrm>
              <a:off x="7419974" y="4105473"/>
              <a:ext cx="352425" cy="320133"/>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cxnSp>
          <p:nvCxnSpPr>
            <p:cNvPr id="54306" name="AutoShape 34"/>
            <p:cNvCxnSpPr>
              <a:cxnSpLocks noChangeShapeType="1"/>
              <a:stCxn id="54303" idx="6"/>
              <a:endCxn id="54305" idx="2"/>
            </p:cNvCxnSpPr>
            <p:nvPr/>
          </p:nvCxnSpPr>
          <p:spPr bwMode="auto">
            <a:xfrm>
              <a:off x="7086599" y="4265540"/>
              <a:ext cx="333375"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7" name="Oval 35"/>
            <p:cNvSpPr>
              <a:spLocks noChangeArrowheads="1"/>
            </p:cNvSpPr>
            <p:nvPr/>
          </p:nvSpPr>
          <p:spPr bwMode="auto">
            <a:xfrm>
              <a:off x="8115300" y="4081312"/>
              <a:ext cx="342900" cy="34429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54308" name="AutoShape 36"/>
            <p:cNvCxnSpPr>
              <a:cxnSpLocks noChangeShapeType="1"/>
              <a:stCxn id="54305" idx="6"/>
              <a:endCxn id="54307" idx="2"/>
            </p:cNvCxnSpPr>
            <p:nvPr/>
          </p:nvCxnSpPr>
          <p:spPr bwMode="auto">
            <a:xfrm flipV="1">
              <a:off x="7772399" y="4253459"/>
              <a:ext cx="342901" cy="1208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09" name="AutoShape 37"/>
            <p:cNvCxnSpPr>
              <a:cxnSpLocks noChangeShapeType="1"/>
              <a:stCxn id="54299" idx="0"/>
              <a:endCxn id="54303" idx="0"/>
            </p:cNvCxnSpPr>
            <p:nvPr/>
          </p:nvCxnSpPr>
          <p:spPr bwMode="auto">
            <a:xfrm rot="16200000" flipH="1">
              <a:off x="6235128" y="3420689"/>
              <a:ext cx="17812" cy="1351756"/>
            </a:xfrm>
            <a:prstGeom prst="curvedConnector3">
              <a:avLst>
                <a:gd name="adj1" fmla="val -128340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0" name="AutoShape 38"/>
            <p:cNvCxnSpPr>
              <a:cxnSpLocks noChangeShapeType="1"/>
              <a:stCxn id="54298" idx="4"/>
              <a:endCxn id="54303" idx="3"/>
            </p:cNvCxnSpPr>
            <p:nvPr/>
          </p:nvCxnSpPr>
          <p:spPr bwMode="auto">
            <a:xfrm rot="5400000" flipH="1" flipV="1">
              <a:off x="5842572" y="3466132"/>
              <a:ext cx="46882" cy="1872065"/>
            </a:xfrm>
            <a:prstGeom prst="curvedConnector3">
              <a:avLst>
                <a:gd name="adj1" fmla="val -48760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1" name="AutoShape 39"/>
            <p:cNvCxnSpPr>
              <a:cxnSpLocks noChangeShapeType="1"/>
              <a:stCxn id="54297" idx="4"/>
              <a:endCxn id="54303" idx="4"/>
            </p:cNvCxnSpPr>
            <p:nvPr/>
          </p:nvCxnSpPr>
          <p:spPr bwMode="auto">
            <a:xfrm rot="16200000" flipH="1">
              <a:off x="5558631" y="3064325"/>
              <a:ext cx="12700" cy="2722562"/>
            </a:xfrm>
            <a:prstGeom prst="curvedConnector3">
              <a:avLst>
                <a:gd name="adj1" fmla="val 18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2" name="AutoShape 40"/>
            <p:cNvCxnSpPr>
              <a:cxnSpLocks noChangeShapeType="1"/>
              <a:stCxn id="54297" idx="0"/>
              <a:endCxn id="54301" idx="0"/>
            </p:cNvCxnSpPr>
            <p:nvPr/>
          </p:nvCxnSpPr>
          <p:spPr bwMode="auto">
            <a:xfrm rot="5400000" flipH="1" flipV="1">
              <a:off x="5220890" y="3064122"/>
              <a:ext cx="12700" cy="2047081"/>
            </a:xfrm>
            <a:prstGeom prst="curvedConnector3">
              <a:avLst>
                <a:gd name="adj1" fmla="val 18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3" name="AutoShape 41"/>
            <p:cNvCxnSpPr>
              <a:cxnSpLocks noChangeShapeType="1"/>
              <a:stCxn id="54303" idx="7"/>
              <a:endCxn id="54307" idx="0"/>
            </p:cNvCxnSpPr>
            <p:nvPr/>
          </p:nvCxnSpPr>
          <p:spPr bwMode="auto">
            <a:xfrm rot="5400000" flipH="1" flipV="1">
              <a:off x="7626742" y="3492348"/>
              <a:ext cx="71043" cy="1248973"/>
            </a:xfrm>
            <a:prstGeom prst="curvedConnector3">
              <a:avLst>
                <a:gd name="adj1" fmla="val 4217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4" name="AutoShape 42"/>
            <p:cNvCxnSpPr>
              <a:cxnSpLocks noChangeShapeType="1"/>
              <a:stCxn id="54298" idx="0"/>
              <a:endCxn id="54305" idx="0"/>
            </p:cNvCxnSpPr>
            <p:nvPr/>
          </p:nvCxnSpPr>
          <p:spPr bwMode="auto">
            <a:xfrm rot="16200000" flipH="1">
              <a:off x="6254178" y="2763464"/>
              <a:ext cx="17811" cy="2666206"/>
            </a:xfrm>
            <a:prstGeom prst="curvedConnector3">
              <a:avLst>
                <a:gd name="adj1" fmla="val -12834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4" name="Rectangular Callout 3"/>
          <p:cNvSpPr/>
          <p:nvPr/>
        </p:nvSpPr>
        <p:spPr bwMode="auto">
          <a:xfrm>
            <a:off x="4996057" y="2684224"/>
            <a:ext cx="2666206" cy="820976"/>
          </a:xfrm>
          <a:prstGeom prst="wedgeRectCallout">
            <a:avLst>
              <a:gd name="adj1" fmla="val -1462"/>
              <a:gd name="adj2" fmla="val 81063"/>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dirty="0" smtClean="0">
                <a:ln>
                  <a:noFill/>
                </a:ln>
                <a:solidFill>
                  <a:schemeClr val="tx1"/>
                </a:solidFill>
                <a:effectLst/>
                <a:latin typeface="Times New Roman" pitchFamily="18" charset="0"/>
              </a:rPr>
              <a:t>所有边的方向都是从左到右</a:t>
            </a:r>
            <a:r>
              <a:rPr kumimoji="0" lang="en-US" sz="2000" b="1" i="0" u="none" strike="noStrike" cap="none" normalizeH="0" dirty="0" smtClean="0">
                <a:ln>
                  <a:noFill/>
                </a:ln>
                <a:solidFill>
                  <a:schemeClr val="tx1"/>
                </a:solidFill>
                <a:effectLst/>
                <a:latin typeface="Times New Roman" pitchFamily="18" charset="0"/>
              </a:rPr>
              <a:t>.</a:t>
            </a:r>
            <a:endParaRPr kumimoji="0" lang="en-US" sz="2000" b="1" i="0" u="none" strike="noStrike" cap="none" normalizeH="0" baseline="0" dirty="0" smtClean="0">
              <a:ln>
                <a:noFill/>
              </a:ln>
              <a:solidFill>
                <a:schemeClr val="tx1"/>
              </a:solidFill>
              <a:effectLst/>
              <a:latin typeface="Times New Roman" pitchFamily="18" charset="0"/>
            </a:endParaRPr>
          </a:p>
        </p:txBody>
      </p:sp>
      <p:sp>
        <p:nvSpPr>
          <p:cNvPr id="5" name="TextBox 4"/>
          <p:cNvSpPr txBox="1"/>
          <p:nvPr/>
        </p:nvSpPr>
        <p:spPr>
          <a:xfrm>
            <a:off x="595091" y="5486400"/>
            <a:ext cx="5570756" cy="461665"/>
          </a:xfrm>
          <a:prstGeom prst="rect">
            <a:avLst/>
          </a:prstGeom>
          <a:noFill/>
        </p:spPr>
        <p:txBody>
          <a:bodyPr wrap="none" rtlCol="0">
            <a:spAutoFit/>
          </a:bodyPr>
          <a:lstStyle/>
          <a:p>
            <a:pPr marL="342900" indent="-342900">
              <a:buFont typeface="Wingdings" pitchFamily="2" charset="2"/>
              <a:buChar char="§"/>
            </a:pPr>
            <a:r>
              <a:rPr lang="zh-CN" altLang="en-US" sz="2400" dirty="0" smtClean="0"/>
              <a:t>思考</a:t>
            </a:r>
            <a:r>
              <a:rPr lang="en-US" sz="2400" dirty="0" smtClean="0"/>
              <a:t>: </a:t>
            </a:r>
            <a:r>
              <a:rPr lang="zh-CN" altLang="en-US" sz="2400" dirty="0" smtClean="0"/>
              <a:t>一个</a:t>
            </a:r>
            <a:r>
              <a:rPr lang="en-US" altLang="zh-CN" sz="2400" dirty="0" smtClean="0"/>
              <a:t>DAG</a:t>
            </a:r>
            <a:r>
              <a:rPr lang="zh-CN" altLang="en-US" sz="2400" dirty="0" smtClean="0"/>
              <a:t>的拓扑排序是否唯一</a:t>
            </a:r>
            <a:r>
              <a:rPr lang="en-US" sz="2400" dirty="0" smtClean="0"/>
              <a:t>?</a:t>
            </a:r>
          </a:p>
        </p:txBody>
      </p:sp>
    </p:spTree>
    <p:extLst>
      <p:ext uri="{BB962C8B-B14F-4D97-AF65-F5344CB8AC3E}">
        <p14:creationId xmlns:p14="http://schemas.microsoft.com/office/powerpoint/2010/main" val="26536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拓扑排序</a:t>
            </a:r>
            <a:endParaRPr lang="en-US" sz="3600" b="1" dirty="0" smtClean="0">
              <a:solidFill>
                <a:srgbClr val="0000CC"/>
              </a:solidFill>
            </a:endParaRPr>
          </a:p>
        </p:txBody>
      </p:sp>
      <p:sp>
        <p:nvSpPr>
          <p:cNvPr id="56323" name="Rectangle 3"/>
          <p:cNvSpPr>
            <a:spLocks noGrp="1" noChangeArrowheads="1"/>
          </p:cNvSpPr>
          <p:nvPr>
            <p:ph type="body" idx="1"/>
          </p:nvPr>
        </p:nvSpPr>
        <p:spPr>
          <a:xfrm>
            <a:off x="609600" y="1524000"/>
            <a:ext cx="8001000" cy="4572000"/>
          </a:xfrm>
        </p:spPr>
        <p:txBody>
          <a:bodyPr/>
          <a:lstStyle/>
          <a:p>
            <a:pPr marL="533400" indent="-533400">
              <a:buFont typeface="Monotype Sorts" pitchFamily="2" charset="2"/>
              <a:buNone/>
            </a:pPr>
            <a:r>
              <a:rPr lang="en-US" sz="2400" b="1" dirty="0" smtClean="0"/>
              <a:t>Topological-Sort(</a:t>
            </a:r>
            <a:r>
              <a:rPr lang="en-US" sz="2400" b="1" i="1" dirty="0" smtClean="0"/>
              <a:t>G</a:t>
            </a:r>
            <a:r>
              <a:rPr lang="en-US" sz="2400" b="1" dirty="0" smtClean="0"/>
              <a:t>)</a:t>
            </a:r>
          </a:p>
          <a:p>
            <a:r>
              <a:rPr lang="zh-CN" altLang="en-US" sz="2400" b="1" dirty="0" smtClean="0"/>
              <a:t>调用</a:t>
            </a:r>
            <a:r>
              <a:rPr lang="en-US" sz="2400" b="1" dirty="0" smtClean="0"/>
              <a:t>DFS(</a:t>
            </a:r>
            <a:r>
              <a:rPr lang="en-US" sz="2400" b="1" i="1" dirty="0" smtClean="0"/>
              <a:t>G</a:t>
            </a:r>
            <a:r>
              <a:rPr lang="en-US" sz="2400" b="1" dirty="0" smtClean="0"/>
              <a:t>) </a:t>
            </a:r>
            <a:r>
              <a:rPr lang="zh-CN" altLang="en-US" sz="2400" b="1" dirty="0" smtClean="0"/>
              <a:t>计算每个节点</a:t>
            </a:r>
            <a:r>
              <a:rPr lang="en-US" altLang="zh-CN" sz="2400" b="1" i="1" dirty="0" smtClean="0"/>
              <a:t>u</a:t>
            </a:r>
            <a:r>
              <a:rPr lang="zh-CN" altLang="en-US" sz="2400" b="1" dirty="0" smtClean="0"/>
              <a:t>被</a:t>
            </a:r>
            <a:r>
              <a:rPr lang="en-US" altLang="zh-CN" sz="2400" b="1" dirty="0" smtClean="0"/>
              <a:t>DFS</a:t>
            </a:r>
            <a:r>
              <a:rPr lang="zh-CN" altLang="en-US" sz="2400" b="1" dirty="0" smtClean="0"/>
              <a:t>访问的结束时间</a:t>
            </a:r>
            <a:r>
              <a:rPr lang="en-US" sz="2400" b="1" dirty="0" smtClean="0"/>
              <a:t> </a:t>
            </a:r>
            <a:r>
              <a:rPr lang="en-US" sz="2400" b="1" i="1" dirty="0" err="1" smtClean="0"/>
              <a:t>u</a:t>
            </a:r>
            <a:r>
              <a:rPr lang="en-US" sz="2400" b="1" dirty="0" err="1" smtClean="0"/>
              <a:t>.</a:t>
            </a:r>
            <a:r>
              <a:rPr lang="en-US" sz="2400" b="1" i="1" dirty="0" err="1" smtClean="0"/>
              <a:t>f</a:t>
            </a:r>
            <a:r>
              <a:rPr lang="en-US" sz="2400" b="1" dirty="0" smtClean="0"/>
              <a:t> </a:t>
            </a:r>
          </a:p>
          <a:p>
            <a:r>
              <a:rPr lang="zh-CN" altLang="en-US" sz="2400" b="1" dirty="0" smtClean="0"/>
              <a:t>当一个节点被</a:t>
            </a:r>
            <a:r>
              <a:rPr lang="en-US" altLang="zh-CN" sz="2400" b="1" dirty="0" smtClean="0"/>
              <a:t>DFS</a:t>
            </a:r>
            <a:r>
              <a:rPr lang="zh-CN" altLang="en-US" sz="2400" b="1" dirty="0" smtClean="0"/>
              <a:t>访问结束时，我们将该节点插入到一个链表中</a:t>
            </a:r>
            <a:endParaRPr lang="en-US" sz="2400" b="1" dirty="0" smtClean="0"/>
          </a:p>
          <a:p>
            <a:r>
              <a:rPr lang="zh-CN" altLang="en-US" sz="2400" b="1" dirty="0" smtClean="0"/>
              <a:t>返回整个链表</a:t>
            </a:r>
            <a:endParaRPr lang="en-US" sz="2400" b="1" dirty="0" smtClean="0"/>
          </a:p>
          <a:p>
            <a:endParaRPr lang="en-US" sz="2400" b="1" dirty="0" smtClean="0"/>
          </a:p>
          <a:p>
            <a:r>
              <a:rPr lang="zh-CN" altLang="en-US" sz="2400" b="1" dirty="0" smtClean="0"/>
              <a:t>以节点结束时间从大到小的顺序输出节点即可</a:t>
            </a:r>
            <a:endParaRPr lang="en-US" sz="2400" b="1" dirty="0" smtClean="0"/>
          </a:p>
          <a:p>
            <a:r>
              <a:rPr lang="zh-CN" altLang="en-US" sz="2400" b="1" dirty="0" smtClean="0">
                <a:sym typeface="Symbol"/>
              </a:rPr>
              <a:t>时间复杂度：</a:t>
            </a:r>
            <a:r>
              <a:rPr lang="en-US" sz="2400" b="1" dirty="0" smtClean="0">
                <a:sym typeface="Symbol"/>
              </a:rPr>
              <a:t>(|</a:t>
            </a:r>
            <a:r>
              <a:rPr lang="en-US" sz="2400" b="1" i="1" dirty="0" smtClean="0">
                <a:sym typeface="Symbol"/>
              </a:rPr>
              <a:t>V</a:t>
            </a:r>
            <a:r>
              <a:rPr lang="en-US" sz="2400" b="1" dirty="0" smtClean="0">
                <a:sym typeface="Symbol"/>
              </a:rPr>
              <a:t>| + |</a:t>
            </a:r>
            <a:r>
              <a:rPr lang="en-US" sz="2400" b="1" i="1" dirty="0" smtClean="0">
                <a:sym typeface="Symbol"/>
              </a:rPr>
              <a:t>E</a:t>
            </a:r>
            <a:r>
              <a:rPr lang="en-US" sz="2400" b="1" dirty="0" smtClean="0">
                <a:sym typeface="Symbol"/>
              </a:rPr>
              <a:t>|).</a:t>
            </a:r>
            <a:endParaRPr lang="en-US" sz="2400" b="1" dirty="0" smtClean="0"/>
          </a:p>
          <a:p>
            <a:pPr marL="533400" indent="-533400">
              <a:buFont typeface="Monotype Sorts" pitchFamily="2" charset="2"/>
              <a:buNone/>
            </a:pPr>
            <a:endParaRPr lang="en-US" sz="2400" b="1" dirty="0" smtClean="0"/>
          </a:p>
        </p:txBody>
      </p:sp>
    </p:spTree>
    <p:extLst>
      <p:ext uri="{BB962C8B-B14F-4D97-AF65-F5344CB8AC3E}">
        <p14:creationId xmlns:p14="http://schemas.microsoft.com/office/powerpoint/2010/main" val="1475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533400" y="1524000"/>
            <a:ext cx="8153400" cy="4419600"/>
          </a:xfrm>
        </p:spPr>
        <p:txBody>
          <a:bodyPr/>
          <a:lstStyle/>
          <a:p>
            <a:pPr marL="533400" indent="-533400">
              <a:buFont typeface="Monotype Sorts" pitchFamily="2" charset="2"/>
              <a:buNone/>
            </a:pPr>
            <a:endParaRPr lang="en-US" sz="2400" b="1" dirty="0" smtClean="0"/>
          </a:p>
          <a:p>
            <a:pPr marL="533400" indent="-533400">
              <a:buFont typeface="Monotype Sorts" pitchFamily="2" charset="2"/>
              <a:buNone/>
            </a:pPr>
            <a:r>
              <a:rPr lang="en-US" sz="2400" b="1" dirty="0" smtClean="0"/>
              <a:t>Topological-Sort2(</a:t>
            </a:r>
            <a:r>
              <a:rPr lang="en-US" sz="2400" b="1" i="1" dirty="0" smtClean="0"/>
              <a:t>G</a:t>
            </a:r>
            <a:r>
              <a:rPr lang="en-US" sz="2400" b="1" dirty="0" smtClean="0"/>
              <a:t>)</a:t>
            </a:r>
          </a:p>
          <a:p>
            <a:pPr marL="365760" indent="-365760">
              <a:buFont typeface="Monotype Sorts" pitchFamily="2" charset="2"/>
              <a:buAutoNum type="arabicPeriod"/>
            </a:pPr>
            <a:r>
              <a:rPr lang="zh-CN" altLang="en-US" sz="2400" b="1" dirty="0" smtClean="0"/>
              <a:t>找到一个没有入边的节点</a:t>
            </a:r>
            <a:r>
              <a:rPr lang="en-US" altLang="zh-CN" sz="2400" b="1" i="1" dirty="0" smtClean="0"/>
              <a:t>v</a:t>
            </a:r>
            <a:endParaRPr lang="en-US" sz="2400" b="1" dirty="0" smtClean="0"/>
          </a:p>
          <a:p>
            <a:pPr marL="365760" indent="-365760">
              <a:buFont typeface="Monotype Sorts" pitchFamily="2" charset="2"/>
              <a:buAutoNum type="arabicPeriod"/>
            </a:pPr>
            <a:r>
              <a:rPr lang="zh-CN" altLang="en-US" sz="2400" b="1" dirty="0" smtClean="0"/>
              <a:t>删除</a:t>
            </a:r>
            <a:r>
              <a:rPr lang="en-US" altLang="zh-CN" sz="2400" b="1" i="1" dirty="0" smtClean="0"/>
              <a:t>v</a:t>
            </a:r>
            <a:r>
              <a:rPr lang="zh-CN" altLang="en-US" sz="2400" b="1" dirty="0" smtClean="0"/>
              <a:t>和</a:t>
            </a:r>
            <a:r>
              <a:rPr lang="en-US" altLang="zh-CN" sz="2400" b="1" i="1" dirty="0" smtClean="0"/>
              <a:t>v</a:t>
            </a:r>
            <a:r>
              <a:rPr lang="zh-CN" altLang="en-US" sz="2400" b="1" dirty="0" smtClean="0"/>
              <a:t>相连的边</a:t>
            </a:r>
            <a:endParaRPr lang="en-US" sz="2400" b="1" dirty="0" smtClean="0"/>
          </a:p>
          <a:p>
            <a:pPr marL="365760" indent="-365760">
              <a:buFont typeface="Monotype Sorts" pitchFamily="2" charset="2"/>
              <a:buAutoNum type="arabicPeriod"/>
            </a:pPr>
            <a:r>
              <a:rPr lang="zh-CN" altLang="en-US" sz="2400" b="1" dirty="0" smtClean="0"/>
              <a:t>递归调用</a:t>
            </a:r>
            <a:r>
              <a:rPr lang="en-US" sz="2400" b="1" dirty="0" smtClean="0"/>
              <a:t>Topological-Sort2(</a:t>
            </a:r>
            <a:r>
              <a:rPr lang="en-US" sz="2400" b="1" i="1" dirty="0" smtClean="0"/>
              <a:t>G  </a:t>
            </a:r>
            <a:r>
              <a:rPr lang="en-US" sz="2400" b="1" dirty="0" smtClean="0"/>
              <a:t>– {</a:t>
            </a:r>
            <a:r>
              <a:rPr lang="en-US" sz="2400" b="1" i="1" dirty="0" smtClean="0"/>
              <a:t>v</a:t>
            </a:r>
            <a:r>
              <a:rPr lang="en-US" sz="2400" b="1" dirty="0" smtClean="0"/>
              <a:t>})</a:t>
            </a:r>
          </a:p>
          <a:p>
            <a:pPr marL="0" indent="0">
              <a:buNone/>
            </a:pPr>
            <a:endParaRPr lang="en-US" altLang="zh-CN" sz="2400" b="1" dirty="0" smtClean="0"/>
          </a:p>
          <a:p>
            <a:pPr marL="0" indent="0">
              <a:buNone/>
            </a:pPr>
            <a:r>
              <a:rPr lang="zh-CN" altLang="en-US" sz="2400" b="1" i="1" dirty="0" smtClean="0">
                <a:solidFill>
                  <a:srgbClr val="FF0000"/>
                </a:solidFill>
              </a:rPr>
              <a:t>该算法删除节点的顺序即为一个拓扑序</a:t>
            </a:r>
            <a:endParaRPr lang="en-US" altLang="zh-CN" sz="2400" b="1" i="1" dirty="0" smtClean="0">
              <a:solidFill>
                <a:srgbClr val="FF0000"/>
              </a:solidFill>
            </a:endParaRPr>
          </a:p>
          <a:p>
            <a:pPr marL="0" indent="0">
              <a:buNone/>
            </a:pPr>
            <a:endParaRPr lang="en-US" sz="2400" b="1" i="1" dirty="0">
              <a:solidFill>
                <a:srgbClr val="FF0000"/>
              </a:solidFill>
            </a:endParaRPr>
          </a:p>
          <a:p>
            <a:pPr marL="0" indent="0">
              <a:buNone/>
            </a:pPr>
            <a:r>
              <a:rPr lang="zh-CN" altLang="en-US" sz="2400" b="1" dirty="0" smtClean="0">
                <a:solidFill>
                  <a:srgbClr val="3333FF"/>
                </a:solidFill>
              </a:rPr>
              <a:t>时间复杂度</a:t>
            </a:r>
            <a:r>
              <a:rPr lang="zh-CN" altLang="en-US" sz="2400" b="1" i="1" dirty="0" smtClean="0"/>
              <a:t>：</a:t>
            </a:r>
            <a:r>
              <a:rPr lang="en-US" altLang="zh-CN" sz="2400" b="1" i="1" dirty="0" smtClean="0"/>
              <a:t>O</a:t>
            </a:r>
            <a:r>
              <a:rPr lang="en-US" altLang="zh-CN" sz="2400" b="1" dirty="0"/>
              <a:t>(|</a:t>
            </a:r>
            <a:r>
              <a:rPr lang="en-US" altLang="zh-CN" sz="2400" b="1" i="1" dirty="0"/>
              <a:t>V</a:t>
            </a:r>
            <a:r>
              <a:rPr lang="en-US" altLang="zh-CN" sz="2400" b="1" dirty="0"/>
              <a:t> |</a:t>
            </a:r>
            <a:r>
              <a:rPr lang="en-US" altLang="zh-CN" sz="2400" b="1" i="1" dirty="0"/>
              <a:t> </a:t>
            </a:r>
            <a:r>
              <a:rPr lang="en-US" altLang="zh-CN" sz="2400" b="1" dirty="0"/>
              <a:t>+ | </a:t>
            </a:r>
            <a:r>
              <a:rPr lang="en-US" altLang="zh-CN" sz="2400" b="1" i="1" dirty="0"/>
              <a:t>E</a:t>
            </a:r>
            <a:r>
              <a:rPr lang="en-US" altLang="zh-CN" sz="2400" b="1" dirty="0"/>
              <a:t> </a:t>
            </a:r>
            <a:r>
              <a:rPr lang="en-US" altLang="zh-CN" sz="2400" b="1" dirty="0" smtClean="0"/>
              <a:t>|)</a:t>
            </a:r>
            <a:endParaRPr lang="en-US" sz="2400" b="1" dirty="0" smtClean="0"/>
          </a:p>
          <a:p>
            <a:pPr marL="320040" indent="-320040">
              <a:buNone/>
            </a:pPr>
            <a:endParaRPr lang="en-US" sz="2400" b="1" dirty="0" smtClean="0"/>
          </a:p>
        </p:txBody>
      </p:sp>
      <p:sp>
        <p:nvSpPr>
          <p:cNvPr id="6" name="Rectangle 2"/>
          <p:cNvSpPr>
            <a:spLocks noGrp="1" noChangeArrowheads="1"/>
          </p:cNvSpPr>
          <p:nvPr>
            <p:ph type="title"/>
          </p:nvPr>
        </p:nvSpPr>
        <p:spPr>
          <a:xfrm>
            <a:off x="533400" y="304800"/>
            <a:ext cx="8077200" cy="914400"/>
          </a:xfrm>
        </p:spPr>
        <p:txBody>
          <a:bodyPr/>
          <a:lstStyle/>
          <a:p>
            <a:r>
              <a:rPr lang="zh-CN" altLang="en-US" sz="3600" b="1" dirty="0" smtClean="0">
                <a:solidFill>
                  <a:srgbClr val="0000CC"/>
                </a:solidFill>
              </a:rPr>
              <a:t>拓扑排序：算法二</a:t>
            </a:r>
            <a:endParaRPr lang="en-US" sz="3600" b="1" dirty="0" smtClean="0">
              <a:solidFill>
                <a:srgbClr val="0000CC"/>
              </a:solidFill>
            </a:endParaRPr>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609600" y="4114800"/>
            <a:ext cx="1447800" cy="609600"/>
          </a:xfrm>
        </p:spPr>
        <p:txBody>
          <a:bodyPr/>
          <a:lstStyle/>
          <a:p>
            <a:pPr marL="320040" indent="-320040">
              <a:buNone/>
            </a:pPr>
            <a:r>
              <a:rPr lang="zh-CN" altLang="en-US" b="1" dirty="0" smtClean="0"/>
              <a:t>输出</a:t>
            </a:r>
            <a:r>
              <a:rPr lang="en-US" b="1" dirty="0" smtClean="0"/>
              <a:t>:</a:t>
            </a:r>
          </a:p>
          <a:p>
            <a:pPr marL="320040" indent="-320040">
              <a:buNone/>
            </a:pPr>
            <a:endParaRPr lang="en-US" b="1" dirty="0" smtClean="0"/>
          </a:p>
        </p:txBody>
      </p:sp>
      <p:sp>
        <p:nvSpPr>
          <p:cNvPr id="6" name="Rectangle 2"/>
          <p:cNvSpPr>
            <a:spLocks noGrp="1" noChangeArrowheads="1"/>
          </p:cNvSpPr>
          <p:nvPr>
            <p:ph type="title"/>
          </p:nvPr>
        </p:nvSpPr>
        <p:spPr>
          <a:xfrm>
            <a:off x="533400" y="304800"/>
            <a:ext cx="8077200" cy="914400"/>
          </a:xfrm>
        </p:spPr>
        <p:txBody>
          <a:bodyPr/>
          <a:lstStyle/>
          <a:p>
            <a:r>
              <a:rPr lang="zh-CN" altLang="en-US" sz="3600" b="1" dirty="0" smtClean="0">
                <a:solidFill>
                  <a:srgbClr val="0000CC"/>
                </a:solidFill>
              </a:rPr>
              <a:t>举例</a:t>
            </a:r>
            <a:endParaRPr lang="en-US" sz="3600" b="1" dirty="0" smtClean="0">
              <a:solidFill>
                <a:srgbClr val="0000CC"/>
              </a:solidFill>
            </a:endParaRPr>
          </a:p>
        </p:txBody>
      </p:sp>
      <p:sp>
        <p:nvSpPr>
          <p:cNvPr id="5" name="Oval 6"/>
          <p:cNvSpPr>
            <a:spLocks noChangeArrowheads="1"/>
          </p:cNvSpPr>
          <p:nvPr/>
        </p:nvSpPr>
        <p:spPr bwMode="auto">
          <a:xfrm>
            <a:off x="1047750" y="152400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7" name="Oval 7"/>
          <p:cNvSpPr>
            <a:spLocks noChangeArrowheads="1"/>
          </p:cNvSpPr>
          <p:nvPr/>
        </p:nvSpPr>
        <p:spPr bwMode="auto">
          <a:xfrm>
            <a:off x="2276474" y="15240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8" name="Oval 8"/>
          <p:cNvSpPr>
            <a:spLocks noChangeArrowheads="1"/>
          </p:cNvSpPr>
          <p:nvPr/>
        </p:nvSpPr>
        <p:spPr bwMode="auto">
          <a:xfrm>
            <a:off x="381000" y="24163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9" name="Oval 9"/>
          <p:cNvSpPr>
            <a:spLocks noChangeArrowheads="1"/>
          </p:cNvSpPr>
          <p:nvPr/>
        </p:nvSpPr>
        <p:spPr bwMode="auto">
          <a:xfrm>
            <a:off x="1662112" y="24163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0" name="Oval 10"/>
          <p:cNvSpPr>
            <a:spLocks noChangeArrowheads="1"/>
          </p:cNvSpPr>
          <p:nvPr/>
        </p:nvSpPr>
        <p:spPr bwMode="auto">
          <a:xfrm>
            <a:off x="2943224" y="24163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 name="Oval 11"/>
          <p:cNvSpPr>
            <a:spLocks noChangeArrowheads="1"/>
          </p:cNvSpPr>
          <p:nvPr/>
        </p:nvSpPr>
        <p:spPr bwMode="auto">
          <a:xfrm>
            <a:off x="990600" y="32766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2" name="Oval 12"/>
          <p:cNvSpPr>
            <a:spLocks noChangeArrowheads="1"/>
          </p:cNvSpPr>
          <p:nvPr/>
        </p:nvSpPr>
        <p:spPr bwMode="auto">
          <a:xfrm>
            <a:off x="2209800" y="3276600"/>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3" name="AutoShape 13"/>
          <p:cNvCxnSpPr>
            <a:cxnSpLocks noChangeShapeType="1"/>
            <a:stCxn id="5" idx="3"/>
            <a:endCxn id="8" idx="7"/>
          </p:cNvCxnSpPr>
          <p:nvPr/>
        </p:nvCxnSpPr>
        <p:spPr bwMode="auto">
          <a:xfrm flipH="1">
            <a:off x="706204" y="181668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 name="AutoShape 14"/>
          <p:cNvCxnSpPr>
            <a:cxnSpLocks noChangeShapeType="1"/>
            <a:stCxn id="5" idx="5"/>
            <a:endCxn id="9" idx="1"/>
          </p:cNvCxnSpPr>
          <p:nvPr/>
        </p:nvCxnSpPr>
        <p:spPr bwMode="auto">
          <a:xfrm>
            <a:off x="1324173" y="181668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 name="AutoShape 15"/>
          <p:cNvCxnSpPr>
            <a:cxnSpLocks noChangeShapeType="1"/>
            <a:stCxn id="5" idx="6"/>
            <a:endCxn id="7" idx="2"/>
          </p:cNvCxnSpPr>
          <p:nvPr/>
        </p:nvCxnSpPr>
        <p:spPr bwMode="auto">
          <a:xfrm>
            <a:off x="1371600" y="169545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6"/>
          <p:cNvCxnSpPr>
            <a:cxnSpLocks noChangeShapeType="1"/>
            <a:stCxn id="7" idx="5"/>
            <a:endCxn id="10" idx="1"/>
          </p:cNvCxnSpPr>
          <p:nvPr/>
        </p:nvCxnSpPr>
        <p:spPr bwMode="auto">
          <a:xfrm>
            <a:off x="2544767" y="18166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17"/>
          <p:cNvCxnSpPr>
            <a:cxnSpLocks noChangeShapeType="1"/>
            <a:stCxn id="10" idx="2"/>
            <a:endCxn id="9" idx="6"/>
          </p:cNvCxnSpPr>
          <p:nvPr/>
        </p:nvCxnSpPr>
        <p:spPr bwMode="auto">
          <a:xfrm flipH="1">
            <a:off x="1981199" y="25742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 name="AutoShape 18"/>
          <p:cNvCxnSpPr>
            <a:cxnSpLocks noChangeShapeType="1"/>
            <a:stCxn id="12" idx="7"/>
            <a:endCxn id="10" idx="3"/>
          </p:cNvCxnSpPr>
          <p:nvPr/>
        </p:nvCxnSpPr>
        <p:spPr bwMode="auto">
          <a:xfrm flipV="1">
            <a:off x="2494353" y="2685851"/>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 name="AutoShape 19"/>
          <p:cNvCxnSpPr>
            <a:cxnSpLocks noChangeShapeType="1"/>
            <a:stCxn id="9" idx="3"/>
            <a:endCxn id="11" idx="7"/>
          </p:cNvCxnSpPr>
          <p:nvPr/>
        </p:nvCxnSpPr>
        <p:spPr bwMode="auto">
          <a:xfrm flipH="1">
            <a:off x="1267023" y="26858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20"/>
          <p:cNvCxnSpPr>
            <a:cxnSpLocks noChangeShapeType="1"/>
            <a:stCxn id="12" idx="1"/>
            <a:endCxn id="9" idx="5"/>
          </p:cNvCxnSpPr>
          <p:nvPr/>
        </p:nvCxnSpPr>
        <p:spPr bwMode="auto">
          <a:xfrm flipH="1" flipV="1">
            <a:off x="1934470" y="2685852"/>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21"/>
          <p:cNvCxnSpPr>
            <a:cxnSpLocks noChangeShapeType="1"/>
            <a:stCxn id="12" idx="2"/>
            <a:endCxn id="11" idx="6"/>
          </p:cNvCxnSpPr>
          <p:nvPr/>
        </p:nvCxnSpPr>
        <p:spPr bwMode="auto">
          <a:xfrm flipH="1">
            <a:off x="1314450" y="3436938"/>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AutoShape 22"/>
          <p:cNvCxnSpPr>
            <a:cxnSpLocks noChangeShapeType="1"/>
            <a:stCxn id="8" idx="5"/>
            <a:endCxn id="11" idx="1"/>
          </p:cNvCxnSpPr>
          <p:nvPr/>
        </p:nvCxnSpPr>
        <p:spPr bwMode="auto">
          <a:xfrm>
            <a:off x="706204" y="26858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 name="AutoShape 23"/>
          <p:cNvCxnSpPr>
            <a:cxnSpLocks noChangeShapeType="1"/>
            <a:stCxn id="9" idx="2"/>
            <a:endCxn id="8" idx="6"/>
          </p:cNvCxnSpPr>
          <p:nvPr/>
        </p:nvCxnSpPr>
        <p:spPr bwMode="auto">
          <a:xfrm flipH="1">
            <a:off x="762000" y="25742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AutoShape 24"/>
          <p:cNvCxnSpPr>
            <a:cxnSpLocks noChangeShapeType="1"/>
            <a:stCxn id="7" idx="3"/>
            <a:endCxn id="9" idx="7"/>
          </p:cNvCxnSpPr>
          <p:nvPr/>
        </p:nvCxnSpPr>
        <p:spPr bwMode="auto">
          <a:xfrm flipH="1">
            <a:off x="1934470" y="18166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95" name="Group 94"/>
          <p:cNvGrpSpPr/>
          <p:nvPr/>
        </p:nvGrpSpPr>
        <p:grpSpPr>
          <a:xfrm>
            <a:off x="3886200" y="1581150"/>
            <a:ext cx="2895599" cy="2079625"/>
            <a:chOff x="3886200" y="1581150"/>
            <a:chExt cx="2895599" cy="2079625"/>
          </a:xfrm>
        </p:grpSpPr>
        <p:sp>
          <p:nvSpPr>
            <p:cNvPr id="26" name="Oval 6"/>
            <p:cNvSpPr>
              <a:spLocks noChangeArrowheads="1"/>
            </p:cNvSpPr>
            <p:nvPr/>
          </p:nvSpPr>
          <p:spPr bwMode="auto">
            <a:xfrm>
              <a:off x="4552950" y="158115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27" name="Oval 7"/>
            <p:cNvSpPr>
              <a:spLocks noChangeArrowheads="1"/>
            </p:cNvSpPr>
            <p:nvPr/>
          </p:nvSpPr>
          <p:spPr bwMode="auto">
            <a:xfrm>
              <a:off x="5781674" y="158115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28" name="Oval 8"/>
            <p:cNvSpPr>
              <a:spLocks noChangeArrowheads="1"/>
            </p:cNvSpPr>
            <p:nvPr/>
          </p:nvSpPr>
          <p:spPr bwMode="auto">
            <a:xfrm>
              <a:off x="3886200" y="247351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29" name="Oval 9"/>
            <p:cNvSpPr>
              <a:spLocks noChangeArrowheads="1"/>
            </p:cNvSpPr>
            <p:nvPr/>
          </p:nvSpPr>
          <p:spPr bwMode="auto">
            <a:xfrm>
              <a:off x="5167312" y="247351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30" name="Oval 10"/>
            <p:cNvSpPr>
              <a:spLocks noChangeArrowheads="1"/>
            </p:cNvSpPr>
            <p:nvPr/>
          </p:nvSpPr>
          <p:spPr bwMode="auto">
            <a:xfrm>
              <a:off x="6448424" y="247351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31" name="Oval 11"/>
            <p:cNvSpPr>
              <a:spLocks noChangeArrowheads="1"/>
            </p:cNvSpPr>
            <p:nvPr/>
          </p:nvSpPr>
          <p:spPr bwMode="auto">
            <a:xfrm>
              <a:off x="4495800" y="333375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33" name="AutoShape 13"/>
            <p:cNvCxnSpPr>
              <a:cxnSpLocks noChangeShapeType="1"/>
              <a:stCxn id="26" idx="3"/>
              <a:endCxn id="28" idx="7"/>
            </p:cNvCxnSpPr>
            <p:nvPr/>
          </p:nvCxnSpPr>
          <p:spPr bwMode="auto">
            <a:xfrm flipH="1">
              <a:off x="4211404" y="187383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 name="AutoShape 14"/>
            <p:cNvCxnSpPr>
              <a:cxnSpLocks noChangeShapeType="1"/>
              <a:stCxn id="26" idx="5"/>
              <a:endCxn id="29" idx="1"/>
            </p:cNvCxnSpPr>
            <p:nvPr/>
          </p:nvCxnSpPr>
          <p:spPr bwMode="auto">
            <a:xfrm>
              <a:off x="4829373" y="187383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 name="AutoShape 15"/>
            <p:cNvCxnSpPr>
              <a:cxnSpLocks noChangeShapeType="1"/>
              <a:stCxn id="26" idx="6"/>
              <a:endCxn id="27" idx="2"/>
            </p:cNvCxnSpPr>
            <p:nvPr/>
          </p:nvCxnSpPr>
          <p:spPr bwMode="auto">
            <a:xfrm>
              <a:off x="4876800" y="175260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6" name="AutoShape 16"/>
            <p:cNvCxnSpPr>
              <a:cxnSpLocks noChangeShapeType="1"/>
              <a:stCxn id="27" idx="5"/>
              <a:endCxn id="30" idx="1"/>
            </p:cNvCxnSpPr>
            <p:nvPr/>
          </p:nvCxnSpPr>
          <p:spPr bwMode="auto">
            <a:xfrm>
              <a:off x="6049967" y="187383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7" name="AutoShape 17"/>
            <p:cNvCxnSpPr>
              <a:cxnSpLocks noChangeShapeType="1"/>
              <a:stCxn id="30" idx="2"/>
              <a:endCxn id="29" idx="6"/>
            </p:cNvCxnSpPr>
            <p:nvPr/>
          </p:nvCxnSpPr>
          <p:spPr bwMode="auto">
            <a:xfrm flipH="1">
              <a:off x="5486399" y="263137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9" name="AutoShape 19"/>
            <p:cNvCxnSpPr>
              <a:cxnSpLocks noChangeShapeType="1"/>
              <a:stCxn id="29" idx="3"/>
              <a:endCxn id="31" idx="7"/>
            </p:cNvCxnSpPr>
            <p:nvPr/>
          </p:nvCxnSpPr>
          <p:spPr bwMode="auto">
            <a:xfrm flipH="1">
              <a:off x="4772223" y="274300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 name="AutoShape 22"/>
            <p:cNvCxnSpPr>
              <a:cxnSpLocks noChangeShapeType="1"/>
              <a:stCxn id="28" idx="5"/>
              <a:endCxn id="31" idx="1"/>
            </p:cNvCxnSpPr>
            <p:nvPr/>
          </p:nvCxnSpPr>
          <p:spPr bwMode="auto">
            <a:xfrm>
              <a:off x="4211404" y="274300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 name="AutoShape 23"/>
            <p:cNvCxnSpPr>
              <a:cxnSpLocks noChangeShapeType="1"/>
              <a:stCxn id="29" idx="2"/>
              <a:endCxn id="28" idx="6"/>
            </p:cNvCxnSpPr>
            <p:nvPr/>
          </p:nvCxnSpPr>
          <p:spPr bwMode="auto">
            <a:xfrm flipH="1">
              <a:off x="4267200" y="263137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4" name="AutoShape 24"/>
            <p:cNvCxnSpPr>
              <a:cxnSpLocks noChangeShapeType="1"/>
              <a:stCxn id="27" idx="3"/>
              <a:endCxn id="29" idx="7"/>
            </p:cNvCxnSpPr>
            <p:nvPr/>
          </p:nvCxnSpPr>
          <p:spPr bwMode="auto">
            <a:xfrm flipH="1">
              <a:off x="5439670" y="187383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99" name="Group 98"/>
          <p:cNvGrpSpPr/>
          <p:nvPr/>
        </p:nvGrpSpPr>
        <p:grpSpPr>
          <a:xfrm>
            <a:off x="5943600" y="2819400"/>
            <a:ext cx="2895599" cy="2079625"/>
            <a:chOff x="5943600" y="2819400"/>
            <a:chExt cx="2895599" cy="2079625"/>
          </a:xfrm>
        </p:grpSpPr>
        <p:sp>
          <p:nvSpPr>
            <p:cNvPr id="47" name="Oval 7"/>
            <p:cNvSpPr>
              <a:spLocks noChangeArrowheads="1"/>
            </p:cNvSpPr>
            <p:nvPr/>
          </p:nvSpPr>
          <p:spPr bwMode="auto">
            <a:xfrm>
              <a:off x="7839074" y="28194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48" name="Oval 8"/>
            <p:cNvSpPr>
              <a:spLocks noChangeArrowheads="1"/>
            </p:cNvSpPr>
            <p:nvPr/>
          </p:nvSpPr>
          <p:spPr bwMode="auto">
            <a:xfrm>
              <a:off x="5943600" y="37117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49" name="Oval 9"/>
            <p:cNvSpPr>
              <a:spLocks noChangeArrowheads="1"/>
            </p:cNvSpPr>
            <p:nvPr/>
          </p:nvSpPr>
          <p:spPr bwMode="auto">
            <a:xfrm>
              <a:off x="7224712" y="37117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50" name="Oval 10"/>
            <p:cNvSpPr>
              <a:spLocks noChangeArrowheads="1"/>
            </p:cNvSpPr>
            <p:nvPr/>
          </p:nvSpPr>
          <p:spPr bwMode="auto">
            <a:xfrm>
              <a:off x="8505824" y="37117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51" name="Oval 11"/>
            <p:cNvSpPr>
              <a:spLocks noChangeArrowheads="1"/>
            </p:cNvSpPr>
            <p:nvPr/>
          </p:nvSpPr>
          <p:spPr bwMode="auto">
            <a:xfrm>
              <a:off x="6553200" y="45720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55" name="AutoShape 16"/>
            <p:cNvCxnSpPr>
              <a:cxnSpLocks noChangeShapeType="1"/>
              <a:stCxn id="47" idx="5"/>
              <a:endCxn id="50" idx="1"/>
            </p:cNvCxnSpPr>
            <p:nvPr/>
          </p:nvCxnSpPr>
          <p:spPr bwMode="auto">
            <a:xfrm>
              <a:off x="8107367" y="31120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6" name="AutoShape 17"/>
            <p:cNvCxnSpPr>
              <a:cxnSpLocks noChangeShapeType="1"/>
              <a:stCxn id="50" idx="2"/>
              <a:endCxn id="49" idx="6"/>
            </p:cNvCxnSpPr>
            <p:nvPr/>
          </p:nvCxnSpPr>
          <p:spPr bwMode="auto">
            <a:xfrm flipH="1">
              <a:off x="7543799" y="38696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7" name="AutoShape 19"/>
            <p:cNvCxnSpPr>
              <a:cxnSpLocks noChangeShapeType="1"/>
              <a:stCxn id="49" idx="3"/>
              <a:endCxn id="51" idx="7"/>
            </p:cNvCxnSpPr>
            <p:nvPr/>
          </p:nvCxnSpPr>
          <p:spPr bwMode="auto">
            <a:xfrm flipH="1">
              <a:off x="6829623" y="39812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8" name="AutoShape 22"/>
            <p:cNvCxnSpPr>
              <a:cxnSpLocks noChangeShapeType="1"/>
              <a:stCxn id="48" idx="5"/>
              <a:endCxn id="51" idx="1"/>
            </p:cNvCxnSpPr>
            <p:nvPr/>
          </p:nvCxnSpPr>
          <p:spPr bwMode="auto">
            <a:xfrm>
              <a:off x="6268804" y="39812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9" name="AutoShape 23"/>
            <p:cNvCxnSpPr>
              <a:cxnSpLocks noChangeShapeType="1"/>
              <a:stCxn id="49" idx="2"/>
              <a:endCxn id="48" idx="6"/>
            </p:cNvCxnSpPr>
            <p:nvPr/>
          </p:nvCxnSpPr>
          <p:spPr bwMode="auto">
            <a:xfrm flipH="1">
              <a:off x="6324600" y="38696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0" name="AutoShape 24"/>
            <p:cNvCxnSpPr>
              <a:cxnSpLocks noChangeShapeType="1"/>
              <a:stCxn id="47" idx="3"/>
              <a:endCxn id="49" idx="7"/>
            </p:cNvCxnSpPr>
            <p:nvPr/>
          </p:nvCxnSpPr>
          <p:spPr bwMode="auto">
            <a:xfrm flipH="1">
              <a:off x="7497070" y="31120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61" name="Right Arrow 60"/>
          <p:cNvSpPr/>
          <p:nvPr/>
        </p:nvSpPr>
        <p:spPr bwMode="auto">
          <a:xfrm>
            <a:off x="3429000" y="2514600"/>
            <a:ext cx="3810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sp>
        <p:nvSpPr>
          <p:cNvPr id="62" name="Bent Arrow 61"/>
          <p:cNvSpPr/>
          <p:nvPr/>
        </p:nvSpPr>
        <p:spPr bwMode="auto">
          <a:xfrm rot="5400000">
            <a:off x="6819900" y="2095500"/>
            <a:ext cx="609600" cy="685800"/>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nvGrpSpPr>
          <p:cNvPr id="101" name="Group 100"/>
          <p:cNvGrpSpPr/>
          <p:nvPr/>
        </p:nvGrpSpPr>
        <p:grpSpPr>
          <a:xfrm>
            <a:off x="5943600" y="5334000"/>
            <a:ext cx="2895599" cy="1187257"/>
            <a:chOff x="5943600" y="5334000"/>
            <a:chExt cx="2895599" cy="1187257"/>
          </a:xfrm>
        </p:grpSpPr>
        <p:sp>
          <p:nvSpPr>
            <p:cNvPr id="64" name="Oval 8"/>
            <p:cNvSpPr>
              <a:spLocks noChangeArrowheads="1"/>
            </p:cNvSpPr>
            <p:nvPr/>
          </p:nvSpPr>
          <p:spPr bwMode="auto">
            <a:xfrm>
              <a:off x="5943600" y="5334001"/>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65" name="Oval 9"/>
            <p:cNvSpPr>
              <a:spLocks noChangeArrowheads="1"/>
            </p:cNvSpPr>
            <p:nvPr/>
          </p:nvSpPr>
          <p:spPr bwMode="auto">
            <a:xfrm>
              <a:off x="7224712" y="5334001"/>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5</a:t>
              </a:r>
            </a:p>
          </p:txBody>
        </p:sp>
        <p:sp>
          <p:nvSpPr>
            <p:cNvPr id="66" name="Oval 10"/>
            <p:cNvSpPr>
              <a:spLocks noChangeArrowheads="1"/>
            </p:cNvSpPr>
            <p:nvPr/>
          </p:nvSpPr>
          <p:spPr bwMode="auto">
            <a:xfrm>
              <a:off x="8505824" y="5334000"/>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67" name="Oval 11"/>
            <p:cNvSpPr>
              <a:spLocks noChangeArrowheads="1"/>
            </p:cNvSpPr>
            <p:nvPr/>
          </p:nvSpPr>
          <p:spPr bwMode="auto">
            <a:xfrm>
              <a:off x="6553200" y="6194232"/>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69" name="AutoShape 17"/>
            <p:cNvCxnSpPr>
              <a:cxnSpLocks noChangeShapeType="1"/>
            </p:cNvCxnSpPr>
            <p:nvPr/>
          </p:nvCxnSpPr>
          <p:spPr bwMode="auto">
            <a:xfrm flipH="1">
              <a:off x="7543799" y="5496314"/>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 name="AutoShape 19"/>
            <p:cNvCxnSpPr>
              <a:cxnSpLocks noChangeShapeType="1"/>
              <a:stCxn id="65" idx="3"/>
              <a:endCxn id="67" idx="7"/>
            </p:cNvCxnSpPr>
            <p:nvPr/>
          </p:nvCxnSpPr>
          <p:spPr bwMode="auto">
            <a:xfrm flipH="1">
              <a:off x="6829623" y="5603484"/>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 name="AutoShape 22"/>
            <p:cNvCxnSpPr>
              <a:cxnSpLocks noChangeShapeType="1"/>
              <a:stCxn id="64" idx="5"/>
              <a:endCxn id="67" idx="1"/>
            </p:cNvCxnSpPr>
            <p:nvPr/>
          </p:nvCxnSpPr>
          <p:spPr bwMode="auto">
            <a:xfrm>
              <a:off x="6268804" y="5603484"/>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 name="AutoShape 23"/>
            <p:cNvCxnSpPr>
              <a:cxnSpLocks noChangeShapeType="1"/>
            </p:cNvCxnSpPr>
            <p:nvPr/>
          </p:nvCxnSpPr>
          <p:spPr bwMode="auto">
            <a:xfrm flipH="1">
              <a:off x="6324600" y="5496315"/>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74" name="Down Arrow 73"/>
          <p:cNvSpPr/>
          <p:nvPr/>
        </p:nvSpPr>
        <p:spPr bwMode="auto">
          <a:xfrm>
            <a:off x="7620000" y="4572000"/>
            <a:ext cx="228600" cy="5334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nvGrpSpPr>
          <p:cNvPr id="103" name="Group 102"/>
          <p:cNvGrpSpPr/>
          <p:nvPr/>
        </p:nvGrpSpPr>
        <p:grpSpPr>
          <a:xfrm>
            <a:off x="3581401" y="5334000"/>
            <a:ext cx="1600199" cy="1187256"/>
            <a:chOff x="3581401" y="5334000"/>
            <a:chExt cx="1600199" cy="1187256"/>
          </a:xfrm>
        </p:grpSpPr>
        <p:sp>
          <p:nvSpPr>
            <p:cNvPr id="75" name="Oval 8"/>
            <p:cNvSpPr>
              <a:spLocks noChangeArrowheads="1"/>
            </p:cNvSpPr>
            <p:nvPr/>
          </p:nvSpPr>
          <p:spPr bwMode="auto">
            <a:xfrm>
              <a:off x="3581401"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76" name="Oval 9"/>
            <p:cNvSpPr>
              <a:spLocks noChangeArrowheads="1"/>
            </p:cNvSpPr>
            <p:nvPr/>
          </p:nvSpPr>
          <p:spPr bwMode="auto">
            <a:xfrm>
              <a:off x="4862513" y="5334000"/>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78" name="Oval 11"/>
            <p:cNvSpPr>
              <a:spLocks noChangeArrowheads="1"/>
            </p:cNvSpPr>
            <p:nvPr/>
          </p:nvSpPr>
          <p:spPr bwMode="auto">
            <a:xfrm>
              <a:off x="4191001"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0" name="AutoShape 19"/>
            <p:cNvCxnSpPr>
              <a:cxnSpLocks noChangeShapeType="1"/>
              <a:stCxn id="76" idx="3"/>
              <a:endCxn id="78" idx="7"/>
            </p:cNvCxnSpPr>
            <p:nvPr/>
          </p:nvCxnSpPr>
          <p:spPr bwMode="auto">
            <a:xfrm flipH="1">
              <a:off x="4467424" y="5603483"/>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 name="AutoShape 22"/>
            <p:cNvCxnSpPr>
              <a:cxnSpLocks noChangeShapeType="1"/>
              <a:stCxn id="75" idx="5"/>
              <a:endCxn id="78" idx="1"/>
            </p:cNvCxnSpPr>
            <p:nvPr/>
          </p:nvCxnSpPr>
          <p:spPr bwMode="auto">
            <a:xfrm>
              <a:off x="3906605"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 name="AutoShape 23"/>
            <p:cNvCxnSpPr>
              <a:cxnSpLocks noChangeShapeType="1"/>
            </p:cNvCxnSpPr>
            <p:nvPr/>
          </p:nvCxnSpPr>
          <p:spPr bwMode="auto">
            <a:xfrm flipH="1">
              <a:off x="3962401" y="549631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83" name="Left Arrow 82"/>
          <p:cNvSpPr/>
          <p:nvPr/>
        </p:nvSpPr>
        <p:spPr bwMode="auto">
          <a:xfrm>
            <a:off x="53340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nvGrpSpPr>
          <p:cNvPr id="105" name="Group 104"/>
          <p:cNvGrpSpPr/>
          <p:nvPr/>
        </p:nvGrpSpPr>
        <p:grpSpPr>
          <a:xfrm>
            <a:off x="1981200" y="5334000"/>
            <a:ext cx="1447800" cy="1187256"/>
            <a:chOff x="1981200" y="5334000"/>
            <a:chExt cx="1447800" cy="1187256"/>
          </a:xfrm>
        </p:grpSpPr>
        <p:sp>
          <p:nvSpPr>
            <p:cNvPr id="84" name="Oval 8"/>
            <p:cNvSpPr>
              <a:spLocks noChangeArrowheads="1"/>
            </p:cNvSpPr>
            <p:nvPr/>
          </p:nvSpPr>
          <p:spPr bwMode="auto">
            <a:xfrm>
              <a:off x="1981200"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6" name="Oval 11"/>
            <p:cNvSpPr>
              <a:spLocks noChangeArrowheads="1"/>
            </p:cNvSpPr>
            <p:nvPr/>
          </p:nvSpPr>
          <p:spPr bwMode="auto">
            <a:xfrm>
              <a:off x="2590800"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8" name="AutoShape 22"/>
            <p:cNvCxnSpPr>
              <a:cxnSpLocks noChangeShapeType="1"/>
              <a:stCxn id="84" idx="5"/>
              <a:endCxn id="86" idx="1"/>
            </p:cNvCxnSpPr>
            <p:nvPr/>
          </p:nvCxnSpPr>
          <p:spPr bwMode="auto">
            <a:xfrm>
              <a:off x="2306404"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0" name="Left Arrow 89"/>
            <p:cNvSpPr/>
            <p:nvPr/>
          </p:nvSpPr>
          <p:spPr bwMode="auto">
            <a:xfrm>
              <a:off x="29718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grpSp>
        <p:nvGrpSpPr>
          <p:cNvPr id="107" name="Group 106"/>
          <p:cNvGrpSpPr/>
          <p:nvPr/>
        </p:nvGrpSpPr>
        <p:grpSpPr>
          <a:xfrm>
            <a:off x="609600" y="5791200"/>
            <a:ext cx="1143000" cy="327025"/>
            <a:chOff x="609600" y="5791200"/>
            <a:chExt cx="1143000" cy="327025"/>
          </a:xfrm>
        </p:grpSpPr>
        <p:sp>
          <p:nvSpPr>
            <p:cNvPr id="92" name="Oval 11"/>
            <p:cNvSpPr>
              <a:spLocks noChangeArrowheads="1"/>
            </p:cNvSpPr>
            <p:nvPr/>
          </p:nvSpPr>
          <p:spPr bwMode="auto">
            <a:xfrm>
              <a:off x="609600" y="57912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4" name="Left Arrow 93"/>
            <p:cNvSpPr/>
            <p:nvPr/>
          </p:nvSpPr>
          <p:spPr bwMode="auto">
            <a:xfrm>
              <a:off x="12954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sp>
        <p:nvSpPr>
          <p:cNvPr id="96" name="Rectangle 95"/>
          <p:cNvSpPr/>
          <p:nvPr/>
        </p:nvSpPr>
        <p:spPr>
          <a:xfrm>
            <a:off x="1981200" y="4114800"/>
            <a:ext cx="463588" cy="523220"/>
          </a:xfrm>
          <a:prstGeom prst="rect">
            <a:avLst/>
          </a:prstGeom>
        </p:spPr>
        <p:txBody>
          <a:bodyPr wrap="none">
            <a:spAutoFit/>
          </a:bodyPr>
          <a:lstStyle/>
          <a:p>
            <a:r>
              <a:rPr lang="en-US" sz="2800" i="1" dirty="0" smtClean="0"/>
              <a:t>v</a:t>
            </a:r>
            <a:r>
              <a:rPr lang="en-US" sz="2800" baseline="-25000" dirty="0" smtClean="0"/>
              <a:t>1</a:t>
            </a:r>
            <a:endParaRPr lang="en-US" sz="2800" dirty="0"/>
          </a:p>
        </p:txBody>
      </p:sp>
      <p:sp>
        <p:nvSpPr>
          <p:cNvPr id="97" name="Rectangle 96"/>
          <p:cNvSpPr/>
          <p:nvPr/>
        </p:nvSpPr>
        <p:spPr>
          <a:xfrm>
            <a:off x="2286000" y="4114800"/>
            <a:ext cx="643125" cy="523220"/>
          </a:xfrm>
          <a:prstGeom prst="rect">
            <a:avLst/>
          </a:prstGeom>
        </p:spPr>
        <p:txBody>
          <a:bodyPr wrap="none">
            <a:spAutoFit/>
          </a:bodyPr>
          <a:lstStyle/>
          <a:p>
            <a:r>
              <a:rPr lang="en-US" sz="2800" dirty="0" smtClean="0"/>
              <a:t>, </a:t>
            </a:r>
            <a:r>
              <a:rPr lang="en-US" sz="2800" i="1" dirty="0" smtClean="0"/>
              <a:t>v</a:t>
            </a:r>
            <a:r>
              <a:rPr lang="en-US" sz="2800" baseline="-25000" dirty="0" smtClean="0"/>
              <a:t>2</a:t>
            </a:r>
            <a:endParaRPr lang="en-US" sz="2800" dirty="0"/>
          </a:p>
        </p:txBody>
      </p:sp>
      <p:sp>
        <p:nvSpPr>
          <p:cNvPr id="98" name="Rectangle 97"/>
          <p:cNvSpPr/>
          <p:nvPr/>
        </p:nvSpPr>
        <p:spPr>
          <a:xfrm>
            <a:off x="2819400" y="4114800"/>
            <a:ext cx="643125" cy="523220"/>
          </a:xfrm>
          <a:prstGeom prst="rect">
            <a:avLst/>
          </a:prstGeom>
        </p:spPr>
        <p:txBody>
          <a:bodyPr wrap="none">
            <a:spAutoFit/>
          </a:bodyPr>
          <a:lstStyle/>
          <a:p>
            <a:r>
              <a:rPr lang="en-US" sz="2800" dirty="0" smtClean="0"/>
              <a:t>, </a:t>
            </a:r>
            <a:r>
              <a:rPr lang="en-US" sz="2800" i="1" dirty="0" smtClean="0"/>
              <a:t>v</a:t>
            </a:r>
            <a:r>
              <a:rPr lang="en-US" sz="2800" baseline="-25000" dirty="0" smtClean="0"/>
              <a:t>3</a:t>
            </a:r>
            <a:endParaRPr lang="en-US" sz="2800" dirty="0"/>
          </a:p>
        </p:txBody>
      </p:sp>
      <p:sp>
        <p:nvSpPr>
          <p:cNvPr id="100" name="Rectangle 99"/>
          <p:cNvSpPr/>
          <p:nvPr/>
        </p:nvSpPr>
        <p:spPr>
          <a:xfrm>
            <a:off x="3352800" y="4114800"/>
            <a:ext cx="732893" cy="523220"/>
          </a:xfrm>
          <a:prstGeom prst="rect">
            <a:avLst/>
          </a:prstGeom>
        </p:spPr>
        <p:txBody>
          <a:bodyPr wrap="none">
            <a:spAutoFit/>
          </a:bodyPr>
          <a:lstStyle/>
          <a:p>
            <a:r>
              <a:rPr lang="en-US" sz="2800" dirty="0" smtClean="0"/>
              <a:t>, </a:t>
            </a:r>
            <a:r>
              <a:rPr lang="en-US" sz="2800" i="1" dirty="0" smtClean="0"/>
              <a:t>v</a:t>
            </a:r>
            <a:r>
              <a:rPr lang="en-US" sz="2800" baseline="-25000" dirty="0" smtClean="0"/>
              <a:t>4</a:t>
            </a:r>
            <a:r>
              <a:rPr lang="en-US" sz="2800" dirty="0" smtClean="0"/>
              <a:t> </a:t>
            </a:r>
            <a:endParaRPr lang="en-US" sz="2800" dirty="0"/>
          </a:p>
        </p:txBody>
      </p:sp>
      <p:sp>
        <p:nvSpPr>
          <p:cNvPr id="102" name="Rectangle 101"/>
          <p:cNvSpPr/>
          <p:nvPr/>
        </p:nvSpPr>
        <p:spPr>
          <a:xfrm>
            <a:off x="3886200" y="4114800"/>
            <a:ext cx="643125" cy="523220"/>
          </a:xfrm>
          <a:prstGeom prst="rect">
            <a:avLst/>
          </a:prstGeom>
        </p:spPr>
        <p:txBody>
          <a:bodyPr wrap="none">
            <a:spAutoFit/>
          </a:bodyPr>
          <a:lstStyle/>
          <a:p>
            <a:r>
              <a:rPr lang="en-US" sz="2800" dirty="0" smtClean="0"/>
              <a:t>, </a:t>
            </a:r>
            <a:r>
              <a:rPr lang="en-US" sz="2800" i="1" dirty="0" smtClean="0"/>
              <a:t>v</a:t>
            </a:r>
            <a:r>
              <a:rPr lang="en-US" sz="2800" baseline="-25000" dirty="0" smtClean="0"/>
              <a:t>5</a:t>
            </a:r>
            <a:endParaRPr lang="en-US" sz="2800" dirty="0"/>
          </a:p>
        </p:txBody>
      </p:sp>
      <p:sp>
        <p:nvSpPr>
          <p:cNvPr id="104" name="Rectangle 103"/>
          <p:cNvSpPr/>
          <p:nvPr/>
        </p:nvSpPr>
        <p:spPr>
          <a:xfrm>
            <a:off x="4419600" y="4114800"/>
            <a:ext cx="732893" cy="523220"/>
          </a:xfrm>
          <a:prstGeom prst="rect">
            <a:avLst/>
          </a:prstGeom>
        </p:spPr>
        <p:txBody>
          <a:bodyPr wrap="none">
            <a:spAutoFit/>
          </a:bodyPr>
          <a:lstStyle/>
          <a:p>
            <a:r>
              <a:rPr lang="en-US" sz="2800" dirty="0" smtClean="0"/>
              <a:t>, </a:t>
            </a:r>
            <a:r>
              <a:rPr lang="en-US" sz="2800" i="1" dirty="0" smtClean="0"/>
              <a:t>v</a:t>
            </a:r>
            <a:r>
              <a:rPr lang="en-US" sz="2800" baseline="-25000" dirty="0" smtClean="0"/>
              <a:t>6</a:t>
            </a:r>
            <a:r>
              <a:rPr lang="en-US" sz="2800" dirty="0" smtClean="0"/>
              <a:t> </a:t>
            </a:r>
            <a:endParaRPr lang="en-US" sz="2800" dirty="0"/>
          </a:p>
        </p:txBody>
      </p:sp>
      <p:sp>
        <p:nvSpPr>
          <p:cNvPr id="106" name="Rectangle 105"/>
          <p:cNvSpPr/>
          <p:nvPr/>
        </p:nvSpPr>
        <p:spPr>
          <a:xfrm>
            <a:off x="4953000" y="4114800"/>
            <a:ext cx="732893" cy="523220"/>
          </a:xfrm>
          <a:prstGeom prst="rect">
            <a:avLst/>
          </a:prstGeom>
        </p:spPr>
        <p:txBody>
          <a:bodyPr wrap="none">
            <a:spAutoFit/>
          </a:bodyPr>
          <a:lstStyle/>
          <a:p>
            <a:r>
              <a:rPr lang="en-US" sz="2800" dirty="0" smtClean="0"/>
              <a:t>, </a:t>
            </a:r>
            <a:r>
              <a:rPr lang="en-US" sz="2800" i="1" dirty="0" smtClean="0"/>
              <a:t>v</a:t>
            </a:r>
            <a:r>
              <a:rPr lang="en-US" sz="2800" baseline="-25000" dirty="0" smtClean="0"/>
              <a:t>7</a:t>
            </a:r>
            <a:r>
              <a:rPr lang="en-US" sz="2800" dirty="0" smtClean="0"/>
              <a:t> </a:t>
            </a:r>
            <a:endParaRPr lang="en-US" sz="2800" dirty="0"/>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74" grpId="0" animBg="1"/>
      <p:bldP spid="83" grpId="0" animBg="1"/>
      <p:bldP spid="96" grpId="0"/>
      <p:bldP spid="97" grpId="0"/>
      <p:bldP spid="98" grpId="0"/>
      <p:bldP spid="100" grpId="0"/>
      <p:bldP spid="102" grpId="0"/>
      <p:bldP spid="104" grpId="0"/>
      <p:bldP spid="10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95300" y="1371600"/>
            <a:ext cx="8153400" cy="1219200"/>
          </a:xfrm>
        </p:spPr>
        <p:txBody>
          <a:bodyPr/>
          <a:lstStyle/>
          <a:p>
            <a:pPr marL="320040" indent="-320040" algn="l">
              <a:buFont typeface="Wingdings" pitchFamily="2" charset="2"/>
              <a:buChar char="§"/>
            </a:pPr>
            <a:r>
              <a:rPr lang="zh-CN" altLang="en-US" sz="2400" b="1" dirty="0" smtClean="0"/>
              <a:t>一个</a:t>
            </a:r>
            <a:r>
              <a:rPr lang="zh-CN" altLang="en-US" sz="2400" b="1" i="1" dirty="0" smtClean="0">
                <a:solidFill>
                  <a:srgbClr val="FF0000"/>
                </a:solidFill>
              </a:rPr>
              <a:t>无向图</a:t>
            </a:r>
            <a:r>
              <a:rPr lang="en-US" sz="2400" b="1" i="1" dirty="0" smtClean="0">
                <a:solidFill>
                  <a:srgbClr val="C00000"/>
                </a:solidFill>
              </a:rPr>
              <a:t> </a:t>
            </a:r>
            <a:r>
              <a:rPr lang="en-US" sz="2400" b="1" i="1" dirty="0" smtClean="0">
                <a:solidFill>
                  <a:schemeClr val="tx1"/>
                </a:solidFill>
              </a:rPr>
              <a:t>G</a:t>
            </a:r>
            <a:r>
              <a:rPr lang="en-US" sz="2400" b="1" dirty="0" smtClean="0">
                <a:solidFill>
                  <a:schemeClr val="tx1"/>
                </a:solidFill>
              </a:rPr>
              <a:t> = (</a:t>
            </a:r>
            <a:r>
              <a:rPr lang="en-US" sz="2400" b="1" i="1" dirty="0" smtClean="0">
                <a:solidFill>
                  <a:schemeClr val="tx1"/>
                </a:solidFill>
              </a:rPr>
              <a:t>V, E</a:t>
            </a:r>
            <a:r>
              <a:rPr lang="en-US" sz="2400" b="1" dirty="0" smtClean="0">
                <a:solidFill>
                  <a:schemeClr val="tx1"/>
                </a:solidFill>
              </a:rPr>
              <a:t>) , </a:t>
            </a:r>
            <a:r>
              <a:rPr lang="zh-CN" altLang="en-US" sz="2400" b="1" dirty="0" smtClean="0">
                <a:solidFill>
                  <a:schemeClr val="tx1"/>
                </a:solidFill>
              </a:rPr>
              <a:t>其中</a:t>
            </a:r>
            <a:r>
              <a:rPr lang="en-US" altLang="zh-CN" sz="2400" b="1" i="1" dirty="0">
                <a:solidFill>
                  <a:schemeClr val="tx1"/>
                </a:solidFill>
              </a:rPr>
              <a:t>V</a:t>
            </a:r>
            <a:r>
              <a:rPr lang="en-US" altLang="zh-CN" sz="2400" b="1" dirty="0">
                <a:solidFill>
                  <a:schemeClr val="tx1"/>
                </a:solidFill>
              </a:rPr>
              <a:t> </a:t>
            </a:r>
            <a:r>
              <a:rPr lang="zh-CN" altLang="en-US" sz="2400" b="1" dirty="0">
                <a:solidFill>
                  <a:schemeClr val="tx1"/>
                </a:solidFill>
              </a:rPr>
              <a:t>为节点的集合，</a:t>
            </a:r>
            <a:r>
              <a:rPr lang="en-US" altLang="zh-CN" sz="2400" b="1" i="1" dirty="0">
                <a:solidFill>
                  <a:schemeClr val="tx1"/>
                </a:solidFill>
              </a:rPr>
              <a:t>E</a:t>
            </a:r>
            <a:r>
              <a:rPr lang="zh-CN" altLang="en-US" sz="2400" b="1" dirty="0">
                <a:solidFill>
                  <a:schemeClr val="tx1"/>
                </a:solidFill>
              </a:rPr>
              <a:t>为</a:t>
            </a:r>
            <a:r>
              <a:rPr lang="en-US" altLang="zh-CN" sz="2400" b="1" i="1" dirty="0">
                <a:solidFill>
                  <a:schemeClr val="tx1"/>
                </a:solidFill>
              </a:rPr>
              <a:t>V</a:t>
            </a:r>
            <a:r>
              <a:rPr lang="zh-CN" altLang="en-US" sz="2400" b="1" dirty="0">
                <a:solidFill>
                  <a:schemeClr val="tx1"/>
                </a:solidFill>
              </a:rPr>
              <a:t>中节点之间的边的</a:t>
            </a:r>
            <a:r>
              <a:rPr lang="zh-CN" altLang="en-US" sz="2400" b="1" dirty="0" smtClean="0">
                <a:solidFill>
                  <a:schemeClr val="tx1"/>
                </a:solidFill>
              </a:rPr>
              <a:t>集合</a:t>
            </a:r>
            <a:r>
              <a:rPr lang="zh-CN" altLang="en-US" sz="2400" b="1" dirty="0">
                <a:solidFill>
                  <a:schemeClr val="tx1"/>
                </a:solidFill>
              </a:rPr>
              <a:t>。</a:t>
            </a:r>
            <a:r>
              <a:rPr lang="en-US" sz="2400" b="1" dirty="0" smtClean="0">
                <a:solidFill>
                  <a:schemeClr val="tx1"/>
                </a:solidFill>
              </a:rPr>
              <a:t> </a:t>
            </a:r>
            <a:r>
              <a:rPr lang="en-US" sz="2400" b="1" i="1" dirty="0" smtClean="0">
                <a:solidFill>
                  <a:schemeClr val="tx1"/>
                </a:solidFill>
              </a:rPr>
              <a:t>E</a:t>
            </a:r>
            <a:r>
              <a:rPr lang="en-US" sz="2400" b="1" dirty="0" smtClean="0">
                <a:solidFill>
                  <a:schemeClr val="tx1"/>
                </a:solidFill>
              </a:rPr>
              <a:t> </a:t>
            </a:r>
            <a:r>
              <a:rPr lang="zh-CN" altLang="en-US" sz="2400" b="1" dirty="0" smtClean="0">
                <a:solidFill>
                  <a:schemeClr val="tx1"/>
                </a:solidFill>
              </a:rPr>
              <a:t>中每条边</a:t>
            </a:r>
            <a:r>
              <a:rPr lang="en-US" altLang="zh-CN" sz="2400" b="1" dirty="0" smtClean="0">
                <a:solidFill>
                  <a:schemeClr val="tx1"/>
                </a:solidFill>
              </a:rPr>
              <a:t>e</a:t>
            </a:r>
            <a:r>
              <a:rPr lang="zh-CN" altLang="en-US" sz="2400" b="1" dirty="0" smtClean="0">
                <a:solidFill>
                  <a:schemeClr val="tx1"/>
                </a:solidFill>
              </a:rPr>
              <a:t>都可以无序的节点对。</a:t>
            </a:r>
            <a:endParaRPr lang="en-US" sz="2400" b="1" dirty="0" smtClean="0">
              <a:solidFill>
                <a:schemeClr val="tx1"/>
              </a:solidFill>
            </a:endParaRPr>
          </a:p>
        </p:txBody>
      </p:sp>
      <p:grpSp>
        <p:nvGrpSpPr>
          <p:cNvPr id="2" name="Group 1"/>
          <p:cNvGrpSpPr/>
          <p:nvPr/>
        </p:nvGrpSpPr>
        <p:grpSpPr>
          <a:xfrm>
            <a:off x="990600" y="4354512"/>
            <a:ext cx="7371775" cy="1741488"/>
            <a:chOff x="1143000" y="4191000"/>
            <a:chExt cx="7371775" cy="1741488"/>
          </a:xfrm>
        </p:grpSpPr>
        <p:sp>
          <p:nvSpPr>
            <p:cNvPr id="8195" name="Oval 3"/>
            <p:cNvSpPr>
              <a:spLocks noChangeArrowheads="1"/>
            </p:cNvSpPr>
            <p:nvPr/>
          </p:nvSpPr>
          <p:spPr bwMode="auto">
            <a:xfrm>
              <a:off x="11430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6" name="Oval 4"/>
            <p:cNvSpPr>
              <a:spLocks noChangeArrowheads="1"/>
            </p:cNvSpPr>
            <p:nvPr/>
          </p:nvSpPr>
          <p:spPr bwMode="auto">
            <a:xfrm>
              <a:off x="11430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7" name="Oval 5"/>
            <p:cNvSpPr>
              <a:spLocks noChangeArrowheads="1"/>
            </p:cNvSpPr>
            <p:nvPr/>
          </p:nvSpPr>
          <p:spPr bwMode="auto">
            <a:xfrm>
              <a:off x="24384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8" name="Oval 6"/>
            <p:cNvSpPr>
              <a:spLocks noChangeArrowheads="1"/>
            </p:cNvSpPr>
            <p:nvPr/>
          </p:nvSpPr>
          <p:spPr bwMode="auto">
            <a:xfrm>
              <a:off x="24384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9" name="Oval 7"/>
            <p:cNvSpPr>
              <a:spLocks noChangeArrowheads="1"/>
            </p:cNvSpPr>
            <p:nvPr/>
          </p:nvSpPr>
          <p:spPr bwMode="auto">
            <a:xfrm>
              <a:off x="34290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200" name="Oval 8"/>
            <p:cNvSpPr>
              <a:spLocks noChangeArrowheads="1"/>
            </p:cNvSpPr>
            <p:nvPr/>
          </p:nvSpPr>
          <p:spPr bwMode="auto">
            <a:xfrm>
              <a:off x="34290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201" name="Text Box 9"/>
            <p:cNvSpPr txBox="1">
              <a:spLocks noChangeArrowheads="1"/>
            </p:cNvSpPr>
            <p:nvPr/>
          </p:nvSpPr>
          <p:spPr bwMode="auto">
            <a:xfrm>
              <a:off x="1227138" y="4332288"/>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8202" name="Text Box 10"/>
            <p:cNvSpPr txBox="1">
              <a:spLocks noChangeArrowheads="1"/>
            </p:cNvSpPr>
            <p:nvPr/>
          </p:nvSpPr>
          <p:spPr bwMode="auto">
            <a:xfrm>
              <a:off x="1219200" y="5519738"/>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8203" name="Text Box 11"/>
            <p:cNvSpPr txBox="1">
              <a:spLocks noChangeArrowheads="1"/>
            </p:cNvSpPr>
            <p:nvPr/>
          </p:nvSpPr>
          <p:spPr bwMode="auto">
            <a:xfrm>
              <a:off x="2514600" y="5553075"/>
              <a:ext cx="320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8204" name="Text Box 12"/>
            <p:cNvSpPr txBox="1">
              <a:spLocks noChangeArrowheads="1"/>
            </p:cNvSpPr>
            <p:nvPr/>
          </p:nvSpPr>
          <p:spPr bwMode="auto">
            <a:xfrm>
              <a:off x="3513138" y="555148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F</a:t>
              </a:r>
            </a:p>
          </p:txBody>
        </p:sp>
        <p:sp>
          <p:nvSpPr>
            <p:cNvPr id="8205" name="Text Box 13"/>
            <p:cNvSpPr txBox="1">
              <a:spLocks noChangeArrowheads="1"/>
            </p:cNvSpPr>
            <p:nvPr/>
          </p:nvSpPr>
          <p:spPr bwMode="auto">
            <a:xfrm>
              <a:off x="2533650" y="4332288"/>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8206" name="Text Box 14"/>
            <p:cNvSpPr txBox="1">
              <a:spLocks noChangeArrowheads="1"/>
            </p:cNvSpPr>
            <p:nvPr/>
          </p:nvSpPr>
          <p:spPr bwMode="auto">
            <a:xfrm>
              <a:off x="3505200" y="4333875"/>
              <a:ext cx="331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C</a:t>
              </a:r>
            </a:p>
          </p:txBody>
        </p:sp>
        <p:sp>
          <p:nvSpPr>
            <p:cNvPr id="8207" name="Line 15"/>
            <p:cNvSpPr>
              <a:spLocks noChangeShapeType="1"/>
            </p:cNvSpPr>
            <p:nvPr/>
          </p:nvSpPr>
          <p:spPr bwMode="auto">
            <a:xfrm>
              <a:off x="1524000" y="4637088"/>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8" name="Line 16"/>
            <p:cNvSpPr>
              <a:spLocks noChangeShapeType="1"/>
            </p:cNvSpPr>
            <p:nvPr/>
          </p:nvSpPr>
          <p:spPr bwMode="auto">
            <a:xfrm>
              <a:off x="1600200" y="4484688"/>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9" name="Line 17"/>
            <p:cNvSpPr>
              <a:spLocks noChangeShapeType="1"/>
            </p:cNvSpPr>
            <p:nvPr/>
          </p:nvSpPr>
          <p:spPr bwMode="auto">
            <a:xfrm flipV="1">
              <a:off x="2667000" y="471328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0" name="Line 18"/>
            <p:cNvSpPr>
              <a:spLocks noChangeShapeType="1"/>
            </p:cNvSpPr>
            <p:nvPr/>
          </p:nvSpPr>
          <p:spPr bwMode="auto">
            <a:xfrm flipH="1" flipV="1">
              <a:off x="3657600" y="471328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1" name="Text Box 19"/>
            <p:cNvSpPr txBox="1">
              <a:spLocks noChangeArrowheads="1"/>
            </p:cNvSpPr>
            <p:nvPr/>
          </p:nvSpPr>
          <p:spPr bwMode="auto">
            <a:xfrm>
              <a:off x="4479925" y="4191000"/>
              <a:ext cx="26360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V</a:t>
              </a:r>
              <a:r>
                <a:rPr lang="en-US" sz="2000" dirty="0">
                  <a:solidFill>
                    <a:schemeClr val="tx1"/>
                  </a:solidFill>
                  <a:latin typeface="+mj-lt"/>
                </a:rPr>
                <a:t> = { A, B, C, D, E, F }</a:t>
              </a:r>
              <a:br>
                <a:rPr lang="en-US" sz="2000" dirty="0">
                  <a:solidFill>
                    <a:schemeClr val="tx1"/>
                  </a:solidFill>
                  <a:latin typeface="+mj-lt"/>
                </a:rPr>
              </a:br>
              <a:r>
                <a:rPr lang="en-US" sz="2000" dirty="0" smtClean="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 6</a:t>
              </a:r>
              <a:endParaRPr lang="en-US" sz="2000" i="1" dirty="0">
                <a:solidFill>
                  <a:schemeClr val="tx1"/>
                </a:solidFill>
                <a:latin typeface="+mj-lt"/>
              </a:endParaRPr>
            </a:p>
          </p:txBody>
        </p:sp>
        <p:sp>
          <p:nvSpPr>
            <p:cNvPr id="8212" name="Text Box 20"/>
            <p:cNvSpPr txBox="1">
              <a:spLocks noChangeArrowheads="1"/>
            </p:cNvSpPr>
            <p:nvPr/>
          </p:nvSpPr>
          <p:spPr bwMode="auto">
            <a:xfrm>
              <a:off x="4175125" y="5029200"/>
              <a:ext cx="4339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smtClean="0">
                  <a:solidFill>
                    <a:schemeClr val="tx1"/>
                  </a:solidFill>
                  <a:latin typeface="+mj-lt"/>
                </a:rPr>
                <a:t>     E</a:t>
              </a:r>
              <a:r>
                <a:rPr lang="en-US" sz="2000" dirty="0" smtClean="0">
                  <a:solidFill>
                    <a:schemeClr val="tx1"/>
                  </a:solidFill>
                  <a:latin typeface="+mj-lt"/>
                </a:rPr>
                <a:t> </a:t>
              </a:r>
              <a:r>
                <a:rPr lang="en-US" sz="2000" dirty="0">
                  <a:solidFill>
                    <a:schemeClr val="tx1"/>
                  </a:solidFill>
                  <a:latin typeface="+mj-lt"/>
                </a:rPr>
                <a:t>= { {A, B}, {A,E}, {B,E}, {C,F} }</a:t>
              </a:r>
            </a:p>
            <a:p>
              <a:r>
                <a:rPr lang="en-US" sz="2000" dirty="0">
                  <a:solidFill>
                    <a:schemeClr val="tx1"/>
                  </a:solidFill>
                  <a:latin typeface="+mj-lt"/>
                </a:rPr>
                <a:t>    </a:t>
              </a:r>
              <a:r>
                <a:rPr lang="en-US" sz="2000" dirty="0" smtClean="0">
                  <a:solidFill>
                    <a:schemeClr val="tx1"/>
                  </a:solidFill>
                  <a:latin typeface="+mj-lt"/>
                </a:rPr>
                <a:t> |</a:t>
              </a:r>
              <a:r>
                <a:rPr lang="en-US" sz="2000" i="1" dirty="0">
                  <a:solidFill>
                    <a:schemeClr val="tx1"/>
                  </a:solidFill>
                  <a:latin typeface="+mj-lt"/>
                </a:rPr>
                <a:t>E</a:t>
              </a:r>
              <a:r>
                <a:rPr lang="en-US" sz="2000" dirty="0">
                  <a:solidFill>
                    <a:schemeClr val="tx1"/>
                  </a:solidFill>
                  <a:latin typeface="+mj-lt"/>
                </a:rPr>
                <a:t> | = 4</a:t>
              </a:r>
              <a:endParaRPr lang="en-US" sz="2000" i="1" dirty="0">
                <a:solidFill>
                  <a:schemeClr val="tx1"/>
                </a:solidFill>
                <a:latin typeface="+mj-lt"/>
              </a:endParaRPr>
            </a:p>
          </p:txBody>
        </p:sp>
      </p:grpSp>
      <p:sp>
        <p:nvSpPr>
          <p:cNvPr id="22" name="Rectangle 2"/>
          <p:cNvSpPr txBox="1">
            <a:spLocks noChangeArrowheads="1"/>
          </p:cNvSpPr>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smtClean="0">
                <a:solidFill>
                  <a:srgbClr val="0000CC"/>
                </a:solidFill>
              </a:rPr>
              <a:t>无向图</a:t>
            </a:r>
            <a:endParaRPr lang="en-US" sz="3600" b="1" dirty="0">
              <a:solidFill>
                <a:srgbClr val="0000CC"/>
              </a:solidFill>
            </a:endParaRPr>
          </a:p>
        </p:txBody>
      </p:sp>
      <p:sp>
        <p:nvSpPr>
          <p:cNvPr id="24" name="Rectangle 2"/>
          <p:cNvSpPr txBox="1">
            <a:spLocks noChangeArrowheads="1"/>
          </p:cNvSpPr>
          <p:nvPr/>
        </p:nvSpPr>
        <p:spPr bwMode="auto">
          <a:xfrm>
            <a:off x="381000" y="2590800"/>
            <a:ext cx="8382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182880" marR="0" lvl="0" indent="-32004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smtClean="0">
                <a:ln>
                  <a:noFill/>
                </a:ln>
                <a:solidFill>
                  <a:schemeClr val="tx1"/>
                </a:solidFill>
                <a:effectLst/>
                <a:uLnTx/>
                <a:uFillTx/>
                <a:latin typeface="+mj-lt"/>
                <a:ea typeface="+mj-ea"/>
                <a:cs typeface="+mj-cs"/>
              </a:rPr>
              <a:t>符号</a:t>
            </a: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br>
              <a:rPr kumimoji="0" lang="en-US" sz="2400" b="1" i="0" u="none" strike="noStrike" kern="0" cap="none" spc="0" normalizeH="0" baseline="0" noProof="0" dirty="0" smtClean="0">
                <a:ln>
                  <a:noFill/>
                </a:ln>
                <a:solidFill>
                  <a:schemeClr val="tx1"/>
                </a:solidFill>
                <a:effectLst/>
                <a:uLnTx/>
                <a:uFillTx/>
                <a:latin typeface="+mj-lt"/>
                <a:ea typeface="+mj-ea"/>
                <a:cs typeface="+mj-cs"/>
              </a:rPr>
            </a:b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r>
              <a:rPr kumimoji="0" lang="en-US" sz="2400" b="1" i="1" u="none" strike="noStrike" kern="0" cap="none" spc="0" normalizeH="0" baseline="0" noProof="0" dirty="0" smtClean="0">
                <a:ln>
                  <a:noFill/>
                </a:ln>
                <a:solidFill>
                  <a:schemeClr val="tx1"/>
                </a:solidFill>
                <a:effectLst/>
                <a:uLnTx/>
                <a:uFillTx/>
                <a:latin typeface="+mj-lt"/>
                <a:ea typeface="+mj-ea"/>
                <a:cs typeface="+mj-cs"/>
              </a:rPr>
              <a:t>a,</a:t>
            </a: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r>
              <a:rPr kumimoji="0" lang="en-US" sz="2400" b="1" i="1" u="none" strike="noStrike" kern="0" cap="none" spc="0" normalizeH="0" baseline="0" noProof="0" dirty="0" smtClean="0">
                <a:ln>
                  <a:noFill/>
                </a:ln>
                <a:solidFill>
                  <a:schemeClr val="tx1"/>
                </a:solidFill>
                <a:effectLst/>
                <a:uLnTx/>
                <a:uFillTx/>
                <a:latin typeface="+mj-lt"/>
                <a:ea typeface="+mj-ea"/>
                <a:cs typeface="+mj-cs"/>
              </a:rPr>
              <a:t>b</a:t>
            </a: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smtClean="0">
                <a:ln>
                  <a:noFill/>
                </a:ln>
                <a:solidFill>
                  <a:schemeClr val="tx1"/>
                </a:solidFill>
                <a:effectLst/>
                <a:uLnTx/>
                <a:uFillTx/>
                <a:latin typeface="+mj-lt"/>
                <a:ea typeface="+mj-ea"/>
                <a:cs typeface="+mj-cs"/>
              </a:rPr>
              <a:t>代表从</a:t>
            </a: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r>
              <a:rPr kumimoji="0" lang="en-US" sz="2400" b="1" i="1" u="none" strike="noStrike" kern="0" cap="none" spc="0" normalizeH="0" baseline="0" noProof="0" dirty="0" smtClean="0">
                <a:ln>
                  <a:noFill/>
                </a:ln>
                <a:solidFill>
                  <a:schemeClr val="tx1"/>
                </a:solidFill>
                <a:effectLst/>
                <a:uLnTx/>
                <a:uFillTx/>
                <a:latin typeface="+mj-lt"/>
                <a:ea typeface="+mj-ea"/>
                <a:cs typeface="+mj-cs"/>
              </a:rPr>
              <a:t>a</a:t>
            </a:r>
            <a:r>
              <a:rPr kumimoji="0" lang="zh-CN" altLang="en-US" sz="2400" b="1" u="none" strike="noStrike" kern="0" cap="none" spc="0" normalizeH="0" baseline="0" noProof="0" dirty="0" smtClean="0">
                <a:ln>
                  <a:noFill/>
                </a:ln>
                <a:solidFill>
                  <a:schemeClr val="tx1"/>
                </a:solidFill>
                <a:effectLst/>
                <a:uLnTx/>
                <a:uFillTx/>
                <a:latin typeface="+mj-lt"/>
                <a:ea typeface="+mj-ea"/>
                <a:cs typeface="+mj-cs"/>
              </a:rPr>
              <a:t>到</a:t>
            </a:r>
            <a:r>
              <a:rPr kumimoji="0" lang="en-US" altLang="zh-CN" sz="2400" b="1" i="1" u="none" strike="noStrike" kern="0" cap="none" spc="0" normalizeH="0" baseline="0" noProof="0" dirty="0" smtClean="0">
                <a:ln>
                  <a:noFill/>
                </a:ln>
                <a:solidFill>
                  <a:schemeClr val="tx1"/>
                </a:solidFill>
                <a:effectLst/>
                <a:uLnTx/>
                <a:uFillTx/>
                <a:latin typeface="+mj-lt"/>
                <a:ea typeface="+mj-ea"/>
                <a:cs typeface="+mj-cs"/>
              </a:rPr>
              <a:t>b</a:t>
            </a:r>
            <a:r>
              <a:rPr kumimoji="0" lang="zh-CN" altLang="en-US" sz="2400" b="1" u="none" strike="noStrike" kern="0" cap="none" spc="0" normalizeH="0" baseline="0" noProof="0" dirty="0" smtClean="0">
                <a:ln>
                  <a:noFill/>
                </a:ln>
                <a:solidFill>
                  <a:schemeClr val="tx1"/>
                </a:solidFill>
                <a:effectLst/>
                <a:uLnTx/>
                <a:uFillTx/>
                <a:latin typeface="+mj-lt"/>
                <a:ea typeface="+mj-ea"/>
                <a:cs typeface="+mj-cs"/>
              </a:rPr>
              <a:t>的有向边</a:t>
            </a:r>
            <a:r>
              <a:rPr kumimoji="0" lang="en-US" sz="2400" b="1" i="0" u="none" strike="noStrike" kern="0" cap="none" spc="0" normalizeH="0" baseline="0" noProof="0" dirty="0" smtClean="0">
                <a:ln>
                  <a:noFill/>
                </a:ln>
                <a:solidFill>
                  <a:schemeClr val="tx1"/>
                </a:solidFill>
                <a:effectLst/>
                <a:uLnTx/>
                <a:uFillTx/>
                <a:latin typeface="+mj-lt"/>
                <a:ea typeface="+mj-ea"/>
                <a:cs typeface="+mj-cs"/>
              </a:rPr>
              <a:t/>
            </a:r>
            <a:br>
              <a:rPr kumimoji="0" lang="en-US" sz="2400" b="1" i="0" u="none" strike="noStrike" kern="0" cap="none" spc="0" normalizeH="0" baseline="0" noProof="0" dirty="0" smtClean="0">
                <a:ln>
                  <a:noFill/>
                </a:ln>
                <a:solidFill>
                  <a:schemeClr val="tx1"/>
                </a:solidFill>
                <a:effectLst/>
                <a:uLnTx/>
                <a:uFillTx/>
                <a:latin typeface="+mj-lt"/>
                <a:ea typeface="+mj-ea"/>
                <a:cs typeface="+mj-cs"/>
              </a:rPr>
            </a:b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r>
              <a:rPr kumimoji="0" lang="en-US" sz="2400" b="1" i="1" u="none" strike="noStrike" kern="0" cap="none" spc="0" normalizeH="0" baseline="0" noProof="0" dirty="0" smtClean="0">
                <a:ln>
                  <a:noFill/>
                </a:ln>
                <a:solidFill>
                  <a:schemeClr val="tx1"/>
                </a:solidFill>
                <a:effectLst/>
                <a:uLnTx/>
                <a:uFillTx/>
                <a:latin typeface="+mj-lt"/>
                <a:ea typeface="+mj-ea"/>
                <a:cs typeface="+mj-cs"/>
              </a:rPr>
              <a:t>a</a:t>
            </a: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r>
              <a:rPr kumimoji="0" lang="en-US" sz="2400" b="1" i="1" u="none" strike="noStrike" kern="0" cap="none" spc="0" normalizeH="0" baseline="0" noProof="0" dirty="0" smtClean="0">
                <a:ln>
                  <a:noFill/>
                </a:ln>
                <a:solidFill>
                  <a:schemeClr val="tx1"/>
                </a:solidFill>
                <a:effectLst/>
                <a:uLnTx/>
                <a:uFillTx/>
                <a:latin typeface="+mj-lt"/>
                <a:ea typeface="+mj-ea"/>
                <a:cs typeface="+mj-cs"/>
              </a:rPr>
              <a:t>b</a:t>
            </a: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smtClean="0">
                <a:ln>
                  <a:noFill/>
                </a:ln>
                <a:solidFill>
                  <a:schemeClr val="tx1"/>
                </a:solidFill>
                <a:effectLst/>
                <a:uLnTx/>
                <a:uFillTx/>
                <a:latin typeface="+mj-lt"/>
                <a:ea typeface="+mj-ea"/>
                <a:cs typeface="+mj-cs"/>
              </a:rPr>
              <a:t>节点</a:t>
            </a:r>
            <a:r>
              <a:rPr kumimoji="0" lang="en-US" sz="2400" b="1" i="1" u="none" strike="noStrike" kern="0" cap="none" spc="0" normalizeH="0" baseline="0" noProof="0" dirty="0" smtClean="0">
                <a:ln>
                  <a:noFill/>
                </a:ln>
                <a:solidFill>
                  <a:schemeClr val="tx1"/>
                </a:solidFill>
                <a:effectLst/>
                <a:uLnTx/>
                <a:uFillTx/>
                <a:latin typeface="+mj-lt"/>
                <a:ea typeface="+mj-ea"/>
                <a:cs typeface="+mj-cs"/>
              </a:rPr>
              <a:t>a</a:t>
            </a:r>
            <a:r>
              <a:rPr kumimoji="0" lang="zh-CN" altLang="en-US" sz="2400" b="1" u="none" strike="noStrike" kern="0" cap="none" spc="0" normalizeH="0" baseline="0" noProof="0" dirty="0" smtClean="0">
                <a:ln>
                  <a:noFill/>
                </a:ln>
                <a:solidFill>
                  <a:schemeClr val="tx1"/>
                </a:solidFill>
                <a:effectLst/>
                <a:uLnTx/>
                <a:uFillTx/>
                <a:latin typeface="+mj-lt"/>
                <a:ea typeface="+mj-ea"/>
                <a:cs typeface="+mj-cs"/>
              </a:rPr>
              <a:t>到节点</a:t>
            </a:r>
            <a:r>
              <a:rPr kumimoji="0" lang="en-US" altLang="zh-CN" sz="2400" b="1" i="1" u="none" strike="noStrike" kern="0" cap="none" spc="0" normalizeH="0" baseline="0" noProof="0" dirty="0" smtClean="0">
                <a:ln>
                  <a:noFill/>
                </a:ln>
                <a:solidFill>
                  <a:schemeClr val="tx1"/>
                </a:solidFill>
                <a:effectLst/>
                <a:uLnTx/>
                <a:uFillTx/>
                <a:latin typeface="+mj-lt"/>
                <a:ea typeface="+mj-ea"/>
                <a:cs typeface="+mj-cs"/>
              </a:rPr>
              <a:t>b</a:t>
            </a:r>
            <a:r>
              <a:rPr kumimoji="0" lang="zh-CN" altLang="en-US" sz="2400" b="1" u="none" strike="noStrike" kern="0" cap="none" spc="0" normalizeH="0" baseline="0" noProof="0" dirty="0" smtClean="0">
                <a:ln>
                  <a:noFill/>
                </a:ln>
                <a:solidFill>
                  <a:schemeClr val="tx1"/>
                </a:solidFill>
                <a:effectLst/>
                <a:uLnTx/>
                <a:uFillTx/>
                <a:latin typeface="+mj-lt"/>
                <a:ea typeface="+mj-ea"/>
                <a:cs typeface="+mj-cs"/>
              </a:rPr>
              <a:t>的无向边</a:t>
            </a:r>
            <a:r>
              <a:rPr kumimoji="0" lang="en-US" sz="2400" b="1" i="1" u="none" strike="noStrike" kern="0" cap="none" spc="0" normalizeH="0" baseline="0" noProof="0" dirty="0" smtClean="0">
                <a:ln>
                  <a:noFill/>
                </a:ln>
                <a:solidFill>
                  <a:schemeClr val="tx1"/>
                </a:solidFill>
                <a:effectLst/>
                <a:uLnTx/>
                <a:uFillTx/>
                <a:latin typeface="+mj-lt"/>
                <a:ea typeface="+mj-ea"/>
                <a:cs typeface="+mj-cs"/>
              </a:rPr>
              <a:t/>
            </a:r>
            <a:br>
              <a:rPr kumimoji="0" lang="en-US" sz="2400" b="1" i="1" u="none" strike="noStrike" kern="0" cap="none" spc="0" normalizeH="0" baseline="0" noProof="0" dirty="0" smtClean="0">
                <a:ln>
                  <a:noFill/>
                </a:ln>
                <a:solidFill>
                  <a:schemeClr val="tx1"/>
                </a:solidFill>
                <a:effectLst/>
                <a:uLnTx/>
                <a:uFillTx/>
                <a:latin typeface="+mj-lt"/>
                <a:ea typeface="+mj-ea"/>
                <a:cs typeface="+mj-cs"/>
              </a:rPr>
            </a:br>
            <a:r>
              <a:rPr kumimoji="0" lang="en-US" sz="2400" b="1" i="1" u="none" strike="noStrike" kern="0" cap="none" spc="0" normalizeH="0" baseline="0" noProof="0" dirty="0" smtClean="0">
                <a:ln>
                  <a:noFill/>
                </a:ln>
                <a:solidFill>
                  <a:schemeClr val="tx1"/>
                </a:solidFill>
                <a:effectLst/>
                <a:uLnTx/>
                <a:uFillTx/>
                <a:latin typeface="+mj-lt"/>
                <a:ea typeface="+mj-ea"/>
                <a:cs typeface="+mj-cs"/>
              </a:rPr>
              <a:t>             </a:t>
            </a:r>
            <a:r>
              <a:rPr kumimoji="0" lang="en-US" sz="2400" b="1" i="0" u="none" strike="noStrike" kern="0" cap="none" spc="0" normalizeH="0" baseline="0" noProof="0" dirty="0" smtClean="0">
                <a:ln>
                  <a:noFill/>
                </a:ln>
                <a:solidFill>
                  <a:schemeClr val="tx1"/>
                </a:solidFill>
                <a:effectLst/>
                <a:uLnTx/>
                <a:uFillTx/>
                <a:latin typeface="+mj-lt"/>
                <a:ea typeface="+mj-ea"/>
                <a:cs typeface="+mj-cs"/>
              </a:rPr>
              <a:t>(</a:t>
            </a:r>
            <a:r>
              <a:rPr kumimoji="0" lang="zh-CN" altLang="en-US" sz="2400" b="1" i="0" u="none" strike="noStrike" kern="0" cap="none" spc="0" normalizeH="0" baseline="0" noProof="0" dirty="0" smtClean="0">
                <a:ln>
                  <a:noFill/>
                </a:ln>
                <a:solidFill>
                  <a:schemeClr val="tx1"/>
                </a:solidFill>
                <a:effectLst/>
                <a:uLnTx/>
                <a:uFillTx/>
                <a:latin typeface="+mj-lt"/>
                <a:ea typeface="+mj-ea"/>
                <a:cs typeface="+mj-cs"/>
              </a:rPr>
              <a:t>课本上也用</a:t>
            </a:r>
            <a:r>
              <a:rPr kumimoji="0" lang="en-US" sz="2400" b="1" i="0" u="none" strike="noStrike" kern="0" cap="none" spc="0" normalizeH="0" baseline="0" noProof="0" dirty="0" smtClean="0">
                <a:ln>
                  <a:noFill/>
                </a:ln>
                <a:solidFill>
                  <a:schemeClr val="tx1"/>
                </a:solidFill>
                <a:effectLst/>
                <a:uLnTx/>
                <a:uFillTx/>
                <a:latin typeface="+mj-lt"/>
                <a:ea typeface="+mj-ea"/>
                <a:cs typeface="+mj-cs"/>
              </a:rPr>
              <a:t>(a, b) </a:t>
            </a:r>
            <a:r>
              <a:rPr kumimoji="0" lang="zh-CN" altLang="en-US" sz="2400" b="1" i="0" u="none" strike="noStrike" kern="0" cap="none" spc="0" normalizeH="0" baseline="0" noProof="0" dirty="0" smtClean="0">
                <a:ln>
                  <a:noFill/>
                </a:ln>
                <a:solidFill>
                  <a:schemeClr val="tx1"/>
                </a:solidFill>
                <a:effectLst/>
                <a:uLnTx/>
                <a:uFillTx/>
                <a:latin typeface="+mj-lt"/>
                <a:ea typeface="+mj-ea"/>
                <a:cs typeface="+mj-cs"/>
              </a:rPr>
              <a:t>表示无向边</a:t>
            </a: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p>
        </p:txBody>
      </p:sp>
    </p:spTree>
    <p:extLst>
      <p:ext uri="{BB962C8B-B14F-4D97-AF65-F5344CB8AC3E}">
        <p14:creationId xmlns:p14="http://schemas.microsoft.com/office/powerpoint/2010/main" val="429400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533400" y="304800"/>
            <a:ext cx="8077200" cy="914400"/>
          </a:xfrm>
        </p:spPr>
        <p:txBody>
          <a:bodyPr/>
          <a:lstStyle/>
          <a:p>
            <a:r>
              <a:rPr lang="zh-CN" altLang="en-US" sz="3600" b="1" dirty="0" smtClean="0">
                <a:solidFill>
                  <a:srgbClr val="0000CC"/>
                </a:solidFill>
              </a:rPr>
              <a:t>举例</a:t>
            </a:r>
            <a:r>
              <a:rPr lang="en-US" sz="3600" b="1" dirty="0" smtClean="0">
                <a:solidFill>
                  <a:srgbClr val="0000CC"/>
                </a:solidFill>
              </a:rPr>
              <a:t>: </a:t>
            </a:r>
            <a:r>
              <a:rPr lang="zh-CN" altLang="en-US" sz="3600" b="1" dirty="0" smtClean="0">
                <a:solidFill>
                  <a:srgbClr val="0000CC"/>
                </a:solidFill>
              </a:rPr>
              <a:t>另外一种拓扑排序</a:t>
            </a:r>
            <a:endParaRPr lang="en-US" sz="3600" b="1" dirty="0" smtClean="0">
              <a:solidFill>
                <a:srgbClr val="0000CC"/>
              </a:solidFill>
            </a:endParaRPr>
          </a:p>
        </p:txBody>
      </p:sp>
      <p:sp>
        <p:nvSpPr>
          <p:cNvPr id="5" name="Oval 6"/>
          <p:cNvSpPr>
            <a:spLocks noChangeArrowheads="1"/>
          </p:cNvSpPr>
          <p:nvPr/>
        </p:nvSpPr>
        <p:spPr bwMode="auto">
          <a:xfrm>
            <a:off x="1047750" y="152400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7" name="Oval 7"/>
          <p:cNvSpPr>
            <a:spLocks noChangeArrowheads="1"/>
          </p:cNvSpPr>
          <p:nvPr/>
        </p:nvSpPr>
        <p:spPr bwMode="auto">
          <a:xfrm>
            <a:off x="2276474" y="15240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8" name="Oval 8"/>
          <p:cNvSpPr>
            <a:spLocks noChangeArrowheads="1"/>
          </p:cNvSpPr>
          <p:nvPr/>
        </p:nvSpPr>
        <p:spPr bwMode="auto">
          <a:xfrm>
            <a:off x="381000" y="24163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9" name="Oval 9"/>
          <p:cNvSpPr>
            <a:spLocks noChangeArrowheads="1"/>
          </p:cNvSpPr>
          <p:nvPr/>
        </p:nvSpPr>
        <p:spPr bwMode="auto">
          <a:xfrm>
            <a:off x="1662112" y="24163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0" name="Oval 10"/>
          <p:cNvSpPr>
            <a:spLocks noChangeArrowheads="1"/>
          </p:cNvSpPr>
          <p:nvPr/>
        </p:nvSpPr>
        <p:spPr bwMode="auto">
          <a:xfrm>
            <a:off x="2943224" y="24163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 name="Oval 11"/>
          <p:cNvSpPr>
            <a:spLocks noChangeArrowheads="1"/>
          </p:cNvSpPr>
          <p:nvPr/>
        </p:nvSpPr>
        <p:spPr bwMode="auto">
          <a:xfrm>
            <a:off x="990600" y="32766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2" name="Oval 12"/>
          <p:cNvSpPr>
            <a:spLocks noChangeArrowheads="1"/>
          </p:cNvSpPr>
          <p:nvPr/>
        </p:nvSpPr>
        <p:spPr bwMode="auto">
          <a:xfrm>
            <a:off x="2209800" y="3276600"/>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3" name="AutoShape 13"/>
          <p:cNvCxnSpPr>
            <a:cxnSpLocks noChangeShapeType="1"/>
            <a:stCxn id="5" idx="3"/>
            <a:endCxn id="8" idx="7"/>
          </p:cNvCxnSpPr>
          <p:nvPr/>
        </p:nvCxnSpPr>
        <p:spPr bwMode="auto">
          <a:xfrm flipH="1">
            <a:off x="706204" y="181668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 name="AutoShape 14"/>
          <p:cNvCxnSpPr>
            <a:cxnSpLocks noChangeShapeType="1"/>
            <a:stCxn id="5" idx="5"/>
            <a:endCxn id="9" idx="1"/>
          </p:cNvCxnSpPr>
          <p:nvPr/>
        </p:nvCxnSpPr>
        <p:spPr bwMode="auto">
          <a:xfrm>
            <a:off x="1324173" y="181668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 name="AutoShape 15"/>
          <p:cNvCxnSpPr>
            <a:cxnSpLocks noChangeShapeType="1"/>
            <a:stCxn id="5" idx="6"/>
            <a:endCxn id="7" idx="2"/>
          </p:cNvCxnSpPr>
          <p:nvPr/>
        </p:nvCxnSpPr>
        <p:spPr bwMode="auto">
          <a:xfrm>
            <a:off x="1371600" y="169545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6"/>
          <p:cNvCxnSpPr>
            <a:cxnSpLocks noChangeShapeType="1"/>
            <a:stCxn id="7" idx="5"/>
            <a:endCxn id="10" idx="1"/>
          </p:cNvCxnSpPr>
          <p:nvPr/>
        </p:nvCxnSpPr>
        <p:spPr bwMode="auto">
          <a:xfrm>
            <a:off x="2544767" y="18166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17"/>
          <p:cNvCxnSpPr>
            <a:cxnSpLocks noChangeShapeType="1"/>
            <a:stCxn id="10" idx="2"/>
            <a:endCxn id="9" idx="6"/>
          </p:cNvCxnSpPr>
          <p:nvPr/>
        </p:nvCxnSpPr>
        <p:spPr bwMode="auto">
          <a:xfrm flipH="1">
            <a:off x="1981199" y="25742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 name="AutoShape 18"/>
          <p:cNvCxnSpPr>
            <a:cxnSpLocks noChangeShapeType="1"/>
            <a:stCxn id="12" idx="7"/>
            <a:endCxn id="10" idx="3"/>
          </p:cNvCxnSpPr>
          <p:nvPr/>
        </p:nvCxnSpPr>
        <p:spPr bwMode="auto">
          <a:xfrm flipV="1">
            <a:off x="2494353" y="2685851"/>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 name="AutoShape 19"/>
          <p:cNvCxnSpPr>
            <a:cxnSpLocks noChangeShapeType="1"/>
            <a:stCxn id="9" idx="3"/>
            <a:endCxn id="11" idx="7"/>
          </p:cNvCxnSpPr>
          <p:nvPr/>
        </p:nvCxnSpPr>
        <p:spPr bwMode="auto">
          <a:xfrm flipH="1">
            <a:off x="1267023" y="26858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20"/>
          <p:cNvCxnSpPr>
            <a:cxnSpLocks noChangeShapeType="1"/>
            <a:stCxn id="12" idx="1"/>
            <a:endCxn id="9" idx="5"/>
          </p:cNvCxnSpPr>
          <p:nvPr/>
        </p:nvCxnSpPr>
        <p:spPr bwMode="auto">
          <a:xfrm flipH="1" flipV="1">
            <a:off x="1934470" y="2685852"/>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21"/>
          <p:cNvCxnSpPr>
            <a:cxnSpLocks noChangeShapeType="1"/>
            <a:stCxn id="12" idx="2"/>
            <a:endCxn id="11" idx="6"/>
          </p:cNvCxnSpPr>
          <p:nvPr/>
        </p:nvCxnSpPr>
        <p:spPr bwMode="auto">
          <a:xfrm flipH="1">
            <a:off x="1314450" y="3436938"/>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AutoShape 22"/>
          <p:cNvCxnSpPr>
            <a:cxnSpLocks noChangeShapeType="1"/>
            <a:stCxn id="8" idx="5"/>
            <a:endCxn id="11" idx="1"/>
          </p:cNvCxnSpPr>
          <p:nvPr/>
        </p:nvCxnSpPr>
        <p:spPr bwMode="auto">
          <a:xfrm>
            <a:off x="706204" y="26858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 name="AutoShape 23"/>
          <p:cNvCxnSpPr>
            <a:cxnSpLocks noChangeShapeType="1"/>
            <a:stCxn id="9" idx="2"/>
            <a:endCxn id="8" idx="6"/>
          </p:cNvCxnSpPr>
          <p:nvPr/>
        </p:nvCxnSpPr>
        <p:spPr bwMode="auto">
          <a:xfrm flipH="1">
            <a:off x="762000" y="25742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AutoShape 24"/>
          <p:cNvCxnSpPr>
            <a:cxnSpLocks noChangeShapeType="1"/>
            <a:stCxn id="7" idx="3"/>
            <a:endCxn id="9" idx="7"/>
          </p:cNvCxnSpPr>
          <p:nvPr/>
        </p:nvCxnSpPr>
        <p:spPr bwMode="auto">
          <a:xfrm flipH="1">
            <a:off x="1934470" y="18166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2" name="Bent Arrow 61"/>
          <p:cNvSpPr/>
          <p:nvPr/>
        </p:nvSpPr>
        <p:spPr bwMode="auto">
          <a:xfrm rot="5400000">
            <a:off x="7277100" y="2628900"/>
            <a:ext cx="609600" cy="685800"/>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nvGrpSpPr>
          <p:cNvPr id="136" name="Group 135"/>
          <p:cNvGrpSpPr/>
          <p:nvPr/>
        </p:nvGrpSpPr>
        <p:grpSpPr>
          <a:xfrm>
            <a:off x="5943600" y="4800600"/>
            <a:ext cx="2895599" cy="1720657"/>
            <a:chOff x="5943600" y="4800600"/>
            <a:chExt cx="2895599" cy="1720657"/>
          </a:xfrm>
        </p:grpSpPr>
        <p:sp>
          <p:nvSpPr>
            <p:cNvPr id="64" name="Oval 8"/>
            <p:cNvSpPr>
              <a:spLocks noChangeArrowheads="1"/>
            </p:cNvSpPr>
            <p:nvPr/>
          </p:nvSpPr>
          <p:spPr bwMode="auto">
            <a:xfrm>
              <a:off x="5943600" y="5334001"/>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65" name="Oval 9"/>
            <p:cNvSpPr>
              <a:spLocks noChangeArrowheads="1"/>
            </p:cNvSpPr>
            <p:nvPr/>
          </p:nvSpPr>
          <p:spPr bwMode="auto">
            <a:xfrm>
              <a:off x="7224712" y="5334001"/>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66" name="Oval 10"/>
            <p:cNvSpPr>
              <a:spLocks noChangeArrowheads="1"/>
            </p:cNvSpPr>
            <p:nvPr/>
          </p:nvSpPr>
          <p:spPr bwMode="auto">
            <a:xfrm>
              <a:off x="8505824" y="5334000"/>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67" name="Oval 11"/>
            <p:cNvSpPr>
              <a:spLocks noChangeArrowheads="1"/>
            </p:cNvSpPr>
            <p:nvPr/>
          </p:nvSpPr>
          <p:spPr bwMode="auto">
            <a:xfrm>
              <a:off x="6553200" y="6194232"/>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69" name="AutoShape 17"/>
            <p:cNvCxnSpPr>
              <a:cxnSpLocks noChangeShapeType="1"/>
            </p:cNvCxnSpPr>
            <p:nvPr/>
          </p:nvCxnSpPr>
          <p:spPr bwMode="auto">
            <a:xfrm flipH="1">
              <a:off x="7543799" y="5496314"/>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 name="AutoShape 19"/>
            <p:cNvCxnSpPr>
              <a:cxnSpLocks noChangeShapeType="1"/>
              <a:stCxn id="65" idx="3"/>
              <a:endCxn id="67" idx="7"/>
            </p:cNvCxnSpPr>
            <p:nvPr/>
          </p:nvCxnSpPr>
          <p:spPr bwMode="auto">
            <a:xfrm flipH="1">
              <a:off x="6829623" y="5603484"/>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 name="AutoShape 22"/>
            <p:cNvCxnSpPr>
              <a:cxnSpLocks noChangeShapeType="1"/>
              <a:stCxn id="64" idx="5"/>
              <a:endCxn id="67" idx="1"/>
            </p:cNvCxnSpPr>
            <p:nvPr/>
          </p:nvCxnSpPr>
          <p:spPr bwMode="auto">
            <a:xfrm>
              <a:off x="6268804" y="5603484"/>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 name="AutoShape 23"/>
            <p:cNvCxnSpPr>
              <a:cxnSpLocks noChangeShapeType="1"/>
            </p:cNvCxnSpPr>
            <p:nvPr/>
          </p:nvCxnSpPr>
          <p:spPr bwMode="auto">
            <a:xfrm flipH="1">
              <a:off x="6324600" y="5496315"/>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4" name="Down Arrow 73"/>
            <p:cNvSpPr/>
            <p:nvPr/>
          </p:nvSpPr>
          <p:spPr bwMode="auto">
            <a:xfrm>
              <a:off x="7620000" y="4800600"/>
              <a:ext cx="228600" cy="5334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grpSp>
        <p:nvGrpSpPr>
          <p:cNvPr id="137" name="Group 136"/>
          <p:cNvGrpSpPr/>
          <p:nvPr/>
        </p:nvGrpSpPr>
        <p:grpSpPr>
          <a:xfrm>
            <a:off x="3581401" y="5334000"/>
            <a:ext cx="2209799" cy="1187256"/>
            <a:chOff x="3581401" y="5334000"/>
            <a:chExt cx="2209799" cy="1187256"/>
          </a:xfrm>
        </p:grpSpPr>
        <p:sp>
          <p:nvSpPr>
            <p:cNvPr id="75" name="Oval 8"/>
            <p:cNvSpPr>
              <a:spLocks noChangeArrowheads="1"/>
            </p:cNvSpPr>
            <p:nvPr/>
          </p:nvSpPr>
          <p:spPr bwMode="auto">
            <a:xfrm>
              <a:off x="3581401"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76" name="Oval 9"/>
            <p:cNvSpPr>
              <a:spLocks noChangeArrowheads="1"/>
            </p:cNvSpPr>
            <p:nvPr/>
          </p:nvSpPr>
          <p:spPr bwMode="auto">
            <a:xfrm>
              <a:off x="4862513" y="5334000"/>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78" name="Oval 11"/>
            <p:cNvSpPr>
              <a:spLocks noChangeArrowheads="1"/>
            </p:cNvSpPr>
            <p:nvPr/>
          </p:nvSpPr>
          <p:spPr bwMode="auto">
            <a:xfrm>
              <a:off x="4191001"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0" name="AutoShape 19"/>
            <p:cNvCxnSpPr>
              <a:cxnSpLocks noChangeShapeType="1"/>
              <a:stCxn id="76" idx="3"/>
              <a:endCxn id="78" idx="7"/>
            </p:cNvCxnSpPr>
            <p:nvPr/>
          </p:nvCxnSpPr>
          <p:spPr bwMode="auto">
            <a:xfrm flipH="1">
              <a:off x="4467424" y="5603483"/>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 name="AutoShape 22"/>
            <p:cNvCxnSpPr>
              <a:cxnSpLocks noChangeShapeType="1"/>
              <a:stCxn id="75" idx="5"/>
              <a:endCxn id="78" idx="1"/>
            </p:cNvCxnSpPr>
            <p:nvPr/>
          </p:nvCxnSpPr>
          <p:spPr bwMode="auto">
            <a:xfrm>
              <a:off x="3906605"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 name="AutoShape 23"/>
            <p:cNvCxnSpPr>
              <a:cxnSpLocks noChangeShapeType="1"/>
            </p:cNvCxnSpPr>
            <p:nvPr/>
          </p:nvCxnSpPr>
          <p:spPr bwMode="auto">
            <a:xfrm flipH="1">
              <a:off x="3962401" y="549631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3" name="Left Arrow 82"/>
            <p:cNvSpPr/>
            <p:nvPr/>
          </p:nvSpPr>
          <p:spPr bwMode="auto">
            <a:xfrm>
              <a:off x="53340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grpSp>
        <p:nvGrpSpPr>
          <p:cNvPr id="138" name="Group 137"/>
          <p:cNvGrpSpPr/>
          <p:nvPr/>
        </p:nvGrpSpPr>
        <p:grpSpPr>
          <a:xfrm>
            <a:off x="1981200" y="5334000"/>
            <a:ext cx="1447800" cy="1187256"/>
            <a:chOff x="1981200" y="5334000"/>
            <a:chExt cx="1447800" cy="1187256"/>
          </a:xfrm>
        </p:grpSpPr>
        <p:sp>
          <p:nvSpPr>
            <p:cNvPr id="84" name="Oval 8"/>
            <p:cNvSpPr>
              <a:spLocks noChangeArrowheads="1"/>
            </p:cNvSpPr>
            <p:nvPr/>
          </p:nvSpPr>
          <p:spPr bwMode="auto">
            <a:xfrm>
              <a:off x="1981200"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6" name="Oval 11"/>
            <p:cNvSpPr>
              <a:spLocks noChangeArrowheads="1"/>
            </p:cNvSpPr>
            <p:nvPr/>
          </p:nvSpPr>
          <p:spPr bwMode="auto">
            <a:xfrm>
              <a:off x="2590800"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8" name="AutoShape 22"/>
            <p:cNvCxnSpPr>
              <a:cxnSpLocks noChangeShapeType="1"/>
              <a:stCxn id="84" idx="5"/>
              <a:endCxn id="86" idx="1"/>
            </p:cNvCxnSpPr>
            <p:nvPr/>
          </p:nvCxnSpPr>
          <p:spPr bwMode="auto">
            <a:xfrm>
              <a:off x="2306404"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0" name="Left Arrow 89"/>
            <p:cNvSpPr/>
            <p:nvPr/>
          </p:nvSpPr>
          <p:spPr bwMode="auto">
            <a:xfrm>
              <a:off x="29718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grpSp>
        <p:nvGrpSpPr>
          <p:cNvPr id="139" name="Group 138"/>
          <p:cNvGrpSpPr/>
          <p:nvPr/>
        </p:nvGrpSpPr>
        <p:grpSpPr>
          <a:xfrm>
            <a:off x="609600" y="5791200"/>
            <a:ext cx="1143000" cy="327025"/>
            <a:chOff x="609600" y="5791200"/>
            <a:chExt cx="1143000" cy="327025"/>
          </a:xfrm>
        </p:grpSpPr>
        <p:sp>
          <p:nvSpPr>
            <p:cNvPr id="92" name="Oval 11"/>
            <p:cNvSpPr>
              <a:spLocks noChangeArrowheads="1"/>
            </p:cNvSpPr>
            <p:nvPr/>
          </p:nvSpPr>
          <p:spPr bwMode="auto">
            <a:xfrm>
              <a:off x="609600" y="57912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4" name="Left Arrow 93"/>
            <p:cNvSpPr/>
            <p:nvPr/>
          </p:nvSpPr>
          <p:spPr bwMode="auto">
            <a:xfrm>
              <a:off x="12954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grpSp>
        <p:nvGrpSpPr>
          <p:cNvPr id="134" name="Group 133"/>
          <p:cNvGrpSpPr/>
          <p:nvPr/>
        </p:nvGrpSpPr>
        <p:grpSpPr>
          <a:xfrm>
            <a:off x="3429000" y="1501775"/>
            <a:ext cx="3352800" cy="2079625"/>
            <a:chOff x="3429000" y="1501775"/>
            <a:chExt cx="3352800" cy="2079625"/>
          </a:xfrm>
        </p:grpSpPr>
        <p:sp>
          <p:nvSpPr>
            <p:cNvPr id="61" name="Right Arrow 60"/>
            <p:cNvSpPr/>
            <p:nvPr/>
          </p:nvSpPr>
          <p:spPr bwMode="auto">
            <a:xfrm>
              <a:off x="3429000" y="2514600"/>
              <a:ext cx="3810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sp>
          <p:nvSpPr>
            <p:cNvPr id="77" name="Oval 7"/>
            <p:cNvSpPr>
              <a:spLocks noChangeArrowheads="1"/>
            </p:cNvSpPr>
            <p:nvPr/>
          </p:nvSpPr>
          <p:spPr bwMode="auto">
            <a:xfrm>
              <a:off x="5781675" y="1501775"/>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79" name="Oval 8"/>
            <p:cNvSpPr>
              <a:spLocks noChangeArrowheads="1"/>
            </p:cNvSpPr>
            <p:nvPr/>
          </p:nvSpPr>
          <p:spPr bwMode="auto">
            <a:xfrm>
              <a:off x="3886201" y="2394144"/>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5" name="Oval 9"/>
            <p:cNvSpPr>
              <a:spLocks noChangeArrowheads="1"/>
            </p:cNvSpPr>
            <p:nvPr/>
          </p:nvSpPr>
          <p:spPr bwMode="auto">
            <a:xfrm>
              <a:off x="5167313" y="2394144"/>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87" name="Oval 10"/>
            <p:cNvSpPr>
              <a:spLocks noChangeArrowheads="1"/>
            </p:cNvSpPr>
            <p:nvPr/>
          </p:nvSpPr>
          <p:spPr bwMode="auto">
            <a:xfrm>
              <a:off x="6448425" y="2394143"/>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89" name="Oval 11"/>
            <p:cNvSpPr>
              <a:spLocks noChangeArrowheads="1"/>
            </p:cNvSpPr>
            <p:nvPr/>
          </p:nvSpPr>
          <p:spPr bwMode="auto">
            <a:xfrm>
              <a:off x="4495801" y="3254375"/>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1" name="Oval 12"/>
            <p:cNvSpPr>
              <a:spLocks noChangeArrowheads="1"/>
            </p:cNvSpPr>
            <p:nvPr/>
          </p:nvSpPr>
          <p:spPr bwMode="auto">
            <a:xfrm>
              <a:off x="5715001" y="3254375"/>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97" name="AutoShape 16"/>
            <p:cNvCxnSpPr>
              <a:cxnSpLocks noChangeShapeType="1"/>
              <a:stCxn id="77" idx="5"/>
              <a:endCxn id="87" idx="1"/>
            </p:cNvCxnSpPr>
            <p:nvPr/>
          </p:nvCxnSpPr>
          <p:spPr bwMode="auto">
            <a:xfrm>
              <a:off x="6049968" y="1794458"/>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8" name="AutoShape 17"/>
            <p:cNvCxnSpPr>
              <a:cxnSpLocks noChangeShapeType="1"/>
              <a:stCxn id="87" idx="2"/>
              <a:endCxn id="85" idx="6"/>
            </p:cNvCxnSpPr>
            <p:nvPr/>
          </p:nvCxnSpPr>
          <p:spPr bwMode="auto">
            <a:xfrm flipH="1">
              <a:off x="5486400" y="2552003"/>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9" name="AutoShape 18"/>
            <p:cNvCxnSpPr>
              <a:cxnSpLocks noChangeShapeType="1"/>
              <a:stCxn id="91" idx="7"/>
              <a:endCxn id="87" idx="3"/>
            </p:cNvCxnSpPr>
            <p:nvPr/>
          </p:nvCxnSpPr>
          <p:spPr bwMode="auto">
            <a:xfrm flipV="1">
              <a:off x="5999554" y="2663626"/>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0" name="AutoShape 19"/>
            <p:cNvCxnSpPr>
              <a:cxnSpLocks noChangeShapeType="1"/>
              <a:stCxn id="85" idx="3"/>
              <a:endCxn id="89" idx="7"/>
            </p:cNvCxnSpPr>
            <p:nvPr/>
          </p:nvCxnSpPr>
          <p:spPr bwMode="auto">
            <a:xfrm flipH="1">
              <a:off x="4772224" y="2663627"/>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1" name="AutoShape 20"/>
            <p:cNvCxnSpPr>
              <a:cxnSpLocks noChangeShapeType="1"/>
              <a:stCxn id="91" idx="1"/>
              <a:endCxn id="85" idx="5"/>
            </p:cNvCxnSpPr>
            <p:nvPr/>
          </p:nvCxnSpPr>
          <p:spPr bwMode="auto">
            <a:xfrm flipH="1" flipV="1">
              <a:off x="5439671" y="2663627"/>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2" name="AutoShape 21"/>
            <p:cNvCxnSpPr>
              <a:cxnSpLocks noChangeShapeType="1"/>
              <a:stCxn id="91" idx="2"/>
              <a:endCxn id="89" idx="6"/>
            </p:cNvCxnSpPr>
            <p:nvPr/>
          </p:nvCxnSpPr>
          <p:spPr bwMode="auto">
            <a:xfrm flipH="1">
              <a:off x="4819651" y="3414713"/>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3" name="AutoShape 22"/>
            <p:cNvCxnSpPr>
              <a:cxnSpLocks noChangeShapeType="1"/>
              <a:stCxn id="79" idx="5"/>
              <a:endCxn id="89" idx="1"/>
            </p:cNvCxnSpPr>
            <p:nvPr/>
          </p:nvCxnSpPr>
          <p:spPr bwMode="auto">
            <a:xfrm>
              <a:off x="4211405" y="2663627"/>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4" name="AutoShape 23"/>
            <p:cNvCxnSpPr>
              <a:cxnSpLocks noChangeShapeType="1"/>
              <a:stCxn id="85" idx="2"/>
              <a:endCxn id="79" idx="6"/>
            </p:cNvCxnSpPr>
            <p:nvPr/>
          </p:nvCxnSpPr>
          <p:spPr bwMode="auto">
            <a:xfrm flipH="1">
              <a:off x="4267201" y="255200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 name="AutoShape 24"/>
            <p:cNvCxnSpPr>
              <a:cxnSpLocks noChangeShapeType="1"/>
              <a:stCxn id="77" idx="3"/>
              <a:endCxn id="85" idx="7"/>
            </p:cNvCxnSpPr>
            <p:nvPr/>
          </p:nvCxnSpPr>
          <p:spPr bwMode="auto">
            <a:xfrm flipH="1">
              <a:off x="5439671" y="1794458"/>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35" name="Group 134"/>
          <p:cNvGrpSpPr/>
          <p:nvPr/>
        </p:nvGrpSpPr>
        <p:grpSpPr>
          <a:xfrm>
            <a:off x="6096000" y="3613343"/>
            <a:ext cx="2895599" cy="1187257"/>
            <a:chOff x="6096000" y="3613343"/>
            <a:chExt cx="2895599" cy="1187257"/>
          </a:xfrm>
        </p:grpSpPr>
        <p:sp>
          <p:nvSpPr>
            <p:cNvPr id="108" name="Oval 8"/>
            <p:cNvSpPr>
              <a:spLocks noChangeArrowheads="1"/>
            </p:cNvSpPr>
            <p:nvPr/>
          </p:nvSpPr>
          <p:spPr bwMode="auto">
            <a:xfrm>
              <a:off x="6096000" y="3613344"/>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109" name="Oval 9"/>
            <p:cNvSpPr>
              <a:spLocks noChangeArrowheads="1"/>
            </p:cNvSpPr>
            <p:nvPr/>
          </p:nvSpPr>
          <p:spPr bwMode="auto">
            <a:xfrm>
              <a:off x="7377112" y="3613344"/>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10" name="Oval 10"/>
            <p:cNvSpPr>
              <a:spLocks noChangeArrowheads="1"/>
            </p:cNvSpPr>
            <p:nvPr/>
          </p:nvSpPr>
          <p:spPr bwMode="auto">
            <a:xfrm>
              <a:off x="8658224" y="3613343"/>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1" name="Oval 11"/>
            <p:cNvSpPr>
              <a:spLocks noChangeArrowheads="1"/>
            </p:cNvSpPr>
            <p:nvPr/>
          </p:nvSpPr>
          <p:spPr bwMode="auto">
            <a:xfrm>
              <a:off x="6705600" y="4473575"/>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12" name="Oval 12"/>
            <p:cNvSpPr>
              <a:spLocks noChangeArrowheads="1"/>
            </p:cNvSpPr>
            <p:nvPr/>
          </p:nvSpPr>
          <p:spPr bwMode="auto">
            <a:xfrm>
              <a:off x="7924800" y="4473575"/>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17" name="AutoShape 17"/>
            <p:cNvCxnSpPr>
              <a:cxnSpLocks noChangeShapeType="1"/>
              <a:stCxn id="110" idx="2"/>
              <a:endCxn id="109" idx="6"/>
            </p:cNvCxnSpPr>
            <p:nvPr/>
          </p:nvCxnSpPr>
          <p:spPr bwMode="auto">
            <a:xfrm flipH="1">
              <a:off x="7696199" y="3771203"/>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8" name="AutoShape 18"/>
            <p:cNvCxnSpPr>
              <a:cxnSpLocks noChangeShapeType="1"/>
              <a:stCxn id="112" idx="7"/>
              <a:endCxn id="110" idx="3"/>
            </p:cNvCxnSpPr>
            <p:nvPr/>
          </p:nvCxnSpPr>
          <p:spPr bwMode="auto">
            <a:xfrm flipV="1">
              <a:off x="8209353" y="3882826"/>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9" name="AutoShape 19"/>
            <p:cNvCxnSpPr>
              <a:cxnSpLocks noChangeShapeType="1"/>
              <a:stCxn id="109" idx="3"/>
              <a:endCxn id="111" idx="7"/>
            </p:cNvCxnSpPr>
            <p:nvPr/>
          </p:nvCxnSpPr>
          <p:spPr bwMode="auto">
            <a:xfrm flipH="1">
              <a:off x="6982023" y="3882827"/>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0" name="AutoShape 20"/>
            <p:cNvCxnSpPr>
              <a:cxnSpLocks noChangeShapeType="1"/>
              <a:stCxn id="112" idx="1"/>
              <a:endCxn id="109" idx="5"/>
            </p:cNvCxnSpPr>
            <p:nvPr/>
          </p:nvCxnSpPr>
          <p:spPr bwMode="auto">
            <a:xfrm flipH="1" flipV="1">
              <a:off x="7649470" y="3882827"/>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1" name="AutoShape 21"/>
            <p:cNvCxnSpPr>
              <a:cxnSpLocks noChangeShapeType="1"/>
              <a:stCxn id="112" idx="2"/>
              <a:endCxn id="111" idx="6"/>
            </p:cNvCxnSpPr>
            <p:nvPr/>
          </p:nvCxnSpPr>
          <p:spPr bwMode="auto">
            <a:xfrm flipH="1">
              <a:off x="7029450" y="4633913"/>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2" name="AutoShape 22"/>
            <p:cNvCxnSpPr>
              <a:cxnSpLocks noChangeShapeType="1"/>
              <a:stCxn id="108" idx="5"/>
              <a:endCxn id="111" idx="1"/>
            </p:cNvCxnSpPr>
            <p:nvPr/>
          </p:nvCxnSpPr>
          <p:spPr bwMode="auto">
            <a:xfrm>
              <a:off x="6421204" y="3882827"/>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 name="AutoShape 23"/>
            <p:cNvCxnSpPr>
              <a:cxnSpLocks noChangeShapeType="1"/>
              <a:stCxn id="109" idx="2"/>
              <a:endCxn id="108" idx="6"/>
            </p:cNvCxnSpPr>
            <p:nvPr/>
          </p:nvCxnSpPr>
          <p:spPr bwMode="auto">
            <a:xfrm flipH="1">
              <a:off x="6477000" y="377120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25" name="Rectangle 3"/>
          <p:cNvSpPr txBox="1">
            <a:spLocks noChangeArrowheads="1"/>
          </p:cNvSpPr>
          <p:nvPr/>
        </p:nvSpPr>
        <p:spPr bwMode="auto">
          <a:xfrm>
            <a:off x="609600" y="4038600"/>
            <a:ext cx="144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20040" marR="0" lvl="0" indent="-32004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800" b="1" i="0" u="none" strike="noStrike" kern="0" cap="none" spc="0" normalizeH="0" baseline="0" noProof="0" dirty="0" smtClean="0">
                <a:ln>
                  <a:noFill/>
                </a:ln>
                <a:solidFill>
                  <a:schemeClr val="tx1"/>
                </a:solidFill>
                <a:effectLst/>
                <a:uLnTx/>
                <a:uFillTx/>
                <a:latin typeface="+mn-lt"/>
                <a:ea typeface="+mn-ea"/>
                <a:cs typeface="+mn-cs"/>
              </a:rPr>
              <a:t>输出</a:t>
            </a:r>
            <a:r>
              <a:rPr kumimoji="0" lang="en-US" sz="2800" b="1" i="0" u="none" strike="noStrike" kern="0" cap="none" spc="0" normalizeH="0" baseline="0" noProof="0" dirty="0" smtClean="0">
                <a:ln>
                  <a:noFill/>
                </a:ln>
                <a:solidFill>
                  <a:schemeClr val="tx1"/>
                </a:solidFill>
                <a:effectLst/>
                <a:uLnTx/>
                <a:uFillTx/>
                <a:latin typeface="+mn-lt"/>
                <a:ea typeface="+mn-ea"/>
                <a:cs typeface="+mn-cs"/>
              </a:rPr>
              <a:t>:</a:t>
            </a:r>
          </a:p>
          <a:p>
            <a:pPr marL="320040" marR="0" lvl="0" indent="-32004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en-US" sz="2800" b="1" i="0" u="none" strike="noStrike" kern="0" cap="none" spc="0" normalizeH="0" baseline="0" noProof="0" dirty="0" smtClean="0">
              <a:ln>
                <a:noFill/>
              </a:ln>
              <a:solidFill>
                <a:schemeClr val="tx1"/>
              </a:solidFill>
              <a:effectLst/>
              <a:uLnTx/>
              <a:uFillTx/>
              <a:latin typeface="+mn-lt"/>
              <a:ea typeface="+mn-ea"/>
              <a:cs typeface="+mn-cs"/>
            </a:endParaRPr>
          </a:p>
        </p:txBody>
      </p:sp>
      <p:sp>
        <p:nvSpPr>
          <p:cNvPr id="126" name="Rectangle 125"/>
          <p:cNvSpPr/>
          <p:nvPr/>
        </p:nvSpPr>
        <p:spPr>
          <a:xfrm>
            <a:off x="1981200" y="4038600"/>
            <a:ext cx="463588" cy="523220"/>
          </a:xfrm>
          <a:prstGeom prst="rect">
            <a:avLst/>
          </a:prstGeom>
        </p:spPr>
        <p:txBody>
          <a:bodyPr wrap="none">
            <a:spAutoFit/>
          </a:bodyPr>
          <a:lstStyle/>
          <a:p>
            <a:r>
              <a:rPr lang="en-US" sz="2800" i="1" dirty="0" smtClean="0"/>
              <a:t>v</a:t>
            </a:r>
            <a:r>
              <a:rPr lang="en-US" sz="2800" baseline="-25000" dirty="0" smtClean="0"/>
              <a:t>2</a:t>
            </a:r>
            <a:endParaRPr lang="en-US" sz="2800" dirty="0"/>
          </a:p>
        </p:txBody>
      </p:sp>
      <p:sp>
        <p:nvSpPr>
          <p:cNvPr id="127" name="Rectangle 126"/>
          <p:cNvSpPr/>
          <p:nvPr/>
        </p:nvSpPr>
        <p:spPr>
          <a:xfrm>
            <a:off x="2286000" y="4038600"/>
            <a:ext cx="643125" cy="523220"/>
          </a:xfrm>
          <a:prstGeom prst="rect">
            <a:avLst/>
          </a:prstGeom>
        </p:spPr>
        <p:txBody>
          <a:bodyPr wrap="none">
            <a:spAutoFit/>
          </a:bodyPr>
          <a:lstStyle/>
          <a:p>
            <a:r>
              <a:rPr lang="en-US" sz="2800" dirty="0" smtClean="0"/>
              <a:t>, </a:t>
            </a:r>
            <a:r>
              <a:rPr lang="en-US" sz="2800" i="1" dirty="0" smtClean="0"/>
              <a:t>v</a:t>
            </a:r>
            <a:r>
              <a:rPr lang="en-US" sz="2800" baseline="-25000" dirty="0" smtClean="0"/>
              <a:t>3</a:t>
            </a:r>
            <a:endParaRPr lang="en-US" sz="2800" dirty="0"/>
          </a:p>
        </p:txBody>
      </p:sp>
      <p:sp>
        <p:nvSpPr>
          <p:cNvPr id="128" name="Rectangle 127"/>
          <p:cNvSpPr/>
          <p:nvPr/>
        </p:nvSpPr>
        <p:spPr>
          <a:xfrm>
            <a:off x="2819400" y="4038600"/>
            <a:ext cx="643125" cy="523220"/>
          </a:xfrm>
          <a:prstGeom prst="rect">
            <a:avLst/>
          </a:prstGeom>
        </p:spPr>
        <p:txBody>
          <a:bodyPr wrap="none">
            <a:spAutoFit/>
          </a:bodyPr>
          <a:lstStyle/>
          <a:p>
            <a:r>
              <a:rPr lang="en-US" sz="2800" dirty="0" smtClean="0"/>
              <a:t>, </a:t>
            </a:r>
            <a:r>
              <a:rPr lang="en-US" sz="2800" i="1" dirty="0" smtClean="0"/>
              <a:t>v</a:t>
            </a:r>
            <a:r>
              <a:rPr lang="en-US" sz="2800" baseline="-25000" dirty="0" smtClean="0"/>
              <a:t>1</a:t>
            </a:r>
            <a:endParaRPr lang="en-US" sz="2800" dirty="0"/>
          </a:p>
        </p:txBody>
      </p:sp>
      <p:sp>
        <p:nvSpPr>
          <p:cNvPr id="129" name="Rectangle 128"/>
          <p:cNvSpPr/>
          <p:nvPr/>
        </p:nvSpPr>
        <p:spPr>
          <a:xfrm>
            <a:off x="3352800" y="4038600"/>
            <a:ext cx="732893" cy="523220"/>
          </a:xfrm>
          <a:prstGeom prst="rect">
            <a:avLst/>
          </a:prstGeom>
        </p:spPr>
        <p:txBody>
          <a:bodyPr wrap="none">
            <a:spAutoFit/>
          </a:bodyPr>
          <a:lstStyle/>
          <a:p>
            <a:r>
              <a:rPr lang="en-US" sz="2800" dirty="0" smtClean="0"/>
              <a:t>, </a:t>
            </a:r>
            <a:r>
              <a:rPr lang="en-US" sz="2800" i="1" dirty="0" smtClean="0"/>
              <a:t>v</a:t>
            </a:r>
            <a:r>
              <a:rPr lang="en-US" sz="2800" baseline="-25000" dirty="0" smtClean="0"/>
              <a:t>4</a:t>
            </a:r>
            <a:r>
              <a:rPr lang="en-US" sz="2800" dirty="0" smtClean="0"/>
              <a:t> </a:t>
            </a:r>
            <a:endParaRPr lang="en-US" sz="2800" dirty="0"/>
          </a:p>
        </p:txBody>
      </p:sp>
      <p:sp>
        <p:nvSpPr>
          <p:cNvPr id="130" name="Rectangle 129"/>
          <p:cNvSpPr/>
          <p:nvPr/>
        </p:nvSpPr>
        <p:spPr>
          <a:xfrm>
            <a:off x="3886200" y="4038600"/>
            <a:ext cx="643125" cy="523220"/>
          </a:xfrm>
          <a:prstGeom prst="rect">
            <a:avLst/>
          </a:prstGeom>
        </p:spPr>
        <p:txBody>
          <a:bodyPr wrap="none">
            <a:spAutoFit/>
          </a:bodyPr>
          <a:lstStyle/>
          <a:p>
            <a:r>
              <a:rPr lang="en-US" sz="2800" dirty="0" smtClean="0"/>
              <a:t>, </a:t>
            </a:r>
            <a:r>
              <a:rPr lang="en-US" sz="2800" i="1" dirty="0" smtClean="0"/>
              <a:t>v</a:t>
            </a:r>
            <a:r>
              <a:rPr lang="en-US" sz="2800" baseline="-25000" dirty="0" smtClean="0"/>
              <a:t>5</a:t>
            </a:r>
            <a:endParaRPr lang="en-US" sz="2800" dirty="0"/>
          </a:p>
        </p:txBody>
      </p:sp>
      <p:sp>
        <p:nvSpPr>
          <p:cNvPr id="131" name="Rectangle 130"/>
          <p:cNvSpPr/>
          <p:nvPr/>
        </p:nvSpPr>
        <p:spPr>
          <a:xfrm>
            <a:off x="4419600" y="4038600"/>
            <a:ext cx="732893" cy="523220"/>
          </a:xfrm>
          <a:prstGeom prst="rect">
            <a:avLst/>
          </a:prstGeom>
        </p:spPr>
        <p:txBody>
          <a:bodyPr wrap="none">
            <a:spAutoFit/>
          </a:bodyPr>
          <a:lstStyle/>
          <a:p>
            <a:r>
              <a:rPr lang="en-US" sz="2800" dirty="0" smtClean="0"/>
              <a:t>, </a:t>
            </a:r>
            <a:r>
              <a:rPr lang="en-US" sz="2800" i="1" dirty="0" smtClean="0"/>
              <a:t>v</a:t>
            </a:r>
            <a:r>
              <a:rPr lang="en-US" sz="2800" baseline="-25000" dirty="0" smtClean="0"/>
              <a:t>6</a:t>
            </a:r>
            <a:r>
              <a:rPr lang="en-US" sz="2800" dirty="0" smtClean="0"/>
              <a:t> </a:t>
            </a:r>
            <a:endParaRPr lang="en-US" sz="2800" dirty="0"/>
          </a:p>
        </p:txBody>
      </p:sp>
      <p:sp>
        <p:nvSpPr>
          <p:cNvPr id="132" name="Rectangle 131"/>
          <p:cNvSpPr/>
          <p:nvPr/>
        </p:nvSpPr>
        <p:spPr>
          <a:xfrm>
            <a:off x="4953000" y="4038600"/>
            <a:ext cx="732893" cy="523220"/>
          </a:xfrm>
          <a:prstGeom prst="rect">
            <a:avLst/>
          </a:prstGeom>
        </p:spPr>
        <p:txBody>
          <a:bodyPr wrap="none">
            <a:spAutoFit/>
          </a:bodyPr>
          <a:lstStyle/>
          <a:p>
            <a:r>
              <a:rPr lang="en-US" sz="2800" dirty="0" smtClean="0"/>
              <a:t>, </a:t>
            </a:r>
            <a:r>
              <a:rPr lang="en-US" sz="2800" i="1" dirty="0" smtClean="0"/>
              <a:t>v</a:t>
            </a:r>
            <a:r>
              <a:rPr lang="en-US" sz="2800" baseline="-25000" dirty="0" smtClean="0"/>
              <a:t>7</a:t>
            </a:r>
            <a:r>
              <a:rPr lang="en-US" sz="2800" dirty="0" smtClean="0"/>
              <a:t> </a:t>
            </a:r>
            <a:endParaRPr lang="en-US" sz="2800" dirty="0"/>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26" grpId="0"/>
      <p:bldP spid="127" grpId="0"/>
      <p:bldP spid="128" grpId="0"/>
      <p:bldP spid="129" grpId="0"/>
      <p:bldP spid="130" grpId="0"/>
      <p:bldP spid="131" grpId="0"/>
      <p:bldP spid="13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强连通分支</a:t>
            </a:r>
            <a:endParaRPr lang="en-US" sz="3600" b="1" dirty="0" smtClean="0">
              <a:solidFill>
                <a:srgbClr val="0000CC"/>
              </a:solidFill>
            </a:endParaRPr>
          </a:p>
        </p:txBody>
      </p:sp>
      <p:sp>
        <p:nvSpPr>
          <p:cNvPr id="60419" name="Rectangle 3"/>
          <p:cNvSpPr>
            <a:spLocks noGrp="1" noChangeArrowheads="1"/>
          </p:cNvSpPr>
          <p:nvPr>
            <p:ph type="body" idx="1"/>
          </p:nvPr>
        </p:nvSpPr>
        <p:spPr>
          <a:xfrm>
            <a:off x="457200" y="1447800"/>
            <a:ext cx="8229600" cy="2362200"/>
          </a:xfrm>
        </p:spPr>
        <p:txBody>
          <a:bodyPr/>
          <a:lstStyle/>
          <a:p>
            <a:pPr marL="320040" indent="-320040"/>
            <a:r>
              <a:rPr lang="zh-CN" altLang="en-US" sz="2400" b="1" dirty="0" smtClean="0"/>
              <a:t>一个有向图</a:t>
            </a:r>
            <a:r>
              <a:rPr lang="en-US" altLang="zh-CN" sz="2400" b="1" i="1" dirty="0"/>
              <a:t>G</a:t>
            </a:r>
            <a:r>
              <a:rPr lang="en-US" altLang="zh-CN" sz="2400" b="1" dirty="0"/>
              <a:t> = (</a:t>
            </a:r>
            <a:r>
              <a:rPr lang="en-US" altLang="zh-CN" sz="2400" b="1" i="1" dirty="0"/>
              <a:t>V</a:t>
            </a:r>
            <a:r>
              <a:rPr lang="en-US" altLang="zh-CN" sz="2400" b="1" dirty="0"/>
              <a:t>, </a:t>
            </a:r>
            <a:r>
              <a:rPr lang="en-US" altLang="zh-CN" sz="2400" b="1" i="1" dirty="0"/>
              <a:t>E</a:t>
            </a:r>
            <a:r>
              <a:rPr lang="en-US" altLang="zh-CN" sz="2400" b="1" dirty="0" smtClean="0"/>
              <a:t>)</a:t>
            </a:r>
            <a:r>
              <a:rPr lang="zh-CN" altLang="en-US" sz="2400" b="1" dirty="0" smtClean="0"/>
              <a:t>的</a:t>
            </a:r>
            <a:r>
              <a:rPr lang="zh-CN" altLang="en-US" sz="2400" b="1" i="1" dirty="0" smtClean="0">
                <a:solidFill>
                  <a:srgbClr val="C00000"/>
                </a:solidFill>
              </a:rPr>
              <a:t>强连通分支</a:t>
            </a:r>
            <a:r>
              <a:rPr lang="zh-CN" altLang="en-US" sz="2400" b="1" dirty="0" smtClean="0"/>
              <a:t>是一个最大的节点集合，该集合中的任意节点互相连通。</a:t>
            </a:r>
            <a:endParaRPr lang="en-US" altLang="zh-CN" sz="2400" b="1" dirty="0" smtClean="0"/>
          </a:p>
          <a:p>
            <a:pPr marL="320040" indent="-320040"/>
            <a:r>
              <a:rPr lang="zh-CN" altLang="en-US" sz="2400" b="1" dirty="0" smtClean="0"/>
              <a:t>如果把一个有向图分解为很多个强连通分支呢</a:t>
            </a:r>
            <a:r>
              <a:rPr lang="en-US" sz="2400" b="1" dirty="0" smtClean="0"/>
              <a:t>? </a:t>
            </a:r>
          </a:p>
        </p:txBody>
      </p:sp>
      <p:pic>
        <p:nvPicPr>
          <p:cNvPr id="311298" name="Picture 2"/>
          <p:cNvPicPr>
            <a:picLocks noChangeAspect="1" noChangeArrowheads="1"/>
          </p:cNvPicPr>
          <p:nvPr/>
        </p:nvPicPr>
        <p:blipFill>
          <a:blip r:embed="rId3" cstate="print"/>
          <a:srcRect l="8176" b="68968"/>
          <a:stretch>
            <a:fillRect/>
          </a:stretch>
        </p:blipFill>
        <p:spPr bwMode="auto">
          <a:xfrm>
            <a:off x="1143000" y="3200400"/>
            <a:ext cx="6629400" cy="2420182"/>
          </a:xfrm>
          <a:prstGeom prst="rect">
            <a:avLst/>
          </a:prstGeom>
          <a:noFill/>
          <a:ln w="9525">
            <a:noFill/>
            <a:miter lim="800000"/>
            <a:headEnd/>
            <a:tailEnd/>
          </a:ln>
        </p:spPr>
      </p:pic>
    </p:spTree>
    <p:extLst>
      <p:ext uri="{BB962C8B-B14F-4D97-AF65-F5344CB8AC3E}">
        <p14:creationId xmlns:p14="http://schemas.microsoft.com/office/powerpoint/2010/main" val="40249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有向图的转置</a:t>
            </a:r>
            <a:endParaRPr lang="en-US" sz="3600" b="1" dirty="0" smtClean="0">
              <a:solidFill>
                <a:srgbClr val="0000CC"/>
              </a:solidFill>
            </a:endParaRPr>
          </a:p>
        </p:txBody>
      </p:sp>
      <p:sp>
        <p:nvSpPr>
          <p:cNvPr id="60419" name="Rectangle 3"/>
          <p:cNvSpPr>
            <a:spLocks noGrp="1" noChangeArrowheads="1"/>
          </p:cNvSpPr>
          <p:nvPr>
            <p:ph type="body" idx="1"/>
          </p:nvPr>
        </p:nvSpPr>
        <p:spPr>
          <a:xfrm>
            <a:off x="457200" y="1447800"/>
            <a:ext cx="8153400" cy="5029200"/>
          </a:xfrm>
        </p:spPr>
        <p:txBody>
          <a:bodyPr/>
          <a:lstStyle/>
          <a:p>
            <a:pPr marL="320040" indent="-320040"/>
            <a:r>
              <a:rPr lang="zh-CN" altLang="en-US" sz="2400" b="1" dirty="0" smtClean="0"/>
              <a:t>令</a:t>
            </a:r>
            <a:r>
              <a:rPr lang="en-US" sz="2400" b="1" i="1" dirty="0" smtClean="0"/>
              <a:t>G</a:t>
            </a:r>
            <a:r>
              <a:rPr lang="en-US" sz="2400" b="1" dirty="0" smtClean="0"/>
              <a:t> = (</a:t>
            </a:r>
            <a:r>
              <a:rPr lang="en-US" sz="2400" b="1" i="1" dirty="0" smtClean="0"/>
              <a:t>V</a:t>
            </a:r>
            <a:r>
              <a:rPr lang="en-US" sz="2400" b="1" dirty="0" smtClean="0"/>
              <a:t>, </a:t>
            </a:r>
            <a:r>
              <a:rPr lang="en-US" sz="2400" b="1" i="1" dirty="0" smtClean="0"/>
              <a:t>E</a:t>
            </a:r>
            <a:r>
              <a:rPr lang="en-US" sz="2400" b="1" dirty="0" smtClean="0"/>
              <a:t>) </a:t>
            </a:r>
            <a:r>
              <a:rPr lang="zh-CN" altLang="en-US" sz="2400" b="1" dirty="0" smtClean="0"/>
              <a:t>为一个有向图，</a:t>
            </a:r>
            <a:r>
              <a:rPr lang="en-US" altLang="zh-CN" sz="2400" b="1" i="1" dirty="0" smtClean="0"/>
              <a:t>G</a:t>
            </a:r>
            <a:r>
              <a:rPr lang="zh-CN" altLang="en-US" sz="2400" b="1" dirty="0" smtClean="0"/>
              <a:t>的转置为</a:t>
            </a:r>
            <a:r>
              <a:rPr lang="en-US" sz="2400" b="1" dirty="0" smtClean="0"/>
              <a:t> </a:t>
            </a:r>
            <a:r>
              <a:rPr lang="en-US" sz="2400" b="1" i="1" dirty="0" smtClean="0"/>
              <a:t>G</a:t>
            </a:r>
            <a:r>
              <a:rPr lang="en-US" sz="2400" b="1" baseline="30000" dirty="0" smtClean="0"/>
              <a:t>T </a:t>
            </a:r>
            <a:r>
              <a:rPr lang="en-US" sz="2400" b="1" dirty="0" smtClean="0"/>
              <a:t>= (</a:t>
            </a:r>
            <a:r>
              <a:rPr lang="en-US" sz="2400" b="1" i="1" dirty="0" smtClean="0"/>
              <a:t>V</a:t>
            </a:r>
            <a:r>
              <a:rPr lang="en-US" sz="2400" b="1" dirty="0" smtClean="0"/>
              <a:t>, </a:t>
            </a:r>
            <a:r>
              <a:rPr lang="en-US" sz="2400" b="1" i="1" dirty="0" smtClean="0"/>
              <a:t>E</a:t>
            </a:r>
            <a:r>
              <a:rPr lang="en-US" sz="2400" b="1" baseline="30000" dirty="0" smtClean="0"/>
              <a:t>T</a:t>
            </a:r>
            <a:r>
              <a:rPr lang="en-US" sz="2400" b="1" dirty="0" smtClean="0"/>
              <a:t>), </a:t>
            </a:r>
            <a:r>
              <a:rPr lang="zh-CN" altLang="en-US" sz="2400" b="1" dirty="0" smtClean="0"/>
              <a:t>其中</a:t>
            </a:r>
            <a:r>
              <a:rPr lang="en-US" sz="2400" b="1" i="1" dirty="0" smtClean="0"/>
              <a:t>E</a:t>
            </a:r>
            <a:r>
              <a:rPr lang="en-US" sz="2400" b="1" baseline="30000" dirty="0" smtClean="0"/>
              <a:t>T</a:t>
            </a:r>
            <a:r>
              <a:rPr lang="en-US" sz="2400" b="1" dirty="0" smtClean="0"/>
              <a:t> = {(</a:t>
            </a:r>
            <a:r>
              <a:rPr lang="en-US" sz="2400" b="1" i="1" dirty="0" smtClean="0"/>
              <a:t>u</a:t>
            </a:r>
            <a:r>
              <a:rPr lang="en-US" sz="2400" b="1" dirty="0" smtClean="0"/>
              <a:t>, </a:t>
            </a:r>
            <a:r>
              <a:rPr lang="en-US" sz="2400" b="1" i="1" dirty="0" smtClean="0"/>
              <a:t>v</a:t>
            </a:r>
            <a:r>
              <a:rPr lang="en-US" sz="2400" b="1" dirty="0" smtClean="0"/>
              <a:t>): (</a:t>
            </a:r>
            <a:r>
              <a:rPr lang="en-US" sz="2400" b="1" i="1" dirty="0" smtClean="0"/>
              <a:t>v</a:t>
            </a:r>
            <a:r>
              <a:rPr lang="en-US" sz="2400" b="1" dirty="0" smtClean="0"/>
              <a:t>, </a:t>
            </a:r>
            <a:r>
              <a:rPr lang="en-US" sz="2400" b="1" i="1" dirty="0" smtClean="0"/>
              <a:t>u</a:t>
            </a:r>
            <a:r>
              <a:rPr lang="en-US" sz="2400" b="1" dirty="0" smtClean="0"/>
              <a:t>) </a:t>
            </a:r>
            <a:r>
              <a:rPr lang="en-US" sz="2400" b="1" dirty="0" smtClean="0">
                <a:sym typeface="Symbol"/>
              </a:rPr>
              <a:t> </a:t>
            </a:r>
            <a:r>
              <a:rPr lang="en-US" sz="2400" b="1" i="1" dirty="0" smtClean="0">
                <a:sym typeface="Symbol"/>
              </a:rPr>
              <a:t>E</a:t>
            </a:r>
            <a:r>
              <a:rPr lang="en-US" sz="2400" b="1" dirty="0" smtClean="0">
                <a:sym typeface="Symbol"/>
              </a:rPr>
              <a:t>}.</a:t>
            </a:r>
            <a:r>
              <a:rPr lang="en-US" sz="2200" b="1" dirty="0" smtClean="0"/>
              <a:t> </a:t>
            </a:r>
            <a:endParaRPr lang="en-US" sz="2200" b="1" dirty="0" smtClean="0">
              <a:sym typeface="Symbol"/>
            </a:endParaRPr>
          </a:p>
          <a:p>
            <a:pPr marL="320040" indent="-320040"/>
            <a:r>
              <a:rPr lang="zh-CN" altLang="en-US" sz="2400" b="1" dirty="0" smtClean="0"/>
              <a:t>如果用邻接表存图，计算</a:t>
            </a:r>
            <a:r>
              <a:rPr lang="en-US" sz="2400" b="1" i="1" dirty="0" smtClean="0"/>
              <a:t>G</a:t>
            </a:r>
            <a:r>
              <a:rPr lang="en-US" sz="2400" b="1" baseline="30000" dirty="0" smtClean="0"/>
              <a:t>T</a:t>
            </a:r>
            <a:r>
              <a:rPr lang="en-US" sz="2400" b="1" dirty="0" smtClean="0"/>
              <a:t> </a:t>
            </a:r>
            <a:r>
              <a:rPr lang="zh-CN" altLang="en-US" sz="2400" b="1" dirty="0" smtClean="0"/>
              <a:t>的时间复杂度为</a:t>
            </a:r>
            <a:r>
              <a:rPr lang="en-US" sz="2400" b="1" i="1" dirty="0" smtClean="0"/>
              <a:t>O</a:t>
            </a:r>
            <a:r>
              <a:rPr lang="en-US" sz="2400" b="1" dirty="0" smtClean="0"/>
              <a:t>(|</a:t>
            </a:r>
            <a:r>
              <a:rPr lang="en-US" sz="2400" b="1" i="1" dirty="0" smtClean="0"/>
              <a:t>V</a:t>
            </a:r>
            <a:r>
              <a:rPr lang="en-US" sz="2400" b="1" dirty="0" smtClean="0"/>
              <a:t>| + |</a:t>
            </a:r>
            <a:r>
              <a:rPr lang="en-US" sz="2400" b="1" i="1" dirty="0" smtClean="0"/>
              <a:t>E</a:t>
            </a:r>
            <a:r>
              <a:rPr lang="en-US" sz="2400" b="1" dirty="0" smtClean="0"/>
              <a:t>|).</a:t>
            </a:r>
          </a:p>
          <a:p>
            <a:pPr marL="320040" indent="-320040"/>
            <a:r>
              <a:rPr lang="en-US" sz="2400" b="1" i="1" dirty="0" smtClean="0"/>
              <a:t>G</a:t>
            </a:r>
            <a:r>
              <a:rPr lang="zh-CN" altLang="en-US" sz="2400" b="1" dirty="0" smtClean="0"/>
              <a:t>和</a:t>
            </a:r>
            <a:r>
              <a:rPr lang="en-US" sz="2400" b="1" i="1" dirty="0" smtClean="0"/>
              <a:t>G</a:t>
            </a:r>
            <a:r>
              <a:rPr lang="en-US" sz="2400" b="1" baseline="30000" dirty="0" smtClean="0"/>
              <a:t>T</a:t>
            </a:r>
            <a:r>
              <a:rPr lang="en-US" sz="2400" b="1" dirty="0" smtClean="0"/>
              <a:t> </a:t>
            </a:r>
            <a:r>
              <a:rPr lang="zh-CN" altLang="en-US" sz="2400" b="1" dirty="0" smtClean="0"/>
              <a:t>有相同的强连通分支</a:t>
            </a:r>
            <a:endParaRPr lang="en-US" sz="2400" b="1" dirty="0" smtClean="0">
              <a:sym typeface="Symbol"/>
            </a:endParaRPr>
          </a:p>
        </p:txBody>
      </p:sp>
    </p:spTree>
    <p:extLst>
      <p:ext uri="{BB962C8B-B14F-4D97-AF65-F5344CB8AC3E}">
        <p14:creationId xmlns:p14="http://schemas.microsoft.com/office/powerpoint/2010/main" val="40249946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有向图转置举例</a:t>
            </a:r>
            <a:endParaRPr lang="en-US" sz="3600" b="1" dirty="0" smtClean="0">
              <a:solidFill>
                <a:srgbClr val="0000CC"/>
              </a:solidFill>
            </a:endParaRPr>
          </a:p>
        </p:txBody>
      </p:sp>
      <p:pic>
        <p:nvPicPr>
          <p:cNvPr id="311299" name="Picture 3"/>
          <p:cNvPicPr>
            <a:picLocks noChangeAspect="1" noChangeArrowheads="1"/>
          </p:cNvPicPr>
          <p:nvPr/>
        </p:nvPicPr>
        <p:blipFill>
          <a:blip r:embed="rId3" cstate="print"/>
          <a:srcRect l="9808" b="31400"/>
          <a:stretch>
            <a:fillRect/>
          </a:stretch>
        </p:blipFill>
        <p:spPr bwMode="auto">
          <a:xfrm>
            <a:off x="1752600" y="1593412"/>
            <a:ext cx="5943600" cy="4883588"/>
          </a:xfrm>
          <a:prstGeom prst="rect">
            <a:avLst/>
          </a:prstGeom>
          <a:noFill/>
          <a:ln w="9525">
            <a:noFill/>
            <a:miter lim="800000"/>
            <a:headEnd/>
            <a:tailEnd/>
          </a:ln>
        </p:spPr>
      </p:pic>
      <p:sp>
        <p:nvSpPr>
          <p:cNvPr id="2" name="TextBox 1"/>
          <p:cNvSpPr txBox="1"/>
          <p:nvPr/>
        </p:nvSpPr>
        <p:spPr>
          <a:xfrm>
            <a:off x="948086" y="2362200"/>
            <a:ext cx="423514" cy="461665"/>
          </a:xfrm>
          <a:prstGeom prst="rect">
            <a:avLst/>
          </a:prstGeom>
          <a:noFill/>
        </p:spPr>
        <p:txBody>
          <a:bodyPr wrap="none" rtlCol="0">
            <a:spAutoFit/>
          </a:bodyPr>
          <a:lstStyle/>
          <a:p>
            <a:r>
              <a:rPr lang="en-US" sz="2400" i="1" dirty="0" smtClean="0"/>
              <a:t>G</a:t>
            </a:r>
            <a:endParaRPr lang="en-US" sz="2400" i="1" dirty="0"/>
          </a:p>
        </p:txBody>
      </p:sp>
      <p:sp>
        <p:nvSpPr>
          <p:cNvPr id="5" name="TextBox 4"/>
          <p:cNvSpPr txBox="1"/>
          <p:nvPr/>
        </p:nvSpPr>
        <p:spPr>
          <a:xfrm>
            <a:off x="980261" y="4953000"/>
            <a:ext cx="543739" cy="461665"/>
          </a:xfrm>
          <a:prstGeom prst="rect">
            <a:avLst/>
          </a:prstGeom>
          <a:noFill/>
        </p:spPr>
        <p:txBody>
          <a:bodyPr wrap="none" rtlCol="0">
            <a:spAutoFit/>
          </a:bodyPr>
          <a:lstStyle/>
          <a:p>
            <a:r>
              <a:rPr lang="en-US" sz="2400" i="1" dirty="0" smtClean="0"/>
              <a:t>G</a:t>
            </a:r>
            <a:r>
              <a:rPr lang="en-US" sz="2400" baseline="30000" dirty="0" smtClean="0"/>
              <a:t>T</a:t>
            </a:r>
            <a:endParaRPr lang="en-US" sz="2400" baseline="30000" dirty="0"/>
          </a:p>
        </p:txBody>
      </p:sp>
    </p:spTree>
    <p:extLst>
      <p:ext uri="{BB962C8B-B14F-4D97-AF65-F5344CB8AC3E}">
        <p14:creationId xmlns:p14="http://schemas.microsoft.com/office/powerpoint/2010/main" val="40249946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强连通分支算法</a:t>
            </a:r>
            <a:endParaRPr lang="en-US" sz="3600" b="1" dirty="0" smtClean="0">
              <a:solidFill>
                <a:srgbClr val="0000CC"/>
              </a:solidFill>
            </a:endParaRPr>
          </a:p>
        </p:txBody>
      </p:sp>
      <p:sp>
        <p:nvSpPr>
          <p:cNvPr id="60419" name="Rectangle 3"/>
          <p:cNvSpPr>
            <a:spLocks noGrp="1" noChangeArrowheads="1"/>
          </p:cNvSpPr>
          <p:nvPr>
            <p:ph type="body" idx="1"/>
          </p:nvPr>
        </p:nvSpPr>
        <p:spPr>
          <a:xfrm>
            <a:off x="381000" y="1447800"/>
            <a:ext cx="8305800" cy="5029200"/>
          </a:xfrm>
        </p:spPr>
        <p:txBody>
          <a:bodyPr/>
          <a:lstStyle/>
          <a:p>
            <a:pPr marL="320040" indent="-320040">
              <a:buNone/>
            </a:pPr>
            <a:r>
              <a:rPr lang="en-US" sz="2400" b="1" dirty="0" smtClean="0"/>
              <a:t>SCC(</a:t>
            </a:r>
            <a:r>
              <a:rPr lang="en-US" sz="2400" b="1" i="1" dirty="0" smtClean="0"/>
              <a:t>G</a:t>
            </a:r>
            <a:r>
              <a:rPr lang="en-US" sz="2400" b="1" dirty="0" smtClean="0"/>
              <a:t>)</a:t>
            </a:r>
          </a:p>
          <a:p>
            <a:pPr marL="0" indent="0">
              <a:buNone/>
            </a:pPr>
            <a:r>
              <a:rPr lang="en-US" sz="2400" b="1" dirty="0" smtClean="0"/>
              <a:t>1.  </a:t>
            </a:r>
            <a:r>
              <a:rPr lang="zh-CN" altLang="en-US" sz="2400" b="1" dirty="0" smtClean="0"/>
              <a:t>调用</a:t>
            </a:r>
            <a:r>
              <a:rPr lang="en-US" altLang="zh-CN" sz="2400" b="1" dirty="0"/>
              <a:t>DFS(</a:t>
            </a:r>
            <a:r>
              <a:rPr lang="en-US" altLang="zh-CN" sz="2400" b="1" i="1" dirty="0"/>
              <a:t>G</a:t>
            </a:r>
            <a:r>
              <a:rPr lang="en-US" altLang="zh-CN" sz="2400" b="1" dirty="0"/>
              <a:t>) </a:t>
            </a:r>
            <a:r>
              <a:rPr lang="zh-CN" altLang="en-US" sz="2400" b="1" dirty="0"/>
              <a:t>计算每个节点</a:t>
            </a:r>
            <a:r>
              <a:rPr lang="en-US" altLang="zh-CN" sz="2400" b="1" i="1" dirty="0"/>
              <a:t>u</a:t>
            </a:r>
            <a:r>
              <a:rPr lang="zh-CN" altLang="en-US" sz="2400" b="1" dirty="0"/>
              <a:t>被</a:t>
            </a:r>
            <a:r>
              <a:rPr lang="en-US" altLang="zh-CN" sz="2400" b="1" dirty="0"/>
              <a:t>DFS</a:t>
            </a:r>
            <a:r>
              <a:rPr lang="zh-CN" altLang="en-US" sz="2400" b="1" dirty="0"/>
              <a:t>访问的结束时间</a:t>
            </a:r>
            <a:r>
              <a:rPr lang="en-US" altLang="zh-CN" sz="2400" b="1" dirty="0"/>
              <a:t> </a:t>
            </a:r>
            <a:r>
              <a:rPr lang="en-US" altLang="zh-CN" sz="2400" b="1" i="1" dirty="0" err="1"/>
              <a:t>u</a:t>
            </a:r>
            <a:r>
              <a:rPr lang="en-US" altLang="zh-CN" sz="2400" b="1" dirty="0" err="1"/>
              <a:t>.</a:t>
            </a:r>
            <a:r>
              <a:rPr lang="en-US" altLang="zh-CN" sz="2400" b="1" i="1" dirty="0" err="1"/>
              <a:t>f</a:t>
            </a:r>
            <a:r>
              <a:rPr lang="en-US" altLang="zh-CN" sz="2400" b="1" dirty="0"/>
              <a:t> </a:t>
            </a:r>
          </a:p>
          <a:p>
            <a:pPr>
              <a:buNone/>
            </a:pPr>
            <a:r>
              <a:rPr lang="en-US" sz="2400" b="1" dirty="0" smtClean="0"/>
              <a:t>2.  </a:t>
            </a:r>
            <a:r>
              <a:rPr lang="zh-CN" altLang="en-US" sz="2400" b="1" dirty="0" smtClean="0"/>
              <a:t>计算</a:t>
            </a:r>
            <a:r>
              <a:rPr lang="en-US" sz="2400" b="1" i="1" dirty="0" smtClean="0"/>
              <a:t>G</a:t>
            </a:r>
            <a:r>
              <a:rPr lang="en-US" sz="2400" b="1" baseline="30000" dirty="0" smtClean="0"/>
              <a:t>T</a:t>
            </a:r>
            <a:endParaRPr lang="en-US" sz="2400" b="1" dirty="0" smtClean="0"/>
          </a:p>
          <a:p>
            <a:pPr>
              <a:buNone/>
            </a:pPr>
            <a:r>
              <a:rPr lang="en-US" sz="2400" b="1" dirty="0" smtClean="0"/>
              <a:t>3.  </a:t>
            </a:r>
            <a:r>
              <a:rPr lang="zh-CN" altLang="en-US" sz="2400" b="1" dirty="0" smtClean="0"/>
              <a:t>调用</a:t>
            </a:r>
            <a:r>
              <a:rPr lang="en-US" sz="2400" b="1" dirty="0" smtClean="0"/>
              <a:t>DFS(</a:t>
            </a:r>
            <a:r>
              <a:rPr lang="en-US" sz="2200" b="1" i="1" dirty="0" smtClean="0"/>
              <a:t>G</a:t>
            </a:r>
            <a:r>
              <a:rPr lang="en-US" sz="2200" b="1" baseline="30000" dirty="0" smtClean="0"/>
              <a:t>T</a:t>
            </a:r>
            <a:r>
              <a:rPr kumimoji="1" lang="en-US" sz="2200" b="1" dirty="0" smtClean="0"/>
              <a:t>)</a:t>
            </a:r>
            <a:r>
              <a:rPr kumimoji="1" lang="zh-CN" altLang="en-US" sz="2200" b="1" dirty="0" smtClean="0"/>
              <a:t>，在</a:t>
            </a:r>
            <a:r>
              <a:rPr kumimoji="1" lang="en-US" altLang="zh-CN" sz="2200" b="1" dirty="0" smtClean="0"/>
              <a:t>DFS</a:t>
            </a:r>
            <a:r>
              <a:rPr kumimoji="1" lang="zh-CN" altLang="en-US" sz="2200" b="1" dirty="0" smtClean="0"/>
              <a:t>的主循环中，以</a:t>
            </a:r>
            <a:r>
              <a:rPr kumimoji="1" lang="en-US" altLang="zh-CN" sz="2200" b="1" i="1" dirty="0" err="1"/>
              <a:t>u</a:t>
            </a:r>
            <a:r>
              <a:rPr kumimoji="1" lang="en-US" altLang="zh-CN" sz="2200" b="1" dirty="0" err="1"/>
              <a:t>.</a:t>
            </a:r>
            <a:r>
              <a:rPr kumimoji="1" lang="en-US" altLang="zh-CN" sz="2200" b="1" i="1" dirty="0" err="1"/>
              <a:t>f</a:t>
            </a:r>
            <a:r>
              <a:rPr kumimoji="1" lang="zh-CN" altLang="en-US" sz="2200" b="1" dirty="0" smtClean="0"/>
              <a:t>下降的顺序遍历节点</a:t>
            </a:r>
            <a:endParaRPr kumimoji="1" lang="en-US" sz="2200" b="1" dirty="0" smtClean="0"/>
          </a:p>
          <a:p>
            <a:pPr marL="457200" indent="-457200">
              <a:buNone/>
            </a:pPr>
            <a:r>
              <a:rPr kumimoji="1" lang="en-US" sz="2200" b="1" dirty="0" smtClean="0"/>
              <a:t>4.  </a:t>
            </a:r>
            <a:r>
              <a:rPr kumimoji="1" lang="zh-CN" altLang="en-US" sz="2200" b="1" dirty="0" smtClean="0"/>
              <a:t>对于在第</a:t>
            </a:r>
            <a:r>
              <a:rPr kumimoji="1" lang="en-US" altLang="zh-CN" sz="2200" b="1" dirty="0" smtClean="0"/>
              <a:t>3</a:t>
            </a:r>
            <a:r>
              <a:rPr kumimoji="1" lang="zh-CN" altLang="en-US" sz="2200" b="1" dirty="0" smtClean="0"/>
              <a:t>行中输出的</a:t>
            </a:r>
            <a:r>
              <a:rPr kumimoji="1" lang="en-US" altLang="zh-CN" sz="2200" b="1" dirty="0" smtClean="0"/>
              <a:t>DFS</a:t>
            </a:r>
            <a:r>
              <a:rPr kumimoji="1" lang="zh-CN" altLang="en-US" sz="2200" b="1" dirty="0" smtClean="0"/>
              <a:t>树，每颗</a:t>
            </a:r>
            <a:r>
              <a:rPr kumimoji="1" lang="en-US" altLang="zh-CN" sz="2200" b="1" dirty="0" smtClean="0"/>
              <a:t>DFS</a:t>
            </a:r>
            <a:r>
              <a:rPr kumimoji="1" lang="zh-CN" altLang="en-US" sz="2200" b="1" dirty="0" smtClean="0"/>
              <a:t>树中的节点形成一个强连通分支</a:t>
            </a:r>
            <a:endParaRPr kumimoji="1" lang="en-US" sz="2200" b="1" dirty="0"/>
          </a:p>
          <a:p>
            <a:pPr marL="342900" lvl="1" indent="-342900">
              <a:spcBef>
                <a:spcPts val="2400"/>
              </a:spcBef>
              <a:buClrTx/>
            </a:pPr>
            <a:r>
              <a:rPr kumimoji="1" lang="zh-CN" altLang="en-US" sz="2200" b="1" i="1" dirty="0" smtClean="0">
                <a:solidFill>
                  <a:srgbClr val="C00000"/>
                </a:solidFill>
              </a:rPr>
              <a:t>时间复杂度</a:t>
            </a:r>
            <a:r>
              <a:rPr kumimoji="1" lang="en-US" sz="2200" b="1" dirty="0" smtClean="0"/>
              <a:t>: </a:t>
            </a:r>
            <a:r>
              <a:rPr kumimoji="1" lang="en-US" altLang="zh-CN" sz="2200" b="1" dirty="0">
                <a:sym typeface="Symbol"/>
              </a:rPr>
              <a:t>(|</a:t>
            </a:r>
            <a:r>
              <a:rPr kumimoji="1" lang="en-US" altLang="zh-CN" sz="2200" b="1" i="1" dirty="0">
                <a:sym typeface="Symbol"/>
              </a:rPr>
              <a:t>V</a:t>
            </a:r>
            <a:r>
              <a:rPr kumimoji="1" lang="en-US" altLang="zh-CN" sz="2200" b="1" dirty="0">
                <a:sym typeface="Symbol"/>
              </a:rPr>
              <a:t>| + |</a:t>
            </a:r>
            <a:r>
              <a:rPr kumimoji="1" lang="en-US" altLang="zh-CN" sz="2200" b="1" i="1" dirty="0">
                <a:sym typeface="Symbol"/>
              </a:rPr>
              <a:t>E</a:t>
            </a:r>
            <a:r>
              <a:rPr kumimoji="1" lang="en-US" altLang="zh-CN" sz="2200" b="1" dirty="0">
                <a:sym typeface="Symbol"/>
              </a:rPr>
              <a:t>|)</a:t>
            </a:r>
          </a:p>
          <a:p>
            <a:pPr>
              <a:spcBef>
                <a:spcPts val="2400"/>
              </a:spcBef>
            </a:pPr>
            <a:endParaRPr kumimoji="1" lang="en-US" sz="2200" b="1" dirty="0" smtClean="0"/>
          </a:p>
          <a:p>
            <a:pPr lvl="1"/>
            <a:endParaRPr kumimoji="1" lang="en-US" sz="2200" b="1" dirty="0" smtClean="0"/>
          </a:p>
        </p:txBody>
      </p:sp>
    </p:spTree>
    <p:extLst>
      <p:ext uri="{BB962C8B-B14F-4D97-AF65-F5344CB8AC3E}">
        <p14:creationId xmlns:p14="http://schemas.microsoft.com/office/powerpoint/2010/main" val="40249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sz="3600" b="1" dirty="0" smtClean="0">
                <a:solidFill>
                  <a:srgbClr val="0000CC"/>
                </a:solidFill>
              </a:rPr>
              <a:t>: </a:t>
            </a:r>
            <a:r>
              <a:rPr lang="zh-CN" altLang="en-US" sz="3600" b="1" dirty="0" smtClean="0">
                <a:solidFill>
                  <a:srgbClr val="0000CC"/>
                </a:solidFill>
              </a:rPr>
              <a:t>举例</a:t>
            </a:r>
            <a:r>
              <a:rPr lang="en-US" sz="3600" b="1" dirty="0" smtClean="0">
                <a:solidFill>
                  <a:srgbClr val="0000CC"/>
                </a:solidFill>
              </a:rPr>
              <a:t>(1)</a:t>
            </a:r>
          </a:p>
        </p:txBody>
      </p:sp>
      <p:sp>
        <p:nvSpPr>
          <p:cNvPr id="60419" name="Rectangle 3"/>
          <p:cNvSpPr>
            <a:spLocks noGrp="1" noChangeArrowheads="1"/>
          </p:cNvSpPr>
          <p:nvPr>
            <p:ph type="body" idx="1"/>
          </p:nvPr>
        </p:nvSpPr>
        <p:spPr>
          <a:xfrm>
            <a:off x="381000" y="1524000"/>
            <a:ext cx="8305800" cy="4648200"/>
          </a:xfrm>
        </p:spPr>
        <p:txBody>
          <a:bodyPr/>
          <a:lstStyle/>
          <a:p>
            <a:pPr marL="320040" indent="-320040">
              <a:buNone/>
            </a:pPr>
            <a:r>
              <a:rPr lang="en-US" sz="2400" b="1" dirty="0" smtClean="0"/>
              <a:t>1.  </a:t>
            </a:r>
            <a:r>
              <a:rPr lang="zh-CN" altLang="en-US" sz="2400" b="1" dirty="0" smtClean="0"/>
              <a:t>调用</a:t>
            </a:r>
            <a:r>
              <a:rPr lang="en-US" sz="2400" b="1" dirty="0" smtClean="0"/>
              <a:t>DFS(</a:t>
            </a:r>
            <a:r>
              <a:rPr lang="en-US" sz="2400" b="1" i="1" dirty="0" smtClean="0"/>
              <a:t>G</a:t>
            </a:r>
            <a:r>
              <a:rPr lang="en-US" sz="2400" b="1" dirty="0" smtClean="0"/>
              <a:t>)</a:t>
            </a:r>
            <a:r>
              <a:rPr lang="zh-CN" altLang="en-US" sz="2400" b="1" dirty="0" smtClean="0"/>
              <a:t>，计算被</a:t>
            </a:r>
            <a:r>
              <a:rPr lang="en-US" altLang="zh-CN" sz="2400" b="1" dirty="0"/>
              <a:t>DFS</a:t>
            </a:r>
            <a:r>
              <a:rPr lang="zh-CN" altLang="en-US" sz="2400" b="1" dirty="0"/>
              <a:t>访问的结束时间</a:t>
            </a:r>
            <a:r>
              <a:rPr lang="en-US" altLang="zh-CN" sz="2400" b="1" dirty="0"/>
              <a:t> </a:t>
            </a:r>
            <a:r>
              <a:rPr lang="en-US" sz="2400" b="1" i="1" dirty="0" err="1" smtClean="0"/>
              <a:t>u</a:t>
            </a:r>
            <a:r>
              <a:rPr lang="en-US" sz="2400" b="1" dirty="0" err="1" smtClean="0"/>
              <a:t>.</a:t>
            </a:r>
            <a:r>
              <a:rPr lang="en-US" sz="2400" b="1" i="1" dirty="0" err="1" smtClean="0"/>
              <a:t>f</a:t>
            </a:r>
            <a:endParaRPr lang="en-US" sz="2400" b="1" dirty="0" smtClean="0"/>
          </a:p>
          <a:p>
            <a:pPr>
              <a:buNone/>
            </a:pPr>
            <a:endParaRPr lang="en-US" sz="2400" b="1" dirty="0"/>
          </a:p>
          <a:p>
            <a:pPr>
              <a:buNone/>
            </a:pPr>
            <a:endParaRPr lang="en-US" sz="2400" b="1" dirty="0" smtClean="0"/>
          </a:p>
          <a:p>
            <a:pPr>
              <a:buNone/>
            </a:pPr>
            <a:endParaRPr lang="en-US" sz="2400" b="1" dirty="0"/>
          </a:p>
          <a:p>
            <a:pPr>
              <a:buNone/>
            </a:pPr>
            <a:endParaRPr lang="en-US" sz="2400" b="1" dirty="0" smtClean="0"/>
          </a:p>
          <a:p>
            <a:pPr>
              <a:buNone/>
            </a:pPr>
            <a:endParaRPr kumimoji="1" lang="en-US" sz="2200" b="1" dirty="0" smtClean="0"/>
          </a:p>
        </p:txBody>
      </p:sp>
      <p:pic>
        <p:nvPicPr>
          <p:cNvPr id="4" name="Picture 2"/>
          <p:cNvPicPr>
            <a:picLocks noChangeAspect="1" noChangeArrowheads="1"/>
          </p:cNvPicPr>
          <p:nvPr/>
        </p:nvPicPr>
        <p:blipFill>
          <a:blip r:embed="rId3" cstate="print"/>
          <a:srcRect l="8176" b="68968"/>
          <a:stretch>
            <a:fillRect/>
          </a:stretch>
        </p:blipFill>
        <p:spPr bwMode="auto">
          <a:xfrm>
            <a:off x="1346200" y="2286000"/>
            <a:ext cx="6261848" cy="2286000"/>
          </a:xfrm>
          <a:prstGeom prst="rect">
            <a:avLst/>
          </a:prstGeom>
          <a:noFill/>
          <a:ln w="9525">
            <a:noFill/>
            <a:miter lim="800000"/>
            <a:headEnd/>
            <a:tailEnd/>
          </a:ln>
        </p:spPr>
      </p:pic>
    </p:spTree>
    <p:extLst>
      <p:ext uri="{BB962C8B-B14F-4D97-AF65-F5344CB8AC3E}">
        <p14:creationId xmlns:p14="http://schemas.microsoft.com/office/powerpoint/2010/main" val="55674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altLang="zh-CN" sz="3600" b="1" dirty="0">
                <a:solidFill>
                  <a:srgbClr val="0000CC"/>
                </a:solidFill>
              </a:rPr>
              <a:t>: </a:t>
            </a:r>
            <a:r>
              <a:rPr lang="zh-CN" altLang="en-US" sz="3600" b="1" dirty="0">
                <a:solidFill>
                  <a:srgbClr val="0000CC"/>
                </a:solidFill>
              </a:rPr>
              <a:t>举例</a:t>
            </a:r>
            <a:r>
              <a:rPr lang="en-US" altLang="zh-CN" sz="3600" b="1" dirty="0" smtClean="0">
                <a:solidFill>
                  <a:srgbClr val="0000CC"/>
                </a:solidFill>
              </a:rPr>
              <a:t>(2)</a:t>
            </a:r>
            <a:endParaRPr lang="en-US" sz="3600" b="1" dirty="0" smtClean="0">
              <a:solidFill>
                <a:srgbClr val="0000CC"/>
              </a:solidFill>
            </a:endParaRPr>
          </a:p>
        </p:txBody>
      </p:sp>
      <p:sp>
        <p:nvSpPr>
          <p:cNvPr id="60419" name="Rectangle 3"/>
          <p:cNvSpPr>
            <a:spLocks noGrp="1" noChangeArrowheads="1"/>
          </p:cNvSpPr>
          <p:nvPr>
            <p:ph type="body" idx="1"/>
          </p:nvPr>
        </p:nvSpPr>
        <p:spPr>
          <a:xfrm>
            <a:off x="381000" y="1371600"/>
            <a:ext cx="8305800" cy="4800600"/>
          </a:xfrm>
        </p:spPr>
        <p:txBody>
          <a:bodyPr/>
          <a:lstStyle/>
          <a:p>
            <a:pPr marL="320040" indent="-320040">
              <a:buNone/>
            </a:pPr>
            <a:r>
              <a:rPr lang="en-US" sz="2400" b="1" dirty="0" smtClean="0"/>
              <a:t>2.  </a:t>
            </a:r>
            <a:r>
              <a:rPr lang="zh-CN" altLang="en-US" sz="2400" b="1" dirty="0" smtClean="0"/>
              <a:t>计算</a:t>
            </a:r>
            <a:r>
              <a:rPr lang="en-US" sz="2400" b="1" i="1" dirty="0" smtClean="0"/>
              <a:t>G</a:t>
            </a:r>
            <a:r>
              <a:rPr lang="en-US" sz="2400" b="1" baseline="30000" dirty="0" smtClean="0"/>
              <a:t>T</a:t>
            </a:r>
            <a:endParaRPr lang="en-US" sz="2400" b="1" dirty="0" smtClean="0"/>
          </a:p>
          <a:p>
            <a:pPr>
              <a:buNone/>
            </a:pPr>
            <a:r>
              <a:rPr lang="en-US" sz="2400" b="1" dirty="0" smtClean="0"/>
              <a:t>3. </a:t>
            </a:r>
            <a:r>
              <a:rPr lang="zh-CN" altLang="en-US" sz="2400" b="1" dirty="0" smtClean="0"/>
              <a:t>调用</a:t>
            </a:r>
            <a:r>
              <a:rPr lang="en-US" altLang="zh-CN" sz="2400" b="1" dirty="0"/>
              <a:t>DFS(</a:t>
            </a:r>
            <a:r>
              <a:rPr lang="en-US" altLang="zh-CN" sz="2400" b="1" i="1" dirty="0"/>
              <a:t>G</a:t>
            </a:r>
            <a:r>
              <a:rPr lang="en-US" altLang="zh-CN" sz="2400" b="1" baseline="30000" dirty="0"/>
              <a:t>T</a:t>
            </a:r>
            <a:r>
              <a:rPr kumimoji="1" lang="en-US" altLang="zh-CN" sz="2400" b="1" dirty="0"/>
              <a:t>)</a:t>
            </a:r>
            <a:r>
              <a:rPr kumimoji="1" lang="zh-CN" altLang="en-US" sz="2400" b="1" dirty="0"/>
              <a:t>，在</a:t>
            </a:r>
            <a:r>
              <a:rPr kumimoji="1" lang="en-US" altLang="zh-CN" sz="2400" b="1" dirty="0"/>
              <a:t>DFS</a:t>
            </a:r>
            <a:r>
              <a:rPr kumimoji="1" lang="zh-CN" altLang="en-US" sz="2400" b="1" dirty="0"/>
              <a:t>的主循环中，以</a:t>
            </a:r>
            <a:r>
              <a:rPr kumimoji="1" lang="en-US" altLang="zh-CN" sz="2400" b="1" i="1" dirty="0" err="1"/>
              <a:t>u</a:t>
            </a:r>
            <a:r>
              <a:rPr kumimoji="1" lang="en-US" altLang="zh-CN" sz="2400" b="1" dirty="0" err="1"/>
              <a:t>.</a:t>
            </a:r>
            <a:r>
              <a:rPr kumimoji="1" lang="en-US" altLang="zh-CN" sz="2400" b="1" i="1" dirty="0" err="1"/>
              <a:t>f</a:t>
            </a:r>
            <a:r>
              <a:rPr kumimoji="1" lang="zh-CN" altLang="en-US" sz="2400" b="1" dirty="0"/>
              <a:t>下降的顺序遍历节点</a:t>
            </a:r>
            <a:endParaRPr kumimoji="1" lang="en-US" altLang="zh-CN" sz="2400" b="1" dirty="0"/>
          </a:p>
        </p:txBody>
      </p:sp>
      <p:pic>
        <p:nvPicPr>
          <p:cNvPr id="5" name="Picture 3"/>
          <p:cNvPicPr>
            <a:picLocks noChangeAspect="1" noChangeArrowheads="1"/>
          </p:cNvPicPr>
          <p:nvPr/>
        </p:nvPicPr>
        <p:blipFill rotWithShape="1">
          <a:blip r:embed="rId3" cstate="print"/>
          <a:srcRect l="9808" t="36489" b="31400"/>
          <a:stretch/>
        </p:blipFill>
        <p:spPr bwMode="auto">
          <a:xfrm>
            <a:off x="457200" y="2667000"/>
            <a:ext cx="5791200" cy="2227385"/>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l="8176" b="68968"/>
          <a:stretch>
            <a:fillRect/>
          </a:stretch>
        </p:blipFill>
        <p:spPr bwMode="auto">
          <a:xfrm>
            <a:off x="3886200" y="4911318"/>
            <a:ext cx="4800750" cy="1752600"/>
          </a:xfrm>
          <a:prstGeom prst="rect">
            <a:avLst/>
          </a:prstGeom>
          <a:noFill/>
          <a:ln w="9525">
            <a:noFill/>
            <a:miter lim="800000"/>
            <a:headEnd/>
            <a:tailEnd/>
          </a:ln>
        </p:spPr>
      </p:pic>
      <p:sp>
        <p:nvSpPr>
          <p:cNvPr id="2" name="TextBox 1"/>
          <p:cNvSpPr txBox="1"/>
          <p:nvPr/>
        </p:nvSpPr>
        <p:spPr>
          <a:xfrm>
            <a:off x="609600" y="5164667"/>
            <a:ext cx="2882520" cy="830997"/>
          </a:xfrm>
          <a:prstGeom prst="rect">
            <a:avLst/>
          </a:prstGeom>
          <a:noFill/>
          <a:ln>
            <a:solidFill>
              <a:srgbClr val="FF0000"/>
            </a:solidFill>
          </a:ln>
        </p:spPr>
        <p:txBody>
          <a:bodyPr wrap="none" rtlCol="0">
            <a:spAutoFit/>
          </a:bodyPr>
          <a:lstStyle/>
          <a:p>
            <a:r>
              <a:rPr lang="zh-CN" altLang="en-US" sz="2400" dirty="0" smtClean="0"/>
              <a:t>先考虑节点</a:t>
            </a:r>
            <a:r>
              <a:rPr lang="en-US" altLang="zh-CN" sz="2400" dirty="0" smtClean="0"/>
              <a:t>b</a:t>
            </a:r>
            <a:r>
              <a:rPr lang="zh-CN" altLang="en-US" sz="2400" dirty="0" smtClean="0"/>
              <a:t>，然后</a:t>
            </a:r>
            <a:endParaRPr lang="en-US" altLang="zh-CN" sz="2400" dirty="0" smtClean="0"/>
          </a:p>
          <a:p>
            <a:r>
              <a:rPr lang="zh-CN" altLang="en-US" sz="2400" dirty="0" smtClean="0"/>
              <a:t>考虑节点</a:t>
            </a:r>
            <a:r>
              <a:rPr lang="en-US" sz="2400" i="1" dirty="0" smtClean="0"/>
              <a:t>c</a:t>
            </a:r>
            <a:r>
              <a:rPr lang="zh-CN" altLang="en-US" sz="2400" i="1" dirty="0" smtClean="0"/>
              <a:t>，</a:t>
            </a:r>
            <a:r>
              <a:rPr lang="en-US" sz="2400" i="1" dirty="0" smtClean="0"/>
              <a:t>g</a:t>
            </a:r>
            <a:r>
              <a:rPr lang="zh-CN" altLang="en-US" sz="2400" dirty="0" smtClean="0"/>
              <a:t>和</a:t>
            </a:r>
            <a:r>
              <a:rPr lang="en-US" sz="2400" i="1" dirty="0" smtClean="0"/>
              <a:t>h</a:t>
            </a:r>
            <a:endParaRPr lang="en-US" sz="2400" dirty="0"/>
          </a:p>
        </p:txBody>
      </p:sp>
    </p:spTree>
    <p:extLst>
      <p:ext uri="{BB962C8B-B14F-4D97-AF65-F5344CB8AC3E}">
        <p14:creationId xmlns:p14="http://schemas.microsoft.com/office/powerpoint/2010/main" val="360070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altLang="zh-CN" sz="3600" b="1" dirty="0">
                <a:solidFill>
                  <a:srgbClr val="0000CC"/>
                </a:solidFill>
              </a:rPr>
              <a:t>: </a:t>
            </a:r>
            <a:r>
              <a:rPr lang="zh-CN" altLang="en-US" sz="3600" b="1" dirty="0">
                <a:solidFill>
                  <a:srgbClr val="0000CC"/>
                </a:solidFill>
              </a:rPr>
              <a:t>举例</a:t>
            </a:r>
            <a:r>
              <a:rPr lang="en-US" altLang="zh-CN" sz="3600" b="1" dirty="0" smtClean="0">
                <a:solidFill>
                  <a:srgbClr val="0000CC"/>
                </a:solidFill>
              </a:rPr>
              <a:t>(3)</a:t>
            </a:r>
            <a:endParaRPr lang="en-US" sz="3600" b="1" dirty="0" smtClean="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en-US" sz="2400" b="1" dirty="0"/>
              <a:t>4</a:t>
            </a:r>
            <a:r>
              <a:rPr kumimoji="1" lang="en-US" sz="2400" b="1" dirty="0" smtClean="0"/>
              <a:t>. </a:t>
            </a:r>
            <a:r>
              <a:rPr kumimoji="1" lang="zh-CN" altLang="en-US" sz="2400" b="1" dirty="0" smtClean="0"/>
              <a:t>对于</a:t>
            </a:r>
            <a:r>
              <a:rPr kumimoji="1" lang="zh-CN" altLang="en-US" sz="2400" b="1" dirty="0"/>
              <a:t>在第</a:t>
            </a:r>
            <a:r>
              <a:rPr kumimoji="1" lang="en-US" altLang="zh-CN" sz="2400" b="1" dirty="0"/>
              <a:t>3</a:t>
            </a:r>
            <a:r>
              <a:rPr kumimoji="1" lang="zh-CN" altLang="en-US" sz="2400" b="1" dirty="0"/>
              <a:t>行中输出的</a:t>
            </a:r>
            <a:r>
              <a:rPr kumimoji="1" lang="en-US" altLang="zh-CN" sz="2400" b="1" dirty="0"/>
              <a:t>DFS</a:t>
            </a:r>
            <a:r>
              <a:rPr kumimoji="1" lang="zh-CN" altLang="en-US" sz="2400" b="1" dirty="0"/>
              <a:t>树，每颗</a:t>
            </a:r>
            <a:r>
              <a:rPr kumimoji="1" lang="en-US" altLang="zh-CN" sz="2400" b="1" dirty="0"/>
              <a:t>DFS</a:t>
            </a:r>
            <a:r>
              <a:rPr kumimoji="1" lang="zh-CN" altLang="en-US" sz="2400" b="1" dirty="0"/>
              <a:t>树中的节点形成一个强连通分支</a:t>
            </a:r>
            <a:endParaRPr kumimoji="1" lang="en-US" altLang="zh-CN" sz="2400" b="1" dirty="0"/>
          </a:p>
        </p:txBody>
      </p:sp>
      <p:pic>
        <p:nvPicPr>
          <p:cNvPr id="5" name="Picture 3"/>
          <p:cNvPicPr>
            <a:picLocks noChangeAspect="1" noChangeArrowheads="1"/>
          </p:cNvPicPr>
          <p:nvPr/>
        </p:nvPicPr>
        <p:blipFill rotWithShape="1">
          <a:blip r:embed="rId3" cstate="print"/>
          <a:srcRect l="9808" t="36489" b="31400"/>
          <a:stretch/>
        </p:blipFill>
        <p:spPr bwMode="auto">
          <a:xfrm>
            <a:off x="1219200" y="2608385"/>
            <a:ext cx="6096000" cy="2344615"/>
          </a:xfrm>
          <a:prstGeom prst="rect">
            <a:avLst/>
          </a:prstGeom>
          <a:noFill/>
          <a:ln w="9525">
            <a:noFill/>
            <a:miter lim="800000"/>
            <a:headEnd/>
            <a:tailEnd/>
          </a:ln>
        </p:spPr>
      </p:pic>
      <p:sp>
        <p:nvSpPr>
          <p:cNvPr id="2" name="TextBox 1"/>
          <p:cNvSpPr txBox="1"/>
          <p:nvPr/>
        </p:nvSpPr>
        <p:spPr>
          <a:xfrm>
            <a:off x="914400" y="5253335"/>
            <a:ext cx="6553200" cy="461665"/>
          </a:xfrm>
          <a:prstGeom prst="rect">
            <a:avLst/>
          </a:prstGeom>
          <a:noFill/>
          <a:ln>
            <a:solidFill>
              <a:srgbClr val="FF0000"/>
            </a:solidFill>
          </a:ln>
        </p:spPr>
        <p:txBody>
          <a:bodyPr wrap="square" rtlCol="0">
            <a:spAutoFit/>
          </a:bodyPr>
          <a:lstStyle/>
          <a:p>
            <a:r>
              <a:rPr lang="zh-CN" altLang="en-US" sz="2400" dirty="0" smtClean="0"/>
              <a:t>一共有</a:t>
            </a:r>
            <a:r>
              <a:rPr lang="en-US" sz="2400" dirty="0" smtClean="0"/>
              <a:t>4</a:t>
            </a:r>
            <a:r>
              <a:rPr lang="zh-CN" altLang="en-US" sz="2400" dirty="0" smtClean="0"/>
              <a:t>个</a:t>
            </a:r>
            <a:r>
              <a:rPr lang="en-US" altLang="zh-CN" sz="2400" dirty="0" smtClean="0"/>
              <a:t>DFS</a:t>
            </a:r>
            <a:r>
              <a:rPr lang="zh-CN" altLang="en-US" sz="2400" dirty="0" smtClean="0"/>
              <a:t>树，因此有</a:t>
            </a:r>
            <a:r>
              <a:rPr lang="en-US" altLang="zh-CN" sz="2400" dirty="0" smtClean="0"/>
              <a:t>4</a:t>
            </a:r>
            <a:r>
              <a:rPr lang="zh-CN" altLang="en-US" sz="2400" dirty="0" smtClean="0"/>
              <a:t>个强连通分支</a:t>
            </a:r>
            <a:endParaRPr lang="en-US" sz="2400" dirty="0"/>
          </a:p>
        </p:txBody>
      </p:sp>
    </p:spTree>
    <p:extLst>
      <p:ext uri="{BB962C8B-B14F-4D97-AF65-F5344CB8AC3E}">
        <p14:creationId xmlns:p14="http://schemas.microsoft.com/office/powerpoint/2010/main" val="26180391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228600"/>
            <a:ext cx="7772400" cy="914400"/>
          </a:xfrm>
        </p:spPr>
        <p:txBody>
          <a:bodyPr/>
          <a:lstStyle/>
          <a:p>
            <a:r>
              <a:rPr lang="zh-CN" altLang="en-US" sz="3600" b="1" dirty="0" smtClean="0">
                <a:solidFill>
                  <a:srgbClr val="0000CC"/>
                </a:solidFill>
              </a:rPr>
              <a:t>生成树</a:t>
            </a:r>
            <a:endParaRPr lang="en-US" sz="3600" b="1" dirty="0" smtClean="0">
              <a:solidFill>
                <a:srgbClr val="0000CC"/>
              </a:solidFill>
            </a:endParaRPr>
          </a:p>
        </p:txBody>
      </p:sp>
      <p:sp>
        <p:nvSpPr>
          <p:cNvPr id="4099" name="Oval 3"/>
          <p:cNvSpPr>
            <a:spLocks noChangeArrowheads="1"/>
          </p:cNvSpPr>
          <p:nvPr/>
        </p:nvSpPr>
        <p:spPr bwMode="auto">
          <a:xfrm>
            <a:off x="48768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0" name="Oval 4"/>
          <p:cNvSpPr>
            <a:spLocks noChangeArrowheads="1"/>
          </p:cNvSpPr>
          <p:nvPr/>
        </p:nvSpPr>
        <p:spPr bwMode="auto">
          <a:xfrm>
            <a:off x="4876800" y="3962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1" name="Oval 5"/>
          <p:cNvSpPr>
            <a:spLocks noChangeArrowheads="1"/>
          </p:cNvSpPr>
          <p:nvPr/>
        </p:nvSpPr>
        <p:spPr bwMode="auto">
          <a:xfrm>
            <a:off x="6019800" y="2209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2" name="Oval 6"/>
          <p:cNvSpPr>
            <a:spLocks noChangeArrowheads="1"/>
          </p:cNvSpPr>
          <p:nvPr/>
        </p:nvSpPr>
        <p:spPr bwMode="auto">
          <a:xfrm>
            <a:off x="71628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3" name="Oval 7"/>
          <p:cNvSpPr>
            <a:spLocks noChangeArrowheads="1"/>
          </p:cNvSpPr>
          <p:nvPr/>
        </p:nvSpPr>
        <p:spPr bwMode="auto">
          <a:xfrm>
            <a:off x="6019800" y="4800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4" name="Oval 8"/>
          <p:cNvSpPr>
            <a:spLocks noChangeArrowheads="1"/>
          </p:cNvSpPr>
          <p:nvPr/>
        </p:nvSpPr>
        <p:spPr bwMode="auto">
          <a:xfrm>
            <a:off x="71628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5" name="Oval 9"/>
          <p:cNvSpPr>
            <a:spLocks noChangeArrowheads="1"/>
          </p:cNvSpPr>
          <p:nvPr/>
        </p:nvSpPr>
        <p:spPr bwMode="auto">
          <a:xfrm>
            <a:off x="83820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6" name="Oval 10"/>
          <p:cNvSpPr>
            <a:spLocks noChangeArrowheads="1"/>
          </p:cNvSpPr>
          <p:nvPr/>
        </p:nvSpPr>
        <p:spPr bwMode="auto">
          <a:xfrm>
            <a:off x="8382000" y="3962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7" name="Line 11"/>
          <p:cNvSpPr>
            <a:spLocks noChangeShapeType="1"/>
          </p:cNvSpPr>
          <p:nvPr/>
        </p:nvSpPr>
        <p:spPr bwMode="auto">
          <a:xfrm>
            <a:off x="5105400" y="3352800"/>
            <a:ext cx="0" cy="609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8" name="Line 12"/>
          <p:cNvSpPr>
            <a:spLocks noChangeShapeType="1"/>
          </p:cNvSpPr>
          <p:nvPr/>
        </p:nvSpPr>
        <p:spPr bwMode="auto">
          <a:xfrm flipV="1">
            <a:off x="5257800" y="2514600"/>
            <a:ext cx="7620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9" name="Line 13"/>
          <p:cNvSpPr>
            <a:spLocks noChangeShapeType="1"/>
          </p:cNvSpPr>
          <p:nvPr/>
        </p:nvSpPr>
        <p:spPr bwMode="auto">
          <a:xfrm>
            <a:off x="5257800" y="4343400"/>
            <a:ext cx="762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flipV="1">
            <a:off x="6477000" y="4495800"/>
            <a:ext cx="762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6477000" y="2514600"/>
            <a:ext cx="6858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7391400" y="3352800"/>
            <a:ext cx="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Line 17"/>
          <p:cNvSpPr>
            <a:spLocks noChangeShapeType="1"/>
          </p:cNvSpPr>
          <p:nvPr/>
        </p:nvSpPr>
        <p:spPr bwMode="auto">
          <a:xfrm>
            <a:off x="5334000" y="3124200"/>
            <a:ext cx="1828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4" name="Freeform 18"/>
          <p:cNvSpPr>
            <a:spLocks/>
          </p:cNvSpPr>
          <p:nvPr/>
        </p:nvSpPr>
        <p:spPr bwMode="auto">
          <a:xfrm>
            <a:off x="5257800" y="3276600"/>
            <a:ext cx="914400" cy="1524000"/>
          </a:xfrm>
          <a:custGeom>
            <a:avLst/>
            <a:gdLst>
              <a:gd name="T0" fmla="*/ 0 w 576"/>
              <a:gd name="T1" fmla="*/ 0 h 960"/>
              <a:gd name="T2" fmla="*/ 2147483647 w 576"/>
              <a:gd name="T3" fmla="*/ 2147483647 h 960"/>
              <a:gd name="T4" fmla="*/ 2147483647 w 576"/>
              <a:gd name="T5" fmla="*/ 2147483647 h 960"/>
              <a:gd name="T6" fmla="*/ 0 60000 65536"/>
              <a:gd name="T7" fmla="*/ 0 60000 65536"/>
              <a:gd name="T8" fmla="*/ 0 60000 65536"/>
              <a:gd name="T9" fmla="*/ 0 w 576"/>
              <a:gd name="T10" fmla="*/ 0 h 960"/>
              <a:gd name="T11" fmla="*/ 576 w 576"/>
              <a:gd name="T12" fmla="*/ 960 h 960"/>
            </a:gdLst>
            <a:ahLst/>
            <a:cxnLst>
              <a:cxn ang="T6">
                <a:pos x="T0" y="T1"/>
              </a:cxn>
              <a:cxn ang="T7">
                <a:pos x="T2" y="T3"/>
              </a:cxn>
              <a:cxn ang="T8">
                <a:pos x="T4" y="T5"/>
              </a:cxn>
            </a:cxnLst>
            <a:rect l="T9" t="T10" r="T11" b="T12"/>
            <a:pathLst>
              <a:path w="576" h="960">
                <a:moveTo>
                  <a:pt x="0" y="0"/>
                </a:moveTo>
                <a:cubicBezTo>
                  <a:pt x="168" y="136"/>
                  <a:pt x="336" y="272"/>
                  <a:pt x="432" y="432"/>
                </a:cubicBezTo>
                <a:cubicBezTo>
                  <a:pt x="528" y="592"/>
                  <a:pt x="552" y="872"/>
                  <a:pt x="576" y="960"/>
                </a:cubicBez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15" name="Line 19"/>
          <p:cNvSpPr>
            <a:spLocks noChangeShapeType="1"/>
          </p:cNvSpPr>
          <p:nvPr/>
        </p:nvSpPr>
        <p:spPr bwMode="auto">
          <a:xfrm>
            <a:off x="7620000" y="31242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7620000" y="41910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 Box 21"/>
          <p:cNvSpPr txBox="1">
            <a:spLocks noChangeArrowheads="1"/>
          </p:cNvSpPr>
          <p:nvPr/>
        </p:nvSpPr>
        <p:spPr bwMode="auto">
          <a:xfrm>
            <a:off x="71469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u</a:t>
            </a:r>
          </a:p>
        </p:txBody>
      </p:sp>
      <p:sp>
        <p:nvSpPr>
          <p:cNvPr id="4118" name="Text Box 22"/>
          <p:cNvSpPr txBox="1">
            <a:spLocks noChangeArrowheads="1"/>
          </p:cNvSpPr>
          <p:nvPr/>
        </p:nvSpPr>
        <p:spPr bwMode="auto">
          <a:xfrm>
            <a:off x="7223125" y="39989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v</a:t>
            </a:r>
          </a:p>
        </p:txBody>
      </p:sp>
      <p:sp>
        <p:nvSpPr>
          <p:cNvPr id="4119" name="Text Box 23"/>
          <p:cNvSpPr txBox="1">
            <a:spLocks noChangeArrowheads="1"/>
          </p:cNvSpPr>
          <p:nvPr/>
        </p:nvSpPr>
        <p:spPr bwMode="auto">
          <a:xfrm>
            <a:off x="49371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b</a:t>
            </a:r>
          </a:p>
        </p:txBody>
      </p:sp>
      <p:sp>
        <p:nvSpPr>
          <p:cNvPr id="4120" name="Text Box 24"/>
          <p:cNvSpPr txBox="1">
            <a:spLocks noChangeArrowheads="1"/>
          </p:cNvSpPr>
          <p:nvPr/>
        </p:nvSpPr>
        <p:spPr bwMode="auto">
          <a:xfrm>
            <a:off x="6080125" y="2246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a</a:t>
            </a:r>
          </a:p>
        </p:txBody>
      </p:sp>
      <p:sp>
        <p:nvSpPr>
          <p:cNvPr id="4121" name="Text Box 25"/>
          <p:cNvSpPr txBox="1">
            <a:spLocks noChangeArrowheads="1"/>
          </p:cNvSpPr>
          <p:nvPr/>
        </p:nvSpPr>
        <p:spPr bwMode="auto">
          <a:xfrm>
            <a:off x="4937125" y="39989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c</a:t>
            </a:r>
          </a:p>
        </p:txBody>
      </p:sp>
      <p:sp>
        <p:nvSpPr>
          <p:cNvPr id="4122" name="Text Box 26"/>
          <p:cNvSpPr txBox="1">
            <a:spLocks noChangeArrowheads="1"/>
          </p:cNvSpPr>
          <p:nvPr/>
        </p:nvSpPr>
        <p:spPr bwMode="auto">
          <a:xfrm>
            <a:off x="6080125" y="4837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d</a:t>
            </a:r>
          </a:p>
        </p:txBody>
      </p:sp>
      <p:sp>
        <p:nvSpPr>
          <p:cNvPr id="4123" name="Text Box 27"/>
          <p:cNvSpPr txBox="1">
            <a:spLocks noChangeArrowheads="1"/>
          </p:cNvSpPr>
          <p:nvPr/>
        </p:nvSpPr>
        <p:spPr bwMode="auto">
          <a:xfrm>
            <a:off x="84423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e</a:t>
            </a:r>
          </a:p>
        </p:txBody>
      </p:sp>
      <p:sp>
        <p:nvSpPr>
          <p:cNvPr id="4124" name="Text Box 28"/>
          <p:cNvSpPr txBox="1">
            <a:spLocks noChangeArrowheads="1"/>
          </p:cNvSpPr>
          <p:nvPr/>
        </p:nvSpPr>
        <p:spPr bwMode="auto">
          <a:xfrm>
            <a:off x="8442325" y="3998913"/>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f</a:t>
            </a:r>
          </a:p>
        </p:txBody>
      </p:sp>
      <p:sp>
        <p:nvSpPr>
          <p:cNvPr id="4125" name="Rectangle 29"/>
          <p:cNvSpPr>
            <a:spLocks noGrp="1" noChangeArrowheads="1"/>
          </p:cNvSpPr>
          <p:nvPr>
            <p:ph type="body" idx="1"/>
          </p:nvPr>
        </p:nvSpPr>
        <p:spPr>
          <a:xfrm>
            <a:off x="381000" y="1447800"/>
            <a:ext cx="4267200" cy="4876800"/>
          </a:xfrm>
          <a:noFill/>
        </p:spPr>
        <p:txBody>
          <a:bodyPr lIns="92075" tIns="46038" rIns="92075" bIns="46038"/>
          <a:lstStyle/>
          <a:p>
            <a:r>
              <a:rPr lang="zh-CN" altLang="en-US" sz="2400" b="1" dirty="0" smtClean="0"/>
              <a:t>对于一个连通的无向图</a:t>
            </a:r>
            <a:r>
              <a:rPr lang="en-US" altLang="zh-CN" sz="2400" b="1" i="1" dirty="0"/>
              <a:t>G</a:t>
            </a:r>
            <a:r>
              <a:rPr lang="en-US" altLang="zh-CN" sz="2400" b="1" dirty="0"/>
              <a:t> = (</a:t>
            </a:r>
            <a:r>
              <a:rPr lang="en-US" altLang="zh-CN" sz="2400" b="1" i="1" dirty="0"/>
              <a:t>V</a:t>
            </a:r>
            <a:r>
              <a:rPr lang="en-US" altLang="zh-CN" sz="2400" b="1" dirty="0"/>
              <a:t>, </a:t>
            </a:r>
            <a:r>
              <a:rPr lang="en-US" altLang="zh-CN" sz="2400" b="1" i="1" dirty="0"/>
              <a:t>E</a:t>
            </a:r>
            <a:r>
              <a:rPr lang="en-US" altLang="zh-CN" sz="2400" b="1" dirty="0"/>
              <a:t>) </a:t>
            </a:r>
            <a:r>
              <a:rPr lang="zh-CN" altLang="en-US" sz="2400" b="1" dirty="0" smtClean="0"/>
              <a:t>，它的</a:t>
            </a:r>
            <a:r>
              <a:rPr lang="zh-CN" altLang="en-US" sz="2400" b="1" i="1" dirty="0" smtClean="0">
                <a:solidFill>
                  <a:srgbClr val="FF0000"/>
                </a:solidFill>
              </a:rPr>
              <a:t>生成树</a:t>
            </a:r>
            <a:r>
              <a:rPr lang="zh-CN" altLang="en-US" sz="2400" b="1" dirty="0" smtClean="0"/>
              <a:t>是指</a:t>
            </a:r>
            <a:r>
              <a:rPr lang="zh-CN" altLang="en-US" sz="2400" b="1" i="1" dirty="0" smtClean="0">
                <a:solidFill>
                  <a:srgbClr val="0000CC"/>
                </a:solidFill>
              </a:rPr>
              <a:t>包含图</a:t>
            </a:r>
            <a:r>
              <a:rPr lang="en-US" altLang="zh-CN" sz="2400" b="1" i="1" dirty="0">
                <a:solidFill>
                  <a:srgbClr val="0000CC"/>
                </a:solidFill>
              </a:rPr>
              <a:t>G</a:t>
            </a:r>
            <a:r>
              <a:rPr lang="zh-CN" altLang="en-US" sz="2400" b="1" i="1" dirty="0" smtClean="0">
                <a:solidFill>
                  <a:srgbClr val="0000CC"/>
                </a:solidFill>
              </a:rPr>
              <a:t>中所有节点的树</a:t>
            </a:r>
            <a:endParaRPr lang="en-US" altLang="zh-CN" sz="2400" b="1" i="1" dirty="0" smtClean="0">
              <a:solidFill>
                <a:srgbClr val="0000CC"/>
              </a:solidFill>
            </a:endParaRPr>
          </a:p>
          <a:p>
            <a:pPr marL="0" indent="0">
              <a:buNone/>
            </a:pPr>
            <a:r>
              <a:rPr lang="en-US" sz="2400" b="1" dirty="0" smtClean="0"/>
              <a:t> </a:t>
            </a:r>
          </a:p>
          <a:p>
            <a:r>
              <a:rPr lang="zh-CN" altLang="en-US" sz="2400" b="1" dirty="0" smtClean="0"/>
              <a:t>思考：一个图可以有多颗生成树吗</a:t>
            </a:r>
            <a:r>
              <a:rPr lang="en-US" sz="2400" b="1" dirty="0" smtClean="0"/>
              <a:t>?</a:t>
            </a:r>
          </a:p>
        </p:txBody>
      </p:sp>
    </p:spTree>
    <p:extLst>
      <p:ext uri="{BB962C8B-B14F-4D97-AF65-F5344CB8AC3E}">
        <p14:creationId xmlns:p14="http://schemas.microsoft.com/office/powerpoint/2010/main" val="38036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5800" y="304800"/>
            <a:ext cx="7772400" cy="838200"/>
          </a:xfrm>
        </p:spPr>
        <p:txBody>
          <a:bodyPr/>
          <a:lstStyle/>
          <a:p>
            <a:r>
              <a:rPr lang="zh-CN" altLang="en-US" sz="3600" b="1" dirty="0" smtClean="0">
                <a:solidFill>
                  <a:srgbClr val="0000CC"/>
                </a:solidFill>
              </a:rPr>
              <a:t>最小生成树</a:t>
            </a:r>
            <a:r>
              <a:rPr lang="en-US" sz="3600" b="1" dirty="0" smtClean="0">
                <a:solidFill>
                  <a:srgbClr val="0000CC"/>
                </a:solidFill>
              </a:rPr>
              <a:t>(MST)</a:t>
            </a:r>
          </a:p>
        </p:txBody>
      </p:sp>
      <p:sp>
        <p:nvSpPr>
          <p:cNvPr id="5123" name="Oval 3"/>
          <p:cNvSpPr>
            <a:spLocks noChangeArrowheads="1"/>
          </p:cNvSpPr>
          <p:nvPr/>
        </p:nvSpPr>
        <p:spPr bwMode="auto">
          <a:xfrm>
            <a:off x="47244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4" name="Oval 4"/>
          <p:cNvSpPr>
            <a:spLocks noChangeArrowheads="1"/>
          </p:cNvSpPr>
          <p:nvPr/>
        </p:nvSpPr>
        <p:spPr bwMode="auto">
          <a:xfrm>
            <a:off x="4724400" y="3505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5" name="Oval 5"/>
          <p:cNvSpPr>
            <a:spLocks noChangeArrowheads="1"/>
          </p:cNvSpPr>
          <p:nvPr/>
        </p:nvSpPr>
        <p:spPr bwMode="auto">
          <a:xfrm>
            <a:off x="5867400" y="1752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6" name="Oval 6"/>
          <p:cNvSpPr>
            <a:spLocks noChangeArrowheads="1"/>
          </p:cNvSpPr>
          <p:nvPr/>
        </p:nvSpPr>
        <p:spPr bwMode="auto">
          <a:xfrm>
            <a:off x="70104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7" name="Oval 7"/>
          <p:cNvSpPr>
            <a:spLocks noChangeArrowheads="1"/>
          </p:cNvSpPr>
          <p:nvPr/>
        </p:nvSpPr>
        <p:spPr bwMode="auto">
          <a:xfrm>
            <a:off x="5867400" y="4343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8" name="Oval 8"/>
          <p:cNvSpPr>
            <a:spLocks noChangeArrowheads="1"/>
          </p:cNvSpPr>
          <p:nvPr/>
        </p:nvSpPr>
        <p:spPr bwMode="auto">
          <a:xfrm>
            <a:off x="7010400" y="3581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9" name="Oval 9"/>
          <p:cNvSpPr>
            <a:spLocks noChangeArrowheads="1"/>
          </p:cNvSpPr>
          <p:nvPr/>
        </p:nvSpPr>
        <p:spPr bwMode="auto">
          <a:xfrm>
            <a:off x="82296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0" name="Oval 10"/>
          <p:cNvSpPr>
            <a:spLocks noChangeArrowheads="1"/>
          </p:cNvSpPr>
          <p:nvPr/>
        </p:nvSpPr>
        <p:spPr bwMode="auto">
          <a:xfrm>
            <a:off x="8229600" y="3505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1" name="Line 11"/>
          <p:cNvSpPr>
            <a:spLocks noChangeShapeType="1"/>
          </p:cNvSpPr>
          <p:nvPr/>
        </p:nvSpPr>
        <p:spPr bwMode="auto">
          <a:xfrm>
            <a:off x="4953000" y="2895600"/>
            <a:ext cx="0" cy="6096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 name="Line 12"/>
          <p:cNvSpPr>
            <a:spLocks noChangeShapeType="1"/>
          </p:cNvSpPr>
          <p:nvPr/>
        </p:nvSpPr>
        <p:spPr bwMode="auto">
          <a:xfrm flipV="1">
            <a:off x="5105400" y="2057400"/>
            <a:ext cx="762000" cy="4572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 name="Line 13"/>
          <p:cNvSpPr>
            <a:spLocks noChangeShapeType="1"/>
          </p:cNvSpPr>
          <p:nvPr/>
        </p:nvSpPr>
        <p:spPr bwMode="auto">
          <a:xfrm>
            <a:off x="5105400" y="3886200"/>
            <a:ext cx="76200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 name="Line 14"/>
          <p:cNvSpPr>
            <a:spLocks noChangeShapeType="1"/>
          </p:cNvSpPr>
          <p:nvPr/>
        </p:nvSpPr>
        <p:spPr bwMode="auto">
          <a:xfrm flipV="1">
            <a:off x="6324600" y="3962400"/>
            <a:ext cx="76200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 name="Line 15"/>
          <p:cNvSpPr>
            <a:spLocks noChangeShapeType="1"/>
          </p:cNvSpPr>
          <p:nvPr/>
        </p:nvSpPr>
        <p:spPr bwMode="auto">
          <a:xfrm>
            <a:off x="6324600" y="2057400"/>
            <a:ext cx="6858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 name="Line 16"/>
          <p:cNvSpPr>
            <a:spLocks noChangeShapeType="1"/>
          </p:cNvSpPr>
          <p:nvPr/>
        </p:nvSpPr>
        <p:spPr bwMode="auto">
          <a:xfrm>
            <a:off x="7239000" y="2895600"/>
            <a:ext cx="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7" name="Line 17"/>
          <p:cNvSpPr>
            <a:spLocks noChangeShapeType="1"/>
          </p:cNvSpPr>
          <p:nvPr/>
        </p:nvSpPr>
        <p:spPr bwMode="auto">
          <a:xfrm>
            <a:off x="5181600" y="2667000"/>
            <a:ext cx="1828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8" name="Freeform 18"/>
          <p:cNvSpPr>
            <a:spLocks/>
          </p:cNvSpPr>
          <p:nvPr/>
        </p:nvSpPr>
        <p:spPr bwMode="auto">
          <a:xfrm>
            <a:off x="5105400" y="2819400"/>
            <a:ext cx="914400" cy="1524000"/>
          </a:xfrm>
          <a:custGeom>
            <a:avLst/>
            <a:gdLst>
              <a:gd name="T0" fmla="*/ 0 w 576"/>
              <a:gd name="T1" fmla="*/ 0 h 960"/>
              <a:gd name="T2" fmla="*/ 2147483647 w 576"/>
              <a:gd name="T3" fmla="*/ 2147483647 h 960"/>
              <a:gd name="T4" fmla="*/ 2147483647 w 576"/>
              <a:gd name="T5" fmla="*/ 2147483647 h 960"/>
              <a:gd name="T6" fmla="*/ 0 60000 65536"/>
              <a:gd name="T7" fmla="*/ 0 60000 65536"/>
              <a:gd name="T8" fmla="*/ 0 60000 65536"/>
              <a:gd name="T9" fmla="*/ 0 w 576"/>
              <a:gd name="T10" fmla="*/ 0 h 960"/>
              <a:gd name="T11" fmla="*/ 576 w 576"/>
              <a:gd name="T12" fmla="*/ 960 h 960"/>
            </a:gdLst>
            <a:ahLst/>
            <a:cxnLst>
              <a:cxn ang="T6">
                <a:pos x="T0" y="T1"/>
              </a:cxn>
              <a:cxn ang="T7">
                <a:pos x="T2" y="T3"/>
              </a:cxn>
              <a:cxn ang="T8">
                <a:pos x="T4" y="T5"/>
              </a:cxn>
            </a:cxnLst>
            <a:rect l="T9" t="T10" r="T11" b="T12"/>
            <a:pathLst>
              <a:path w="576" h="960">
                <a:moveTo>
                  <a:pt x="0" y="0"/>
                </a:moveTo>
                <a:cubicBezTo>
                  <a:pt x="168" y="136"/>
                  <a:pt x="336" y="272"/>
                  <a:pt x="432" y="432"/>
                </a:cubicBezTo>
                <a:cubicBezTo>
                  <a:pt x="528" y="592"/>
                  <a:pt x="552" y="872"/>
                  <a:pt x="576" y="960"/>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9" name="Line 19"/>
          <p:cNvSpPr>
            <a:spLocks noChangeShapeType="1"/>
          </p:cNvSpPr>
          <p:nvPr/>
        </p:nvSpPr>
        <p:spPr bwMode="auto">
          <a:xfrm>
            <a:off x="7467600" y="26670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 name="Line 20"/>
          <p:cNvSpPr>
            <a:spLocks noChangeShapeType="1"/>
          </p:cNvSpPr>
          <p:nvPr/>
        </p:nvSpPr>
        <p:spPr bwMode="auto">
          <a:xfrm>
            <a:off x="7467600" y="37338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1" name="Text Box 21"/>
          <p:cNvSpPr txBox="1">
            <a:spLocks noChangeArrowheads="1"/>
          </p:cNvSpPr>
          <p:nvPr/>
        </p:nvSpPr>
        <p:spPr bwMode="auto">
          <a:xfrm>
            <a:off x="5165725" y="19415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4</a:t>
            </a:r>
          </a:p>
        </p:txBody>
      </p:sp>
      <p:sp>
        <p:nvSpPr>
          <p:cNvPr id="5142" name="Text Box 22"/>
          <p:cNvSpPr txBox="1">
            <a:spLocks noChangeArrowheads="1"/>
          </p:cNvSpPr>
          <p:nvPr/>
        </p:nvSpPr>
        <p:spPr bwMode="auto">
          <a:xfrm>
            <a:off x="6629400" y="1919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dirty="0">
                <a:solidFill>
                  <a:schemeClr val="tx1"/>
                </a:solidFill>
              </a:rPr>
              <a:t>4</a:t>
            </a:r>
            <a:endParaRPr lang="en-US" sz="1800" dirty="0">
              <a:solidFill>
                <a:schemeClr val="tx1"/>
              </a:solidFill>
            </a:endParaRPr>
          </a:p>
        </p:txBody>
      </p:sp>
      <p:sp>
        <p:nvSpPr>
          <p:cNvPr id="5143" name="Text Box 23"/>
          <p:cNvSpPr txBox="1">
            <a:spLocks noChangeArrowheads="1"/>
          </p:cNvSpPr>
          <p:nvPr/>
        </p:nvSpPr>
        <p:spPr bwMode="auto">
          <a:xfrm>
            <a:off x="5927725" y="23225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3</a:t>
            </a:r>
            <a:endParaRPr lang="en-US" sz="1800">
              <a:solidFill>
                <a:schemeClr val="tx1"/>
              </a:solidFill>
            </a:endParaRPr>
          </a:p>
        </p:txBody>
      </p:sp>
      <p:sp>
        <p:nvSpPr>
          <p:cNvPr id="5144" name="Text Box 24"/>
          <p:cNvSpPr txBox="1">
            <a:spLocks noChangeArrowheads="1"/>
          </p:cNvSpPr>
          <p:nvPr/>
        </p:nvSpPr>
        <p:spPr bwMode="auto">
          <a:xfrm>
            <a:off x="7223125" y="3008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2</a:t>
            </a:r>
          </a:p>
        </p:txBody>
      </p:sp>
      <p:sp>
        <p:nvSpPr>
          <p:cNvPr id="5145" name="Text Box 25"/>
          <p:cNvSpPr txBox="1">
            <a:spLocks noChangeArrowheads="1"/>
          </p:cNvSpPr>
          <p:nvPr/>
        </p:nvSpPr>
        <p:spPr bwMode="auto">
          <a:xfrm>
            <a:off x="7604125" y="2246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9</a:t>
            </a:r>
            <a:endParaRPr lang="en-US" sz="1800">
              <a:solidFill>
                <a:schemeClr val="tx1"/>
              </a:solidFill>
            </a:endParaRPr>
          </a:p>
        </p:txBody>
      </p:sp>
      <p:sp>
        <p:nvSpPr>
          <p:cNvPr id="5146" name="Text Box 26"/>
          <p:cNvSpPr txBox="1">
            <a:spLocks noChangeArrowheads="1"/>
          </p:cNvSpPr>
          <p:nvPr/>
        </p:nvSpPr>
        <p:spPr bwMode="auto">
          <a:xfrm>
            <a:off x="7639050" y="3352800"/>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dirty="0">
                <a:solidFill>
                  <a:schemeClr val="tx1"/>
                </a:solidFill>
              </a:rPr>
              <a:t>15</a:t>
            </a:r>
          </a:p>
        </p:txBody>
      </p:sp>
      <p:sp>
        <p:nvSpPr>
          <p:cNvPr id="5147" name="Text Box 27"/>
          <p:cNvSpPr txBox="1">
            <a:spLocks noChangeArrowheads="1"/>
          </p:cNvSpPr>
          <p:nvPr/>
        </p:nvSpPr>
        <p:spPr bwMode="auto">
          <a:xfrm>
            <a:off x="6613525" y="4205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8</a:t>
            </a:r>
          </a:p>
        </p:txBody>
      </p:sp>
      <p:sp>
        <p:nvSpPr>
          <p:cNvPr id="5148" name="Text Box 28"/>
          <p:cNvSpPr txBox="1">
            <a:spLocks noChangeArrowheads="1"/>
          </p:cNvSpPr>
          <p:nvPr/>
        </p:nvSpPr>
        <p:spPr bwMode="auto">
          <a:xfrm>
            <a:off x="5775325" y="32369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10</a:t>
            </a:r>
          </a:p>
        </p:txBody>
      </p:sp>
      <p:sp>
        <p:nvSpPr>
          <p:cNvPr id="5149" name="Text Box 29"/>
          <p:cNvSpPr txBox="1">
            <a:spLocks noChangeArrowheads="1"/>
          </p:cNvSpPr>
          <p:nvPr/>
        </p:nvSpPr>
        <p:spPr bwMode="auto">
          <a:xfrm>
            <a:off x="4572000" y="30083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14</a:t>
            </a:r>
          </a:p>
        </p:txBody>
      </p:sp>
      <p:sp>
        <p:nvSpPr>
          <p:cNvPr id="5150" name="Text Box 30"/>
          <p:cNvSpPr txBox="1">
            <a:spLocks noChangeArrowheads="1"/>
          </p:cNvSpPr>
          <p:nvPr/>
        </p:nvSpPr>
        <p:spPr bwMode="auto">
          <a:xfrm>
            <a:off x="5089525" y="4075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3</a:t>
            </a:r>
          </a:p>
        </p:txBody>
      </p:sp>
      <p:sp>
        <p:nvSpPr>
          <p:cNvPr id="5151" name="Text Box 31"/>
          <p:cNvSpPr txBox="1">
            <a:spLocks noChangeArrowheads="1"/>
          </p:cNvSpPr>
          <p:nvPr/>
        </p:nvSpPr>
        <p:spPr bwMode="auto">
          <a:xfrm>
            <a:off x="7080250"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u</a:t>
            </a:r>
          </a:p>
        </p:txBody>
      </p:sp>
      <p:sp>
        <p:nvSpPr>
          <p:cNvPr id="5152" name="Text Box 32"/>
          <p:cNvSpPr txBox="1">
            <a:spLocks noChangeArrowheads="1"/>
          </p:cNvSpPr>
          <p:nvPr/>
        </p:nvSpPr>
        <p:spPr bwMode="auto">
          <a:xfrm>
            <a:off x="7070725" y="359568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v</a:t>
            </a:r>
          </a:p>
        </p:txBody>
      </p:sp>
      <p:sp>
        <p:nvSpPr>
          <p:cNvPr id="5153" name="Text Box 33"/>
          <p:cNvSpPr txBox="1">
            <a:spLocks noChangeArrowheads="1"/>
          </p:cNvSpPr>
          <p:nvPr/>
        </p:nvSpPr>
        <p:spPr bwMode="auto">
          <a:xfrm>
            <a:off x="4784725"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b</a:t>
            </a:r>
          </a:p>
        </p:txBody>
      </p:sp>
      <p:sp>
        <p:nvSpPr>
          <p:cNvPr id="5154" name="Text Box 34"/>
          <p:cNvSpPr txBox="1">
            <a:spLocks noChangeArrowheads="1"/>
          </p:cNvSpPr>
          <p:nvPr/>
        </p:nvSpPr>
        <p:spPr bwMode="auto">
          <a:xfrm>
            <a:off x="5927725" y="1789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a</a:t>
            </a:r>
          </a:p>
        </p:txBody>
      </p:sp>
      <p:sp>
        <p:nvSpPr>
          <p:cNvPr id="5155" name="Text Box 35"/>
          <p:cNvSpPr txBox="1">
            <a:spLocks noChangeArrowheads="1"/>
          </p:cNvSpPr>
          <p:nvPr/>
        </p:nvSpPr>
        <p:spPr bwMode="auto">
          <a:xfrm>
            <a:off x="4784725" y="35417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c</a:t>
            </a:r>
          </a:p>
        </p:txBody>
      </p:sp>
      <p:sp>
        <p:nvSpPr>
          <p:cNvPr id="5156" name="Text Box 36"/>
          <p:cNvSpPr txBox="1">
            <a:spLocks noChangeArrowheads="1"/>
          </p:cNvSpPr>
          <p:nvPr/>
        </p:nvSpPr>
        <p:spPr bwMode="auto">
          <a:xfrm>
            <a:off x="5927725" y="4379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d</a:t>
            </a:r>
          </a:p>
        </p:txBody>
      </p:sp>
      <p:sp>
        <p:nvSpPr>
          <p:cNvPr id="5157" name="Text Box 37"/>
          <p:cNvSpPr txBox="1">
            <a:spLocks noChangeArrowheads="1"/>
          </p:cNvSpPr>
          <p:nvPr/>
        </p:nvSpPr>
        <p:spPr bwMode="auto">
          <a:xfrm>
            <a:off x="8289925"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e</a:t>
            </a:r>
          </a:p>
        </p:txBody>
      </p:sp>
      <p:sp>
        <p:nvSpPr>
          <p:cNvPr id="5158" name="Text Box 38"/>
          <p:cNvSpPr txBox="1">
            <a:spLocks noChangeArrowheads="1"/>
          </p:cNvSpPr>
          <p:nvPr/>
        </p:nvSpPr>
        <p:spPr bwMode="auto">
          <a:xfrm>
            <a:off x="8305800" y="3541713"/>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f</a:t>
            </a:r>
          </a:p>
        </p:txBody>
      </p:sp>
      <p:grpSp>
        <p:nvGrpSpPr>
          <p:cNvPr id="5159" name="Group 39"/>
          <p:cNvGrpSpPr>
            <a:grpSpLocks/>
          </p:cNvGrpSpPr>
          <p:nvPr/>
        </p:nvGrpSpPr>
        <p:grpSpPr bwMode="auto">
          <a:xfrm>
            <a:off x="4038260" y="5225292"/>
            <a:ext cx="4736986" cy="400050"/>
            <a:chOff x="2067" y="3216"/>
            <a:chExt cx="2785" cy="252"/>
          </a:xfrm>
        </p:grpSpPr>
        <p:sp>
          <p:nvSpPr>
            <p:cNvPr id="5162" name="Text Box 41"/>
            <p:cNvSpPr txBox="1">
              <a:spLocks noChangeArrowheads="1"/>
            </p:cNvSpPr>
            <p:nvPr/>
          </p:nvSpPr>
          <p:spPr bwMode="auto">
            <a:xfrm>
              <a:off x="2067" y="3216"/>
              <a:ext cx="65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dirty="0" smtClean="0">
                  <a:solidFill>
                    <a:schemeClr val="tx1"/>
                  </a:solidFill>
                  <a:latin typeface="+mj-lt"/>
                </a:rPr>
                <a:t>MST </a:t>
              </a:r>
              <a:r>
                <a:rPr lang="en-US" sz="2000" i="1" dirty="0">
                  <a:solidFill>
                    <a:schemeClr val="tx1"/>
                  </a:solidFill>
                  <a:latin typeface="+mj-lt"/>
                </a:rPr>
                <a:t>T</a:t>
              </a:r>
              <a:r>
                <a:rPr lang="en-US" sz="2000" dirty="0">
                  <a:solidFill>
                    <a:schemeClr val="tx1"/>
                  </a:solidFill>
                  <a:latin typeface="+mj-lt"/>
                </a:rPr>
                <a:t>: </a:t>
              </a:r>
            </a:p>
          </p:txBody>
        </p:sp>
        <p:sp>
          <p:nvSpPr>
            <p:cNvPr id="5163" name="Text Box 42"/>
            <p:cNvSpPr txBox="1">
              <a:spLocks noChangeArrowheads="1"/>
            </p:cNvSpPr>
            <p:nvPr/>
          </p:nvSpPr>
          <p:spPr bwMode="auto">
            <a:xfrm>
              <a:off x="3880" y="3248"/>
              <a:ext cx="97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baseline="-25000" dirty="0" smtClean="0">
                  <a:solidFill>
                    <a:schemeClr val="tx1"/>
                  </a:solidFill>
                  <a:latin typeface="+mj-lt"/>
                </a:rPr>
                <a:t>最小化</a:t>
              </a:r>
              <a:endParaRPr lang="en-US" sz="2000" baseline="-25000" dirty="0">
                <a:solidFill>
                  <a:schemeClr val="tx1"/>
                </a:solidFill>
                <a:latin typeface="+mj-lt"/>
              </a:endParaRPr>
            </a:p>
          </p:txBody>
        </p:sp>
      </p:grpSp>
      <p:sp>
        <p:nvSpPr>
          <p:cNvPr id="5160" name="Rectangle 43"/>
          <p:cNvSpPr>
            <a:spLocks noGrp="1" noChangeArrowheads="1"/>
          </p:cNvSpPr>
          <p:nvPr>
            <p:ph type="body" idx="1"/>
          </p:nvPr>
        </p:nvSpPr>
        <p:spPr>
          <a:xfrm>
            <a:off x="304800" y="1447800"/>
            <a:ext cx="4191000" cy="4495800"/>
          </a:xfrm>
          <a:noFill/>
        </p:spPr>
        <p:txBody>
          <a:bodyPr lIns="92075" tIns="46038" rIns="92075" bIns="46038"/>
          <a:lstStyle/>
          <a:p>
            <a:r>
              <a:rPr lang="zh-CN" altLang="en-US" sz="2400" b="1" i="1" dirty="0" smtClean="0">
                <a:solidFill>
                  <a:srgbClr val="FF0000"/>
                </a:solidFill>
              </a:rPr>
              <a:t>图的权值</a:t>
            </a:r>
            <a:r>
              <a:rPr lang="zh-CN" altLang="en-US" sz="2400" b="1" dirty="0" smtClean="0"/>
              <a:t>指的是该图中所有边的权值之和</a:t>
            </a:r>
            <a:endParaRPr lang="en-US" sz="2400" b="1" dirty="0" smtClean="0"/>
          </a:p>
          <a:p>
            <a:r>
              <a:rPr lang="zh-CN" altLang="en-US" sz="2400" b="1" dirty="0" smtClean="0"/>
              <a:t>对于一个连通无向的加权</a:t>
            </a:r>
            <a:r>
              <a:rPr lang="en-US" sz="2400" b="1" i="1" dirty="0" smtClean="0"/>
              <a:t>G</a:t>
            </a:r>
            <a:r>
              <a:rPr lang="en-US" sz="2400" b="1" dirty="0" smtClean="0"/>
              <a:t>, </a:t>
            </a:r>
            <a:r>
              <a:rPr lang="zh-CN" altLang="en-US" sz="2400" b="1" dirty="0" smtClean="0"/>
              <a:t>它的</a:t>
            </a:r>
            <a:r>
              <a:rPr lang="zh-CN" altLang="en-US" sz="2400" b="1" i="1" dirty="0" smtClean="0">
                <a:solidFill>
                  <a:srgbClr val="FF0000"/>
                </a:solidFill>
              </a:rPr>
              <a:t>最小生成树</a:t>
            </a:r>
            <a:r>
              <a:rPr lang="zh-CN" altLang="en-US" sz="2400" b="1" dirty="0" smtClean="0"/>
              <a:t>指的是权值最小的生成树</a:t>
            </a:r>
            <a:r>
              <a:rPr lang="en-US" sz="2400" b="1" dirty="0" smtClean="0"/>
              <a:t>a </a:t>
            </a:r>
          </a:p>
          <a:p>
            <a:r>
              <a:rPr lang="zh-CN" altLang="en-US" sz="2400" b="1" dirty="0" smtClean="0">
                <a:solidFill>
                  <a:srgbClr val="FF0000"/>
                </a:solidFill>
              </a:rPr>
              <a:t>思考</a:t>
            </a:r>
            <a:r>
              <a:rPr lang="en-US" sz="2400" b="1" dirty="0" smtClean="0"/>
              <a:t>: </a:t>
            </a:r>
            <a:r>
              <a:rPr lang="zh-CN" altLang="en-US" sz="2400" b="1" dirty="0" smtClean="0"/>
              <a:t>对于一个图，最小生成树可能存在多颗吗</a:t>
            </a:r>
            <a:r>
              <a:rPr lang="en-US" sz="2400" b="1" dirty="0" smtClean="0"/>
              <a:t>?</a:t>
            </a:r>
          </a:p>
        </p:txBody>
      </p:sp>
      <p:graphicFrame>
        <p:nvGraphicFramePr>
          <p:cNvPr id="2" name="Object 1"/>
          <p:cNvGraphicFramePr>
            <a:graphicFrameLocks noChangeAspect="1"/>
          </p:cNvGraphicFramePr>
          <p:nvPr>
            <p:extLst>
              <p:ext uri="{D42A27DB-BD31-4B8C-83A1-F6EECF244321}">
                <p14:modId xmlns:p14="http://schemas.microsoft.com/office/powerpoint/2010/main" val="3897434079"/>
              </p:ext>
            </p:extLst>
          </p:nvPr>
        </p:nvGraphicFramePr>
        <p:xfrm>
          <a:off x="5021414" y="5234780"/>
          <a:ext cx="2101202" cy="632620"/>
        </p:xfrm>
        <a:graphic>
          <a:graphicData uri="http://schemas.openxmlformats.org/presentationml/2006/ole">
            <mc:AlternateContent xmlns:mc="http://schemas.openxmlformats.org/markup-compatibility/2006">
              <mc:Choice xmlns:v="urn:schemas-microsoft-com:vml" Requires="v">
                <p:oleObj spid="_x0000_s207881" name="Equation" r:id="rId4" imgW="1180588" imgH="355446" progId="Equation.3">
                  <p:embed/>
                </p:oleObj>
              </mc:Choice>
              <mc:Fallback>
                <p:oleObj name="Equation" r:id="rId4" imgW="1180588" imgH="3554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1414" y="5234780"/>
                        <a:ext cx="2101202" cy="632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96419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533400" y="1371600"/>
            <a:ext cx="8305800" cy="762000"/>
          </a:xfrm>
        </p:spPr>
        <p:txBody>
          <a:bodyPr/>
          <a:lstStyle/>
          <a:p>
            <a:pPr marL="342900" indent="-342900" algn="l">
              <a:buFont typeface="Wingdings" pitchFamily="2" charset="2"/>
              <a:buChar char="§"/>
            </a:pPr>
            <a:r>
              <a:rPr lang="zh-CN" altLang="en-US" sz="2400" b="1" dirty="0" smtClean="0"/>
              <a:t>在一个无向图中</a:t>
            </a:r>
            <a:r>
              <a:rPr lang="en-US" sz="2400" b="1" dirty="0" smtClean="0"/>
              <a:t>, </a:t>
            </a:r>
            <a:r>
              <a:rPr lang="zh-CN" altLang="en-US" sz="2400" b="1" dirty="0" smtClean="0"/>
              <a:t>节点的</a:t>
            </a:r>
            <a:r>
              <a:rPr lang="zh-CN" altLang="en-US" sz="2400" b="1" i="1" dirty="0" smtClean="0">
                <a:solidFill>
                  <a:srgbClr val="FF0000"/>
                </a:solidFill>
              </a:rPr>
              <a:t>度</a:t>
            </a:r>
            <a:r>
              <a:rPr lang="zh-CN" altLang="en-US" sz="2400" b="1" dirty="0" smtClean="0"/>
              <a:t>指的是该节点连出去的边的条数</a:t>
            </a:r>
            <a:r>
              <a:rPr lang="en-US" sz="2400" b="1" dirty="0" smtClean="0"/>
              <a:t>.</a:t>
            </a:r>
          </a:p>
        </p:txBody>
      </p:sp>
      <p:grpSp>
        <p:nvGrpSpPr>
          <p:cNvPr id="42" name="Group 41"/>
          <p:cNvGrpSpPr/>
          <p:nvPr/>
        </p:nvGrpSpPr>
        <p:grpSpPr>
          <a:xfrm>
            <a:off x="914400" y="3308628"/>
            <a:ext cx="7234983" cy="2928998"/>
            <a:chOff x="990600" y="3200400"/>
            <a:chExt cx="7234983" cy="2928998"/>
          </a:xfrm>
        </p:grpSpPr>
        <p:sp>
          <p:nvSpPr>
            <p:cNvPr id="9219" name="Oval 3"/>
            <p:cNvSpPr>
              <a:spLocks noChangeArrowheads="1"/>
            </p:cNvSpPr>
            <p:nvPr/>
          </p:nvSpPr>
          <p:spPr bwMode="auto">
            <a:xfrm>
              <a:off x="11430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0" name="Oval 4"/>
            <p:cNvSpPr>
              <a:spLocks noChangeArrowheads="1"/>
            </p:cNvSpPr>
            <p:nvPr/>
          </p:nvSpPr>
          <p:spPr bwMode="auto">
            <a:xfrm>
              <a:off x="11430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1" name="Oval 5"/>
            <p:cNvSpPr>
              <a:spLocks noChangeArrowheads="1"/>
            </p:cNvSpPr>
            <p:nvPr/>
          </p:nvSpPr>
          <p:spPr bwMode="auto">
            <a:xfrm>
              <a:off x="24384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2" name="Oval 6"/>
            <p:cNvSpPr>
              <a:spLocks noChangeArrowheads="1"/>
            </p:cNvSpPr>
            <p:nvPr/>
          </p:nvSpPr>
          <p:spPr bwMode="auto">
            <a:xfrm>
              <a:off x="24384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3" name="Oval 7"/>
            <p:cNvSpPr>
              <a:spLocks noChangeArrowheads="1"/>
            </p:cNvSpPr>
            <p:nvPr/>
          </p:nvSpPr>
          <p:spPr bwMode="auto">
            <a:xfrm>
              <a:off x="34290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4" name="Oval 8"/>
            <p:cNvSpPr>
              <a:spLocks noChangeArrowheads="1"/>
            </p:cNvSpPr>
            <p:nvPr/>
          </p:nvSpPr>
          <p:spPr bwMode="auto">
            <a:xfrm>
              <a:off x="34290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5" name="Text Box 9"/>
            <p:cNvSpPr txBox="1">
              <a:spLocks noChangeArrowheads="1"/>
            </p:cNvSpPr>
            <p:nvPr/>
          </p:nvSpPr>
          <p:spPr bwMode="auto">
            <a:xfrm>
              <a:off x="1227138" y="3689405"/>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endParaRPr lang="en-US" sz="1600">
                <a:solidFill>
                  <a:schemeClr val="tx1"/>
                </a:solidFill>
                <a:latin typeface="Times New Roman" pitchFamily="18" charset="0"/>
              </a:endParaRPr>
            </a:p>
          </p:txBody>
        </p:sp>
        <p:sp>
          <p:nvSpPr>
            <p:cNvPr id="9226" name="Text Box 10"/>
            <p:cNvSpPr txBox="1">
              <a:spLocks noChangeArrowheads="1"/>
            </p:cNvSpPr>
            <p:nvPr/>
          </p:nvSpPr>
          <p:spPr bwMode="auto">
            <a:xfrm>
              <a:off x="1219200" y="4876855"/>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endParaRPr lang="en-US" sz="1600">
                <a:solidFill>
                  <a:schemeClr val="tx1"/>
                </a:solidFill>
                <a:latin typeface="Times New Roman" pitchFamily="18" charset="0"/>
              </a:endParaRPr>
            </a:p>
          </p:txBody>
        </p:sp>
        <p:sp>
          <p:nvSpPr>
            <p:cNvPr id="9227" name="Text Box 11"/>
            <p:cNvSpPr txBox="1">
              <a:spLocks noChangeArrowheads="1"/>
            </p:cNvSpPr>
            <p:nvPr/>
          </p:nvSpPr>
          <p:spPr bwMode="auto">
            <a:xfrm>
              <a:off x="2514600" y="491019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E</a:t>
              </a:r>
            </a:p>
          </p:txBody>
        </p:sp>
        <p:sp>
          <p:nvSpPr>
            <p:cNvPr id="9228" name="Text Box 12"/>
            <p:cNvSpPr txBox="1">
              <a:spLocks noChangeArrowheads="1"/>
            </p:cNvSpPr>
            <p:nvPr/>
          </p:nvSpPr>
          <p:spPr bwMode="auto">
            <a:xfrm>
              <a:off x="3513138" y="490860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F</a:t>
              </a:r>
              <a:endParaRPr lang="en-US" sz="1600">
                <a:solidFill>
                  <a:schemeClr val="tx1"/>
                </a:solidFill>
                <a:latin typeface="Times New Roman" pitchFamily="18" charset="0"/>
              </a:endParaRPr>
            </a:p>
          </p:txBody>
        </p:sp>
        <p:sp>
          <p:nvSpPr>
            <p:cNvPr id="9229" name="Text Box 13"/>
            <p:cNvSpPr txBox="1">
              <a:spLocks noChangeArrowheads="1"/>
            </p:cNvSpPr>
            <p:nvPr/>
          </p:nvSpPr>
          <p:spPr bwMode="auto">
            <a:xfrm>
              <a:off x="2533650" y="3689405"/>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B</a:t>
              </a:r>
            </a:p>
          </p:txBody>
        </p:sp>
        <p:sp>
          <p:nvSpPr>
            <p:cNvPr id="9230" name="Text Box 14"/>
            <p:cNvSpPr txBox="1">
              <a:spLocks noChangeArrowheads="1"/>
            </p:cNvSpPr>
            <p:nvPr/>
          </p:nvSpPr>
          <p:spPr bwMode="auto">
            <a:xfrm>
              <a:off x="3505200" y="3690993"/>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C</a:t>
              </a:r>
            </a:p>
          </p:txBody>
        </p:sp>
        <p:sp>
          <p:nvSpPr>
            <p:cNvPr id="9231" name="Line 15"/>
            <p:cNvSpPr>
              <a:spLocks noChangeShapeType="1"/>
            </p:cNvSpPr>
            <p:nvPr/>
          </p:nvSpPr>
          <p:spPr bwMode="auto">
            <a:xfrm>
              <a:off x="1524000" y="3994205"/>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2" name="Line 16"/>
            <p:cNvSpPr>
              <a:spLocks noChangeShapeType="1"/>
            </p:cNvSpPr>
            <p:nvPr/>
          </p:nvSpPr>
          <p:spPr bwMode="auto">
            <a:xfrm>
              <a:off x="1600200" y="3841805"/>
              <a:ext cx="8382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3" name="Line 17"/>
            <p:cNvSpPr>
              <a:spLocks noChangeShapeType="1"/>
            </p:cNvSpPr>
            <p:nvPr/>
          </p:nvSpPr>
          <p:spPr bwMode="auto">
            <a:xfrm flipV="1">
              <a:off x="2667000" y="4070405"/>
              <a:ext cx="1588"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4" name="Line 18"/>
            <p:cNvSpPr>
              <a:spLocks noChangeShapeType="1"/>
            </p:cNvSpPr>
            <p:nvPr/>
          </p:nvSpPr>
          <p:spPr bwMode="auto">
            <a:xfrm flipH="1" flipV="1">
              <a:off x="3657600" y="4070405"/>
              <a:ext cx="1588"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5" name="Text Box 19"/>
            <p:cNvSpPr txBox="1">
              <a:spLocks noChangeArrowheads="1"/>
            </p:cNvSpPr>
            <p:nvPr/>
          </p:nvSpPr>
          <p:spPr bwMode="auto">
            <a:xfrm>
              <a:off x="1143000" y="5729288"/>
              <a:ext cx="13227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dirty="0" smtClean="0">
                  <a:solidFill>
                    <a:schemeClr val="tx1"/>
                  </a:solidFill>
                  <a:latin typeface="+mj-lt"/>
                </a:rPr>
                <a:t>B </a:t>
              </a:r>
              <a:r>
                <a:rPr lang="zh-CN" altLang="en-US" sz="2000" dirty="0" smtClean="0">
                  <a:solidFill>
                    <a:schemeClr val="tx1"/>
                  </a:solidFill>
                  <a:latin typeface="+mj-lt"/>
                </a:rPr>
                <a:t>的度为</a:t>
              </a:r>
              <a:r>
                <a:rPr lang="en-US" sz="2000" dirty="0" smtClean="0">
                  <a:solidFill>
                    <a:schemeClr val="tx1"/>
                  </a:solidFill>
                  <a:latin typeface="+mj-lt"/>
                </a:rPr>
                <a:t>2</a:t>
              </a:r>
              <a:endParaRPr lang="en-US" sz="2000" dirty="0">
                <a:solidFill>
                  <a:schemeClr val="tx1"/>
                </a:solidFill>
                <a:latin typeface="+mj-lt"/>
              </a:endParaRPr>
            </a:p>
          </p:txBody>
        </p:sp>
        <p:sp>
          <p:nvSpPr>
            <p:cNvPr id="9236" name="Oval 20"/>
            <p:cNvSpPr>
              <a:spLocks noChangeArrowheads="1"/>
            </p:cNvSpPr>
            <p:nvPr/>
          </p:nvSpPr>
          <p:spPr bwMode="auto">
            <a:xfrm>
              <a:off x="5105400" y="36957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7" name="Oval 21"/>
            <p:cNvSpPr>
              <a:spLocks noChangeArrowheads="1"/>
            </p:cNvSpPr>
            <p:nvPr/>
          </p:nvSpPr>
          <p:spPr bwMode="auto">
            <a:xfrm>
              <a:off x="5105400" y="47625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8" name="Oval 22"/>
            <p:cNvSpPr>
              <a:spLocks noChangeArrowheads="1"/>
            </p:cNvSpPr>
            <p:nvPr/>
          </p:nvSpPr>
          <p:spPr bwMode="auto">
            <a:xfrm>
              <a:off x="6400800" y="36957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9" name="Oval 23"/>
            <p:cNvSpPr>
              <a:spLocks noChangeArrowheads="1"/>
            </p:cNvSpPr>
            <p:nvPr/>
          </p:nvSpPr>
          <p:spPr bwMode="auto">
            <a:xfrm>
              <a:off x="6400800" y="47625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0" name="Line 24"/>
            <p:cNvSpPr>
              <a:spLocks noChangeShapeType="1"/>
            </p:cNvSpPr>
            <p:nvPr/>
          </p:nvSpPr>
          <p:spPr bwMode="auto">
            <a:xfrm flipV="1">
              <a:off x="5334000" y="4152900"/>
              <a:ext cx="1588"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1" name="Line 25"/>
            <p:cNvSpPr>
              <a:spLocks noChangeShapeType="1"/>
            </p:cNvSpPr>
            <p:nvPr/>
          </p:nvSpPr>
          <p:spPr bwMode="auto">
            <a:xfrm>
              <a:off x="5562600" y="3924300"/>
              <a:ext cx="838200" cy="1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2" name="Line 26"/>
            <p:cNvSpPr>
              <a:spLocks noChangeShapeType="1"/>
            </p:cNvSpPr>
            <p:nvPr/>
          </p:nvSpPr>
          <p:spPr bwMode="auto">
            <a:xfrm flipH="1">
              <a:off x="5562600" y="40767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3" name="Freeform 27"/>
            <p:cNvSpPr>
              <a:spLocks/>
            </p:cNvSpPr>
            <p:nvPr/>
          </p:nvSpPr>
          <p:spPr bwMode="auto">
            <a:xfrm>
              <a:off x="6388100" y="3365500"/>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4" name="Freeform 28"/>
            <p:cNvSpPr>
              <a:spLocks/>
            </p:cNvSpPr>
            <p:nvPr/>
          </p:nvSpPr>
          <p:spPr bwMode="auto">
            <a:xfrm>
              <a:off x="5562600" y="47498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5" name="Freeform 29"/>
            <p:cNvSpPr>
              <a:spLocks/>
            </p:cNvSpPr>
            <p:nvPr/>
          </p:nvSpPr>
          <p:spPr bwMode="auto">
            <a:xfrm>
              <a:off x="5562600" y="51435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6" name="Text Box 30"/>
            <p:cNvSpPr txBox="1">
              <a:spLocks noChangeArrowheads="1"/>
            </p:cNvSpPr>
            <p:nvPr/>
          </p:nvSpPr>
          <p:spPr bwMode="auto">
            <a:xfrm>
              <a:off x="5189538" y="36957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9247" name="Text Box 31"/>
            <p:cNvSpPr txBox="1">
              <a:spLocks noChangeArrowheads="1"/>
            </p:cNvSpPr>
            <p:nvPr/>
          </p:nvSpPr>
          <p:spPr bwMode="auto">
            <a:xfrm>
              <a:off x="6496050" y="37719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9248" name="Text Box 32"/>
            <p:cNvSpPr txBox="1">
              <a:spLocks noChangeArrowheads="1"/>
            </p:cNvSpPr>
            <p:nvPr/>
          </p:nvSpPr>
          <p:spPr bwMode="auto">
            <a:xfrm>
              <a:off x="5189538" y="47625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9249" name="Text Box 33"/>
            <p:cNvSpPr txBox="1">
              <a:spLocks noChangeArrowheads="1"/>
            </p:cNvSpPr>
            <p:nvPr/>
          </p:nvSpPr>
          <p:spPr bwMode="auto">
            <a:xfrm>
              <a:off x="6477000" y="48387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9250" name="Text Box 34"/>
            <p:cNvSpPr txBox="1">
              <a:spLocks noChangeArrowheads="1"/>
            </p:cNvSpPr>
            <p:nvPr/>
          </p:nvSpPr>
          <p:spPr bwMode="auto">
            <a:xfrm>
              <a:off x="4800600" y="5660886"/>
              <a:ext cx="32784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smtClean="0">
                  <a:solidFill>
                    <a:schemeClr val="tx1"/>
                  </a:solidFill>
                  <a:latin typeface="+mj-lt"/>
                </a:rPr>
                <a:t>节点</a:t>
              </a:r>
              <a:r>
                <a:rPr lang="en-US" sz="2000" dirty="0" smtClean="0">
                  <a:solidFill>
                    <a:schemeClr val="tx1"/>
                  </a:solidFill>
                  <a:latin typeface="+mj-lt"/>
                </a:rPr>
                <a:t>2</a:t>
              </a:r>
              <a:r>
                <a:rPr lang="zh-CN" altLang="en-US" sz="2000" dirty="0" smtClean="0">
                  <a:solidFill>
                    <a:schemeClr val="tx1"/>
                  </a:solidFill>
                  <a:latin typeface="+mj-lt"/>
                </a:rPr>
                <a:t>的入度为</a:t>
              </a:r>
              <a:r>
                <a:rPr lang="en-US" sz="2000" dirty="0" smtClean="0">
                  <a:solidFill>
                    <a:schemeClr val="tx1"/>
                  </a:solidFill>
                  <a:latin typeface="+mj-lt"/>
                </a:rPr>
                <a:t>2 </a:t>
              </a:r>
              <a:r>
                <a:rPr lang="zh-CN" altLang="en-US" sz="2000" dirty="0" smtClean="0">
                  <a:solidFill>
                    <a:schemeClr val="tx1"/>
                  </a:solidFill>
                  <a:latin typeface="+mj-lt"/>
                </a:rPr>
                <a:t>，出度为</a:t>
              </a:r>
              <a:r>
                <a:rPr lang="en-US" sz="2000" dirty="0" smtClean="0">
                  <a:solidFill>
                    <a:schemeClr val="tx1"/>
                  </a:solidFill>
                  <a:latin typeface="+mj-lt"/>
                </a:rPr>
                <a:t>3</a:t>
              </a:r>
              <a:endParaRPr lang="en-US" sz="2000" dirty="0">
                <a:solidFill>
                  <a:schemeClr val="tx1"/>
                </a:solidFill>
                <a:latin typeface="+mj-lt"/>
              </a:endParaRPr>
            </a:p>
          </p:txBody>
        </p:sp>
        <p:sp>
          <p:nvSpPr>
            <p:cNvPr id="9251" name="Line 35"/>
            <p:cNvSpPr>
              <a:spLocks noChangeShapeType="1"/>
            </p:cNvSpPr>
            <p:nvPr/>
          </p:nvSpPr>
          <p:spPr bwMode="auto">
            <a:xfrm>
              <a:off x="6629400" y="4127500"/>
              <a:ext cx="1588"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52" name="Rectangle 36"/>
            <p:cNvSpPr>
              <a:spLocks noChangeArrowheads="1"/>
            </p:cNvSpPr>
            <p:nvPr/>
          </p:nvSpPr>
          <p:spPr bwMode="auto">
            <a:xfrm>
              <a:off x="990600" y="3460805"/>
              <a:ext cx="3048000" cy="1981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53" name="Rectangle 37"/>
            <p:cNvSpPr>
              <a:spLocks noChangeArrowheads="1"/>
            </p:cNvSpPr>
            <p:nvPr/>
          </p:nvSpPr>
          <p:spPr bwMode="auto">
            <a:xfrm>
              <a:off x="4953000" y="3200400"/>
              <a:ext cx="2381250"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54" name="Line 38"/>
            <p:cNvSpPr>
              <a:spLocks noChangeShapeType="1"/>
            </p:cNvSpPr>
            <p:nvPr/>
          </p:nvSpPr>
          <p:spPr bwMode="auto">
            <a:xfrm flipH="1">
              <a:off x="7010400" y="3582988"/>
              <a:ext cx="7810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55" name="Text Box 39"/>
            <p:cNvSpPr txBox="1">
              <a:spLocks noChangeArrowheads="1"/>
            </p:cNvSpPr>
            <p:nvPr/>
          </p:nvSpPr>
          <p:spPr bwMode="auto">
            <a:xfrm>
              <a:off x="7524750" y="3679425"/>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smtClean="0">
                  <a:solidFill>
                    <a:schemeClr val="tx1"/>
                  </a:solidFill>
                  <a:latin typeface="+mj-lt"/>
                </a:rPr>
                <a:t>自环</a:t>
              </a:r>
              <a:endParaRPr lang="en-US" sz="2000" dirty="0">
                <a:solidFill>
                  <a:schemeClr val="tx1"/>
                </a:solidFill>
                <a:latin typeface="+mj-lt"/>
              </a:endParaRPr>
            </a:p>
          </p:txBody>
        </p:sp>
      </p:grpSp>
      <p:sp>
        <p:nvSpPr>
          <p:cNvPr id="41" name="Rectangle 2"/>
          <p:cNvSpPr txBox="1">
            <a:spLocks noChangeArrowheads="1"/>
          </p:cNvSpPr>
          <p:nvPr/>
        </p:nvSpPr>
        <p:spPr bwMode="auto">
          <a:xfrm>
            <a:off x="457200" y="3810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smtClean="0">
                <a:solidFill>
                  <a:srgbClr val="0000CC"/>
                </a:solidFill>
              </a:rPr>
              <a:t>节点的度、出度、入度</a:t>
            </a:r>
            <a:endParaRPr lang="en-US" sz="3600" b="1" dirty="0">
              <a:solidFill>
                <a:srgbClr val="0000CC"/>
              </a:solidFill>
            </a:endParaRPr>
          </a:p>
        </p:txBody>
      </p:sp>
      <p:sp>
        <p:nvSpPr>
          <p:cNvPr id="43" name="Rectangle 2"/>
          <p:cNvSpPr txBox="1">
            <a:spLocks noChangeArrowheads="1"/>
          </p:cNvSpPr>
          <p:nvPr/>
        </p:nvSpPr>
        <p:spPr bwMode="auto">
          <a:xfrm>
            <a:off x="533400" y="2152705"/>
            <a:ext cx="8305800" cy="112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marL="342900" indent="-342900" algn="l">
              <a:buFont typeface="Wingdings" pitchFamily="2" charset="2"/>
              <a:buChar char="§"/>
            </a:pPr>
            <a:r>
              <a:rPr lang="zh-CN" altLang="en-US" sz="2400" b="1" kern="0" dirty="0" smtClean="0"/>
              <a:t>在一个有向图中</a:t>
            </a:r>
            <a:r>
              <a:rPr lang="en-US" sz="2400" b="1" kern="0" dirty="0" smtClean="0"/>
              <a:t>, </a:t>
            </a:r>
            <a:r>
              <a:rPr lang="zh-CN" altLang="en-US" sz="2400" b="1" kern="0" dirty="0" smtClean="0"/>
              <a:t>节点的</a:t>
            </a:r>
            <a:r>
              <a:rPr lang="zh-CN" altLang="en-US" sz="2400" b="1" i="1" kern="0" dirty="0" smtClean="0">
                <a:solidFill>
                  <a:srgbClr val="FF0000"/>
                </a:solidFill>
              </a:rPr>
              <a:t>出度</a:t>
            </a:r>
            <a:r>
              <a:rPr lang="zh-CN" altLang="en-US" sz="2400" b="1" kern="0" dirty="0" smtClean="0"/>
              <a:t>指的是该节点连出去的边的条数，节点的</a:t>
            </a:r>
            <a:r>
              <a:rPr lang="zh-CN" altLang="en-US" sz="2400" b="1" i="1" kern="0" dirty="0" smtClean="0">
                <a:solidFill>
                  <a:srgbClr val="FF0000"/>
                </a:solidFill>
              </a:rPr>
              <a:t>入度</a:t>
            </a:r>
            <a:r>
              <a:rPr lang="zh-CN" altLang="en-US" sz="2400" b="1" kern="0" dirty="0" smtClean="0"/>
              <a:t>指的是连向该节点的边的条数。</a:t>
            </a:r>
            <a:endParaRPr lang="en-US" sz="2400" b="1" kern="0" dirty="0" smtClean="0"/>
          </a:p>
        </p:txBody>
      </p:sp>
    </p:spTree>
    <p:extLst>
      <p:ext uri="{BB962C8B-B14F-4D97-AF65-F5344CB8AC3E}">
        <p14:creationId xmlns:p14="http://schemas.microsoft.com/office/powerpoint/2010/main" val="99052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smtClean="0">
                <a:solidFill>
                  <a:srgbClr val="0000CC"/>
                </a:solidFill>
              </a:rPr>
              <a:t>Kruskal</a:t>
            </a:r>
            <a:r>
              <a:rPr lang="zh-CN" altLang="en-US" sz="3600" b="1" dirty="0" smtClean="0">
                <a:solidFill>
                  <a:srgbClr val="0000CC"/>
                </a:solidFill>
              </a:rPr>
              <a:t>算法</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81000" y="1371600"/>
            <a:ext cx="8382000" cy="5181600"/>
          </a:xfrm>
        </p:spPr>
        <p:txBody>
          <a:bodyPr/>
          <a:lstStyle/>
          <a:p>
            <a:r>
              <a:rPr lang="zh-CN" altLang="en-US" sz="2400" b="1" dirty="0" smtClean="0"/>
              <a:t>令</a:t>
            </a:r>
            <a:r>
              <a:rPr lang="en-US" sz="2400" b="1" i="1" dirty="0" smtClean="0"/>
              <a:t>G</a:t>
            </a:r>
            <a:r>
              <a:rPr lang="en-US" sz="2400" b="1" dirty="0" smtClean="0"/>
              <a:t> = (</a:t>
            </a:r>
            <a:r>
              <a:rPr lang="en-US" sz="2400" b="1" i="1" dirty="0" smtClean="0"/>
              <a:t>V</a:t>
            </a:r>
            <a:r>
              <a:rPr lang="en-US" sz="2400" b="1" dirty="0" smtClean="0"/>
              <a:t>, </a:t>
            </a:r>
            <a:r>
              <a:rPr lang="en-US" sz="2400" b="1" i="1" dirty="0" smtClean="0"/>
              <a:t>E</a:t>
            </a:r>
            <a:r>
              <a:rPr lang="en-US" sz="2400" b="1" dirty="0" smtClean="0"/>
              <a:t>) </a:t>
            </a:r>
            <a:r>
              <a:rPr lang="zh-CN" altLang="en-US" sz="2400" b="1" dirty="0" smtClean="0"/>
              <a:t>为一个连通的无向加权图</a:t>
            </a:r>
            <a:endParaRPr lang="en-US" sz="2400" b="1" dirty="0" smtClean="0"/>
          </a:p>
          <a:p>
            <a:r>
              <a:rPr lang="zh-CN" altLang="en-US" sz="2400" b="1" dirty="0" smtClean="0"/>
              <a:t>初始化：每个节点为一个连通分支</a:t>
            </a:r>
            <a:endParaRPr lang="en-US" sz="2400" b="1" dirty="0" smtClean="0"/>
          </a:p>
          <a:p>
            <a:r>
              <a:rPr lang="zh-CN" altLang="en-US" sz="2400" b="1" dirty="0" smtClean="0"/>
              <a:t>对于两个连通分支，选择连接它们的权值最小的边合并这两</a:t>
            </a:r>
            <a:r>
              <a:rPr lang="zh-CN" altLang="en-US" sz="2400" b="1" dirty="0"/>
              <a:t>个连通分支，不断</a:t>
            </a:r>
            <a:r>
              <a:rPr lang="zh-CN" altLang="en-US" sz="2400" b="1" dirty="0" smtClean="0"/>
              <a:t>地重复这一过程。</a:t>
            </a:r>
            <a:endParaRPr lang="en-US" sz="2400" b="1" dirty="0" smtClean="0"/>
          </a:p>
          <a:p>
            <a:r>
              <a:rPr lang="zh-CN" altLang="en-US" sz="2400" b="1" i="1" dirty="0" smtClean="0"/>
              <a:t>按照权值递增的顺序选择边</a:t>
            </a:r>
            <a:endParaRPr lang="en-US" sz="2400" b="1" dirty="0" smtClean="0"/>
          </a:p>
          <a:p>
            <a:r>
              <a:rPr lang="zh-CN" altLang="en-US" sz="2400" b="1" dirty="0" smtClean="0"/>
              <a:t>利用一个</a:t>
            </a:r>
            <a:r>
              <a:rPr lang="zh-CN" altLang="en-US" sz="2400" b="1" i="1" dirty="0" smtClean="0">
                <a:solidFill>
                  <a:srgbClr val="FF0000"/>
                </a:solidFill>
              </a:rPr>
              <a:t>并查集</a:t>
            </a:r>
            <a:r>
              <a:rPr lang="zh-CN" altLang="en-US" sz="2400" b="1" dirty="0" smtClean="0"/>
              <a:t>的数据结构来判断是否</a:t>
            </a:r>
            <a:r>
              <a:rPr lang="zh-CN" altLang="en-US" sz="2400" b="1" dirty="0"/>
              <a:t>一</a:t>
            </a:r>
            <a:r>
              <a:rPr lang="zh-CN" altLang="en-US" sz="2400" b="1" dirty="0" smtClean="0"/>
              <a:t>条边的两个端点属于不同的连通分支</a:t>
            </a:r>
            <a:endParaRPr lang="en-US" altLang="zh-CN" sz="2400" b="1" dirty="0" smtClean="0"/>
          </a:p>
          <a:p>
            <a:endParaRPr lang="en-US" sz="2400" b="1" dirty="0">
              <a:sym typeface="Symbol" pitchFamily="18" charset="2"/>
            </a:endParaRPr>
          </a:p>
          <a:p>
            <a:r>
              <a:rPr lang="zh-CN" altLang="en-US" sz="2400" b="1" i="1" dirty="0">
                <a:solidFill>
                  <a:srgbClr val="FF0000"/>
                </a:solidFill>
              </a:rPr>
              <a:t>注意</a:t>
            </a:r>
            <a:r>
              <a:rPr lang="zh-CN" altLang="en-US" sz="2400" b="1" dirty="0"/>
              <a:t>：</a:t>
            </a:r>
            <a:r>
              <a:rPr lang="zh-CN" altLang="en-US" sz="2400" b="1" dirty="0" smtClean="0"/>
              <a:t>整颗生成</a:t>
            </a:r>
            <a:r>
              <a:rPr lang="zh-CN" altLang="en-US" sz="2400" b="1" dirty="0"/>
              <a:t>树是一个连通分支</a:t>
            </a:r>
            <a:endParaRPr lang="en-US" altLang="zh-CN" sz="2400" b="1" dirty="0"/>
          </a:p>
          <a:p>
            <a:endParaRPr lang="en-US" sz="2200" b="1" dirty="0">
              <a:sym typeface="Symbol" pitchFamily="18" charset="2"/>
            </a:endParaRPr>
          </a:p>
        </p:txBody>
      </p:sp>
    </p:spTree>
    <p:extLst>
      <p:ext uri="{BB962C8B-B14F-4D97-AF65-F5344CB8AC3E}">
        <p14:creationId xmlns:p14="http://schemas.microsoft.com/office/powerpoint/2010/main" val="93385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9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91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291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smtClean="0">
                <a:solidFill>
                  <a:srgbClr val="0000CC"/>
                </a:solidFill>
              </a:rPr>
              <a:t>并查集</a:t>
            </a:r>
            <a:r>
              <a:rPr lang="en-US" sz="3600" b="1" dirty="0" smtClean="0">
                <a:solidFill>
                  <a:srgbClr val="0000CC"/>
                </a:solidFill>
              </a:rPr>
              <a:t> (1)</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457200" y="1524000"/>
            <a:ext cx="8153400" cy="4724400"/>
          </a:xfrm>
        </p:spPr>
        <p:txBody>
          <a:bodyPr/>
          <a:lstStyle/>
          <a:p>
            <a:r>
              <a:rPr lang="zh-CN" altLang="en-US" sz="2400" b="1" dirty="0" smtClean="0"/>
              <a:t>一个</a:t>
            </a:r>
            <a:r>
              <a:rPr lang="zh-CN" altLang="en-US" sz="2400" b="1" i="1" dirty="0" smtClean="0">
                <a:solidFill>
                  <a:srgbClr val="FF0000"/>
                </a:solidFill>
              </a:rPr>
              <a:t>并查集</a:t>
            </a:r>
            <a:r>
              <a:rPr lang="zh-CN" altLang="en-US" sz="2400" b="1" dirty="0" smtClean="0"/>
              <a:t>维护了一个由一系列</a:t>
            </a:r>
            <a:r>
              <a:rPr lang="zh-CN" altLang="en-US" sz="2400" b="1" i="1" dirty="0" smtClean="0">
                <a:solidFill>
                  <a:srgbClr val="0000CC"/>
                </a:solidFill>
              </a:rPr>
              <a:t>不相交的集合</a:t>
            </a:r>
            <a:r>
              <a:rPr lang="zh-CN" altLang="en-US" sz="2400" b="1" dirty="0" smtClean="0"/>
              <a:t>构成的集合</a:t>
            </a:r>
            <a:r>
              <a:rPr lang="en-US" sz="2400" b="1" dirty="0" smtClean="0"/>
              <a:t> </a:t>
            </a:r>
            <a:r>
              <a:rPr lang="en-US" sz="2400" b="1" i="1" dirty="0" smtClean="0"/>
              <a:t>S</a:t>
            </a:r>
            <a:r>
              <a:rPr lang="en-US" sz="2400" b="1" dirty="0" smtClean="0"/>
              <a:t> = {</a:t>
            </a:r>
            <a:r>
              <a:rPr lang="en-US" sz="2400" b="1" i="1" dirty="0" smtClean="0"/>
              <a:t>S</a:t>
            </a:r>
            <a:r>
              <a:rPr lang="en-US" sz="2400" b="1" baseline="-25000" dirty="0" smtClean="0"/>
              <a:t>1</a:t>
            </a:r>
            <a:r>
              <a:rPr lang="en-US" sz="2400" b="1" dirty="0" smtClean="0"/>
              <a:t>, </a:t>
            </a:r>
            <a:r>
              <a:rPr lang="en-US" sz="2400" b="1" i="1" dirty="0" smtClean="0"/>
              <a:t>S</a:t>
            </a:r>
            <a:r>
              <a:rPr lang="en-US" sz="2400" b="1" baseline="-25000" dirty="0" smtClean="0"/>
              <a:t>2</a:t>
            </a:r>
            <a:r>
              <a:rPr lang="en-US" sz="2400" b="1" dirty="0" smtClean="0"/>
              <a:t>, …, </a:t>
            </a:r>
            <a:r>
              <a:rPr lang="en-US" sz="2400" b="1" i="1" dirty="0" err="1" smtClean="0"/>
              <a:t>S</a:t>
            </a:r>
            <a:r>
              <a:rPr lang="en-US" sz="2400" b="1" i="1" baseline="-25000" dirty="0" err="1" smtClean="0"/>
              <a:t>k</a:t>
            </a:r>
            <a:r>
              <a:rPr lang="en-US" sz="2400" b="1" dirty="0" smtClean="0"/>
              <a:t>} </a:t>
            </a:r>
          </a:p>
          <a:p>
            <a:r>
              <a:rPr lang="zh-CN" altLang="en-US" sz="2400" b="1" dirty="0" smtClean="0"/>
              <a:t>每个集合都有一个</a:t>
            </a:r>
            <a:r>
              <a:rPr lang="zh-CN" altLang="en-US" sz="2400" b="1" i="1" dirty="0" smtClean="0">
                <a:solidFill>
                  <a:srgbClr val="FF0000"/>
                </a:solidFill>
              </a:rPr>
              <a:t>代表性元素</a:t>
            </a:r>
            <a:r>
              <a:rPr lang="zh-CN" altLang="en-US" sz="2400" b="1" dirty="0" smtClean="0"/>
              <a:t>，用于表示该集合</a:t>
            </a:r>
            <a:endParaRPr lang="en-US" altLang="zh-CN" sz="2400" b="1" dirty="0" smtClean="0"/>
          </a:p>
          <a:p>
            <a:r>
              <a:rPr lang="zh-CN" altLang="en-US" sz="2200" b="1" dirty="0" smtClean="0"/>
              <a:t>例如</a:t>
            </a:r>
            <a:r>
              <a:rPr lang="en-US" sz="2200" b="1" dirty="0" smtClean="0"/>
              <a:t>: </a:t>
            </a:r>
            <a:r>
              <a:rPr lang="zh-CN" altLang="en-US" sz="2200" b="1" dirty="0" smtClean="0"/>
              <a:t>可以用集合中</a:t>
            </a:r>
            <a:r>
              <a:rPr lang="en-US" altLang="zh-CN" sz="2200" b="1" dirty="0" smtClean="0"/>
              <a:t>ID</a:t>
            </a:r>
            <a:r>
              <a:rPr lang="zh-CN" altLang="en-US" sz="2200" b="1" dirty="0" smtClean="0"/>
              <a:t>最小的那个元素作为代表性元素</a:t>
            </a:r>
            <a:r>
              <a:rPr lang="en-US" sz="2200" b="1" dirty="0" smtClean="0"/>
              <a:t>.</a:t>
            </a:r>
          </a:p>
          <a:p>
            <a:endParaRPr lang="en-US" sz="2200" b="1" dirty="0"/>
          </a:p>
          <a:p>
            <a:r>
              <a:rPr lang="zh-CN" altLang="en-US" sz="2200" b="1" dirty="0" smtClean="0">
                <a:solidFill>
                  <a:srgbClr val="FF0000"/>
                </a:solidFill>
              </a:rPr>
              <a:t>注意：</a:t>
            </a:r>
            <a:r>
              <a:rPr lang="en-US" altLang="zh-CN" sz="2200" b="1" i="1" dirty="0" smtClean="0"/>
              <a:t>S</a:t>
            </a:r>
            <a:r>
              <a:rPr lang="zh-CN" altLang="en-US" sz="2200" b="1" dirty="0" smtClean="0"/>
              <a:t>中的集合都是互相不相交的</a:t>
            </a:r>
            <a:endParaRPr lang="en-US" sz="2200" b="1" dirty="0" smtClean="0"/>
          </a:p>
          <a:p>
            <a:pPr>
              <a:buNone/>
            </a:pPr>
            <a:endParaRPr lang="en-US" sz="2400" b="1" dirty="0">
              <a:sym typeface="Symbol" pitchFamily="18" charset="2"/>
            </a:endParaRPr>
          </a:p>
        </p:txBody>
      </p:sp>
    </p:spTree>
    <p:extLst>
      <p:ext uri="{BB962C8B-B14F-4D97-AF65-F5344CB8AC3E}">
        <p14:creationId xmlns:p14="http://schemas.microsoft.com/office/powerpoint/2010/main" val="287584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9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smtClean="0">
                <a:solidFill>
                  <a:srgbClr val="0000CC"/>
                </a:solidFill>
              </a:rPr>
              <a:t>(2)</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382000" cy="5105400"/>
          </a:xfrm>
        </p:spPr>
        <p:txBody>
          <a:bodyPr/>
          <a:lstStyle/>
          <a:p>
            <a:r>
              <a:rPr lang="zh-CN" altLang="en-US" sz="2400" b="1" dirty="0" smtClean="0"/>
              <a:t>一个并查集支持以下操作</a:t>
            </a:r>
            <a:r>
              <a:rPr lang="en-US" sz="2400" b="1" dirty="0" smtClean="0"/>
              <a:t>:</a:t>
            </a:r>
          </a:p>
          <a:p>
            <a:pPr marL="640080" lvl="1"/>
            <a:r>
              <a:rPr lang="en-US" sz="2200" b="1" i="1" dirty="0" smtClean="0">
                <a:solidFill>
                  <a:srgbClr val="C00000"/>
                </a:solidFill>
              </a:rPr>
              <a:t>Make-Set</a:t>
            </a:r>
            <a:r>
              <a:rPr lang="en-US" sz="2200" b="1" dirty="0" smtClean="0"/>
              <a:t>(</a:t>
            </a:r>
            <a:r>
              <a:rPr lang="en-US" sz="2200" b="1" i="1" dirty="0" smtClean="0"/>
              <a:t>x</a:t>
            </a:r>
            <a:r>
              <a:rPr lang="en-US" sz="2200" b="1" dirty="0" smtClean="0"/>
              <a:t>): </a:t>
            </a:r>
            <a:r>
              <a:rPr lang="zh-CN" altLang="en-US" sz="2200" b="1" dirty="0" smtClean="0"/>
              <a:t>对元素</a:t>
            </a:r>
            <a:r>
              <a:rPr lang="en-US" altLang="zh-CN" sz="2200" b="1" i="1" dirty="0" smtClean="0"/>
              <a:t>x</a:t>
            </a:r>
            <a:r>
              <a:rPr lang="zh-CN" altLang="en-US" sz="2200" b="1" dirty="0" smtClean="0"/>
              <a:t>创建一个新的集合</a:t>
            </a:r>
            <a:r>
              <a:rPr lang="en-US" sz="2200" b="1" i="1" dirty="0" smtClean="0"/>
              <a:t>S</a:t>
            </a:r>
            <a:r>
              <a:rPr lang="en-US" sz="2200" b="1" i="1" baseline="-25000" dirty="0" smtClean="0"/>
              <a:t>i</a:t>
            </a:r>
            <a:r>
              <a:rPr lang="en-US" sz="2200" b="1" dirty="0" smtClean="0"/>
              <a:t> = { </a:t>
            </a:r>
            <a:r>
              <a:rPr lang="en-US" sz="2200" b="1" i="1" dirty="0" smtClean="0"/>
              <a:t>x</a:t>
            </a:r>
            <a:r>
              <a:rPr lang="en-US" sz="2200" b="1" dirty="0" smtClean="0"/>
              <a:t> }, </a:t>
            </a:r>
            <a:r>
              <a:rPr lang="zh-CN" altLang="en-US" sz="2200" b="1" dirty="0" smtClean="0"/>
              <a:t>并且把</a:t>
            </a:r>
            <a:r>
              <a:rPr lang="en-US" sz="2200" b="1" i="1" dirty="0" smtClean="0"/>
              <a:t>S</a:t>
            </a:r>
            <a:r>
              <a:rPr lang="en-US" sz="2200" b="1" i="1" baseline="-25000" dirty="0" smtClean="0"/>
              <a:t>i</a:t>
            </a:r>
            <a:r>
              <a:rPr lang="en-US" sz="2200" b="1" dirty="0" smtClean="0"/>
              <a:t> </a:t>
            </a:r>
            <a:r>
              <a:rPr lang="zh-CN" altLang="en-US" sz="2200" b="1" dirty="0" smtClean="0"/>
              <a:t>这个集合加入至并查集</a:t>
            </a:r>
            <a:r>
              <a:rPr lang="en-US" sz="2200" b="1" dirty="0" smtClean="0"/>
              <a:t> </a:t>
            </a:r>
            <a:r>
              <a:rPr lang="en-US" sz="2200" b="1" i="1" dirty="0" smtClean="0"/>
              <a:t>S</a:t>
            </a:r>
            <a:r>
              <a:rPr lang="zh-CN" altLang="en-US" sz="2200" b="1" dirty="0" smtClean="0"/>
              <a:t>中</a:t>
            </a:r>
            <a:r>
              <a:rPr lang="en-US" sz="2200" b="1" dirty="0" smtClean="0"/>
              <a:t>.</a:t>
            </a:r>
          </a:p>
          <a:p>
            <a:pPr marL="640080" lvl="1"/>
            <a:r>
              <a:rPr lang="en-US" sz="2200" b="1" i="1" dirty="0">
                <a:solidFill>
                  <a:srgbClr val="C00000"/>
                </a:solidFill>
              </a:rPr>
              <a:t>Find-Set</a:t>
            </a:r>
            <a:r>
              <a:rPr lang="en-US" sz="2200" b="1" dirty="0"/>
              <a:t>(</a:t>
            </a:r>
            <a:r>
              <a:rPr lang="en-US" sz="2200" b="1" i="1" dirty="0"/>
              <a:t>x</a:t>
            </a:r>
            <a:r>
              <a:rPr lang="en-US" sz="2200" b="1" dirty="0"/>
              <a:t>): </a:t>
            </a:r>
            <a:r>
              <a:rPr lang="zh-CN" altLang="en-US" sz="2200" b="1" dirty="0" smtClean="0"/>
              <a:t>返回包含元素</a:t>
            </a:r>
            <a:r>
              <a:rPr lang="en-US" altLang="zh-CN" sz="2200" b="1" i="1" dirty="0" smtClean="0"/>
              <a:t>x</a:t>
            </a:r>
            <a:r>
              <a:rPr lang="zh-CN" altLang="en-US" sz="2200" b="1" dirty="0" smtClean="0"/>
              <a:t>的集合的那个代表性元素</a:t>
            </a:r>
            <a:endParaRPr lang="en-US" sz="2200" b="1" dirty="0" smtClean="0"/>
          </a:p>
          <a:p>
            <a:pPr marL="914400" lvl="2"/>
            <a:r>
              <a:rPr lang="zh-CN" altLang="en-US" sz="2200" b="1" dirty="0" smtClean="0"/>
              <a:t>对于不相交的集合，</a:t>
            </a:r>
            <a:r>
              <a:rPr lang="en-US" altLang="zh-CN" sz="2200" b="1" dirty="0" smtClean="0"/>
              <a:t>2</a:t>
            </a:r>
            <a:r>
              <a:rPr lang="zh-CN" altLang="en-US" sz="2200" b="1" dirty="0" smtClean="0"/>
              <a:t>个集合相等，当且仅当它们的代表性元素一样</a:t>
            </a:r>
            <a:endParaRPr lang="en-US" altLang="zh-CN" sz="2200" b="1" dirty="0" smtClean="0"/>
          </a:p>
          <a:p>
            <a:pPr marL="914400" lvl="2"/>
            <a:r>
              <a:rPr lang="zh-CN" altLang="en-US" sz="2200" b="1" dirty="0" smtClean="0">
                <a:solidFill>
                  <a:schemeClr val="bg2"/>
                </a:solidFill>
              </a:rPr>
              <a:t>如果</a:t>
            </a:r>
            <a:r>
              <a:rPr lang="en-US" sz="2200" b="1" i="1" dirty="0" smtClean="0">
                <a:solidFill>
                  <a:schemeClr val="bg2"/>
                </a:solidFill>
              </a:rPr>
              <a:t>Find-Set</a:t>
            </a:r>
            <a:r>
              <a:rPr lang="en-US" sz="2200" b="1" dirty="0" smtClean="0"/>
              <a:t>(</a:t>
            </a:r>
            <a:r>
              <a:rPr lang="en-US" sz="2200" b="1" i="1" dirty="0" smtClean="0"/>
              <a:t>x</a:t>
            </a:r>
            <a:r>
              <a:rPr lang="en-US" sz="2200" b="1" dirty="0" smtClean="0"/>
              <a:t>) = </a:t>
            </a:r>
            <a:r>
              <a:rPr lang="en-US" sz="2200" b="1" i="1" dirty="0" smtClean="0">
                <a:solidFill>
                  <a:schemeClr val="bg2"/>
                </a:solidFill>
              </a:rPr>
              <a:t>Find-Set</a:t>
            </a:r>
            <a:r>
              <a:rPr lang="en-US" sz="2200" b="1" dirty="0" smtClean="0"/>
              <a:t>(</a:t>
            </a:r>
            <a:r>
              <a:rPr lang="en-US" sz="2200" b="1" i="1" dirty="0" smtClean="0"/>
              <a:t>y</a:t>
            </a:r>
            <a:r>
              <a:rPr lang="en-US" sz="2200" b="1" dirty="0" smtClean="0"/>
              <a:t>), </a:t>
            </a:r>
            <a:r>
              <a:rPr lang="zh-CN" altLang="en-US" sz="2200" b="1" dirty="0" smtClean="0"/>
              <a:t>则</a:t>
            </a:r>
            <a:r>
              <a:rPr lang="en-US" sz="2200" b="1" dirty="0" smtClean="0"/>
              <a:t> </a:t>
            </a:r>
            <a:r>
              <a:rPr lang="en-US" sz="2200" b="1" i="1" dirty="0" smtClean="0"/>
              <a:t>x</a:t>
            </a:r>
            <a:r>
              <a:rPr lang="en-US" sz="2200" b="1" dirty="0" smtClean="0"/>
              <a:t> </a:t>
            </a:r>
            <a:r>
              <a:rPr lang="zh-CN" altLang="en-US" sz="2200" b="1" dirty="0"/>
              <a:t>和</a:t>
            </a:r>
            <a:r>
              <a:rPr lang="en-US" sz="2200" b="1" dirty="0" smtClean="0"/>
              <a:t> </a:t>
            </a:r>
            <a:r>
              <a:rPr lang="en-US" sz="2200" b="1" i="1" dirty="0" smtClean="0"/>
              <a:t>y</a:t>
            </a:r>
            <a:r>
              <a:rPr lang="en-US" sz="2200" b="1" dirty="0" smtClean="0"/>
              <a:t> </a:t>
            </a:r>
            <a:r>
              <a:rPr lang="zh-CN" altLang="en-US" sz="2200" b="1" dirty="0" smtClean="0"/>
              <a:t>在同一个集合中</a:t>
            </a:r>
            <a:endParaRPr lang="en-US" sz="2200" b="1" dirty="0"/>
          </a:p>
          <a:p>
            <a:pPr marL="640080" lvl="1"/>
            <a:r>
              <a:rPr lang="en-US" sz="2200" b="1" i="1" dirty="0" smtClean="0">
                <a:solidFill>
                  <a:srgbClr val="C00000"/>
                </a:solidFill>
              </a:rPr>
              <a:t>Union</a:t>
            </a:r>
            <a:r>
              <a:rPr lang="en-US" sz="2200" b="1" dirty="0" smtClean="0"/>
              <a:t>(</a:t>
            </a:r>
            <a:r>
              <a:rPr lang="en-US" sz="2200" b="1" i="1" dirty="0" smtClean="0"/>
              <a:t>x</a:t>
            </a:r>
            <a:r>
              <a:rPr lang="en-US" sz="2200" b="1" dirty="0" smtClean="0"/>
              <a:t>, </a:t>
            </a:r>
            <a:r>
              <a:rPr lang="en-US" sz="2200" b="1" i="1" dirty="0" smtClean="0"/>
              <a:t>y</a:t>
            </a:r>
            <a:r>
              <a:rPr lang="en-US" sz="2200" b="1" dirty="0" smtClean="0"/>
              <a:t>): </a:t>
            </a:r>
            <a:r>
              <a:rPr lang="zh-CN" altLang="en-US" sz="2200" b="1" dirty="0" smtClean="0"/>
              <a:t>如果</a:t>
            </a:r>
            <a:r>
              <a:rPr lang="en-US" sz="2200" b="1" dirty="0" smtClean="0"/>
              <a:t> </a:t>
            </a:r>
            <a:r>
              <a:rPr lang="en-US" sz="2200" b="1" i="1" dirty="0" smtClean="0"/>
              <a:t>x</a:t>
            </a:r>
            <a:r>
              <a:rPr lang="en-US" sz="2200" b="1" dirty="0" smtClean="0"/>
              <a:t> </a:t>
            </a:r>
            <a:r>
              <a:rPr lang="en-US" sz="2200" b="1" dirty="0" smtClean="0">
                <a:sym typeface="Symbol"/>
              </a:rPr>
              <a:t></a:t>
            </a:r>
            <a:r>
              <a:rPr lang="en-US" sz="2200" b="1" dirty="0" smtClean="0"/>
              <a:t> </a:t>
            </a:r>
            <a:r>
              <a:rPr lang="en-US" sz="2200" b="1" i="1" dirty="0" err="1" smtClean="0"/>
              <a:t>S</a:t>
            </a:r>
            <a:r>
              <a:rPr lang="en-US" sz="2200" b="1" i="1" baseline="-25000" dirty="0" err="1" smtClean="0"/>
              <a:t>x</a:t>
            </a:r>
            <a:r>
              <a:rPr lang="en-US" sz="2200" b="1" i="1" baseline="-25000" dirty="0" smtClean="0"/>
              <a:t> </a:t>
            </a:r>
            <a:r>
              <a:rPr lang="en-US" sz="2200" b="1" dirty="0" smtClean="0"/>
              <a:t>, y </a:t>
            </a:r>
            <a:r>
              <a:rPr lang="en-US" sz="2200" b="1" dirty="0" smtClean="0">
                <a:sym typeface="Symbol"/>
              </a:rPr>
              <a:t></a:t>
            </a:r>
            <a:r>
              <a:rPr lang="en-US" sz="2200" b="1" dirty="0" smtClean="0"/>
              <a:t> </a:t>
            </a:r>
            <a:r>
              <a:rPr lang="en-US" sz="2200" b="1" i="1" dirty="0" err="1" smtClean="0"/>
              <a:t>S</a:t>
            </a:r>
            <a:r>
              <a:rPr lang="en-US" sz="2200" b="1" i="1" baseline="-25000" dirty="0" err="1" smtClean="0"/>
              <a:t>y</a:t>
            </a:r>
            <a:r>
              <a:rPr lang="en-US" sz="2200" b="1" i="1" baseline="-25000" dirty="0" smtClean="0"/>
              <a:t> </a:t>
            </a:r>
            <a:r>
              <a:rPr lang="en-US" sz="2200" b="1" dirty="0" smtClean="0"/>
              <a:t>, </a:t>
            </a:r>
            <a:r>
              <a:rPr lang="zh-CN" altLang="en-US" sz="2200" b="1" dirty="0" smtClean="0"/>
              <a:t>则</a:t>
            </a:r>
            <a:r>
              <a:rPr lang="en-US" sz="2200" b="1" i="1" dirty="0" smtClean="0"/>
              <a:t>S</a:t>
            </a:r>
            <a:r>
              <a:rPr lang="en-US" sz="2200" b="1" dirty="0" smtClean="0"/>
              <a:t> = </a:t>
            </a:r>
            <a:r>
              <a:rPr lang="en-US" sz="2200" b="1" dirty="0"/>
              <a:t>(</a:t>
            </a:r>
            <a:r>
              <a:rPr lang="en-US" sz="2200" b="1" i="1" dirty="0" smtClean="0"/>
              <a:t>S</a:t>
            </a:r>
            <a:r>
              <a:rPr lang="en-US" sz="2200" b="1" dirty="0" smtClean="0"/>
              <a:t> – </a:t>
            </a:r>
            <a:r>
              <a:rPr lang="en-US" sz="2200" b="1" i="1" dirty="0" err="1" smtClean="0"/>
              <a:t>S</a:t>
            </a:r>
            <a:r>
              <a:rPr lang="en-US" sz="2200" b="1" i="1" baseline="-25000" dirty="0" err="1" smtClean="0"/>
              <a:t>x</a:t>
            </a:r>
            <a:r>
              <a:rPr lang="en-US" sz="2200" b="1" dirty="0" smtClean="0"/>
              <a:t> – </a:t>
            </a:r>
            <a:r>
              <a:rPr lang="en-US" sz="2200" b="1" i="1" dirty="0" err="1" smtClean="0"/>
              <a:t>S</a:t>
            </a:r>
            <a:r>
              <a:rPr lang="en-US" sz="2200" b="1" i="1" baseline="-25000" dirty="0" err="1" smtClean="0"/>
              <a:t>y</a:t>
            </a:r>
            <a:r>
              <a:rPr lang="en-US" sz="2200" b="1" dirty="0" smtClean="0"/>
              <a:t>)</a:t>
            </a:r>
            <a:r>
              <a:rPr lang="en-US" sz="2200" b="1" dirty="0" smtClean="0">
                <a:sym typeface="Symbol"/>
              </a:rPr>
              <a:t></a:t>
            </a:r>
            <a:r>
              <a:rPr lang="en-US" altLang="zh-CN" sz="2200" b="1" dirty="0" smtClean="0">
                <a:sym typeface="Symbol"/>
              </a:rPr>
              <a:t>{</a:t>
            </a:r>
            <a:r>
              <a:rPr lang="en-US" sz="2200" b="1" i="1" dirty="0" err="1" smtClean="0"/>
              <a:t>S</a:t>
            </a:r>
            <a:r>
              <a:rPr lang="en-US" sz="2200" b="1" i="1" baseline="-25000" dirty="0" err="1" smtClean="0"/>
              <a:t>x</a:t>
            </a:r>
            <a:r>
              <a:rPr lang="en-US" sz="2200" b="1" dirty="0" smtClean="0"/>
              <a:t> </a:t>
            </a:r>
            <a:r>
              <a:rPr lang="en-US" sz="2200" b="1" dirty="0" smtClean="0">
                <a:sym typeface="Symbol"/>
              </a:rPr>
              <a:t></a:t>
            </a:r>
            <a:r>
              <a:rPr lang="en-US" sz="2200" b="1" dirty="0" smtClean="0"/>
              <a:t> </a:t>
            </a:r>
            <a:r>
              <a:rPr lang="en-US" sz="2200" b="1" i="1" dirty="0" err="1" smtClean="0"/>
              <a:t>S</a:t>
            </a:r>
            <a:r>
              <a:rPr lang="en-US" sz="2200" b="1" i="1" baseline="-25000" dirty="0" err="1" smtClean="0"/>
              <a:t>y</a:t>
            </a:r>
            <a:r>
              <a:rPr lang="en-US" sz="2200" b="1" dirty="0" smtClean="0"/>
              <a:t> </a:t>
            </a:r>
            <a:r>
              <a:rPr lang="en-US" altLang="zh-CN" sz="2200" b="1" dirty="0" smtClean="0"/>
              <a:t>}</a:t>
            </a:r>
            <a:r>
              <a:rPr lang="en-US" sz="2200" b="1" dirty="0" smtClean="0"/>
              <a:t>.</a:t>
            </a:r>
          </a:p>
          <a:p>
            <a:pPr marL="914400" lvl="2"/>
            <a:r>
              <a:rPr lang="zh-CN" altLang="en-US" sz="2200" b="1" dirty="0" smtClean="0">
                <a:solidFill>
                  <a:schemeClr val="bg2"/>
                </a:solidFill>
              </a:rPr>
              <a:t>可以先调用</a:t>
            </a:r>
            <a:r>
              <a:rPr lang="en-US" sz="2200" b="1" i="1" dirty="0" smtClean="0">
                <a:solidFill>
                  <a:schemeClr val="bg2"/>
                </a:solidFill>
              </a:rPr>
              <a:t>Find-Set</a:t>
            </a:r>
            <a:r>
              <a:rPr lang="en-US" sz="2200" b="1" dirty="0" smtClean="0"/>
              <a:t>(</a:t>
            </a:r>
            <a:r>
              <a:rPr lang="en-US" sz="2200" b="1" i="1" dirty="0" smtClean="0"/>
              <a:t>x</a:t>
            </a:r>
            <a:r>
              <a:rPr lang="en-US" sz="2200" b="1" dirty="0"/>
              <a:t>) </a:t>
            </a:r>
            <a:r>
              <a:rPr lang="zh-CN" altLang="en-US" sz="2200" b="1" dirty="0" smtClean="0"/>
              <a:t>来找到</a:t>
            </a:r>
            <a:r>
              <a:rPr lang="en-US" sz="2200" b="1" i="1" dirty="0" err="1" smtClean="0"/>
              <a:t>S</a:t>
            </a:r>
            <a:r>
              <a:rPr lang="en-US" sz="2200" b="1" i="1" baseline="-25000" dirty="0" err="1" smtClean="0"/>
              <a:t>x</a:t>
            </a:r>
            <a:r>
              <a:rPr lang="en-US" sz="2200" b="1" dirty="0" smtClean="0"/>
              <a:t> </a:t>
            </a:r>
            <a:r>
              <a:rPr lang="zh-CN" altLang="en-US" sz="2200" b="1" dirty="0" smtClean="0"/>
              <a:t>，以及调用</a:t>
            </a:r>
            <a:r>
              <a:rPr lang="en-US" sz="2200" b="1" i="1" dirty="0" smtClean="0">
                <a:solidFill>
                  <a:schemeClr val="bg2"/>
                </a:solidFill>
              </a:rPr>
              <a:t>Find-Set</a:t>
            </a:r>
            <a:r>
              <a:rPr lang="en-US" sz="2200" b="1" dirty="0" smtClean="0"/>
              <a:t>(</a:t>
            </a:r>
            <a:r>
              <a:rPr lang="en-US" sz="2200" b="1" i="1" dirty="0" smtClean="0"/>
              <a:t>y</a:t>
            </a:r>
            <a:r>
              <a:rPr lang="en-US" sz="2200" b="1" dirty="0" smtClean="0"/>
              <a:t>) </a:t>
            </a:r>
            <a:r>
              <a:rPr lang="zh-CN" altLang="en-US" sz="2200" b="1" dirty="0" smtClean="0"/>
              <a:t>来找到</a:t>
            </a:r>
            <a:r>
              <a:rPr lang="en-US" sz="2200" b="1" i="1" dirty="0" err="1" smtClean="0"/>
              <a:t>S</a:t>
            </a:r>
            <a:r>
              <a:rPr lang="en-US" sz="2200" b="1" i="1" baseline="-25000" dirty="0" err="1" smtClean="0"/>
              <a:t>y</a:t>
            </a:r>
            <a:r>
              <a:rPr lang="en-US" sz="2200" b="1" i="1" baseline="-25000" dirty="0" smtClean="0"/>
              <a:t> </a:t>
            </a:r>
            <a:r>
              <a:rPr lang="en-US" sz="2200" b="1" dirty="0" smtClean="0"/>
              <a:t>.</a:t>
            </a:r>
          </a:p>
          <a:p>
            <a:pPr marL="914400" lvl="2"/>
            <a:r>
              <a:rPr lang="zh-CN" altLang="en-US" sz="2200" b="1" dirty="0" smtClean="0"/>
              <a:t>在</a:t>
            </a:r>
            <a:r>
              <a:rPr lang="en-US" altLang="zh-CN" sz="2200" b="1" dirty="0" smtClean="0"/>
              <a:t>S</a:t>
            </a:r>
            <a:r>
              <a:rPr lang="zh-CN" altLang="en-US" sz="2200" b="1" dirty="0" smtClean="0"/>
              <a:t>中，将</a:t>
            </a:r>
            <a:r>
              <a:rPr lang="en-US" sz="2200" b="1" i="1" dirty="0" err="1" smtClean="0"/>
              <a:t>S</a:t>
            </a:r>
            <a:r>
              <a:rPr lang="en-US" sz="2200" b="1" i="1" baseline="-25000" dirty="0" err="1" smtClean="0"/>
              <a:t>x</a:t>
            </a:r>
            <a:r>
              <a:rPr lang="en-US" sz="2200" b="1" dirty="0" smtClean="0"/>
              <a:t> </a:t>
            </a:r>
            <a:r>
              <a:rPr lang="zh-CN" altLang="en-US" sz="2200" b="1" dirty="0" smtClean="0"/>
              <a:t>的集合和</a:t>
            </a:r>
            <a:r>
              <a:rPr lang="en-US" sz="2200" b="1" dirty="0" smtClean="0"/>
              <a:t> </a:t>
            </a:r>
            <a:r>
              <a:rPr lang="en-US" sz="2200" b="1" i="1" dirty="0" err="1" smtClean="0"/>
              <a:t>S</a:t>
            </a:r>
            <a:r>
              <a:rPr lang="en-US" sz="2200" b="1" i="1" baseline="-25000" dirty="0" err="1" smtClean="0"/>
              <a:t>y</a:t>
            </a:r>
            <a:r>
              <a:rPr lang="en-US" sz="2200" b="1" dirty="0" smtClean="0"/>
              <a:t> </a:t>
            </a:r>
            <a:r>
              <a:rPr lang="zh-CN" altLang="en-US" sz="2200" b="1" dirty="0" smtClean="0"/>
              <a:t>的集合用</a:t>
            </a:r>
            <a:r>
              <a:rPr lang="en-US" sz="2200" b="1" i="1" dirty="0" err="1" smtClean="0"/>
              <a:t>S</a:t>
            </a:r>
            <a:r>
              <a:rPr lang="en-US" sz="2200" b="1" i="1" baseline="-25000" dirty="0" err="1" smtClean="0"/>
              <a:t>x</a:t>
            </a:r>
            <a:r>
              <a:rPr lang="en-US" sz="2200" b="1" dirty="0" smtClean="0"/>
              <a:t> </a:t>
            </a:r>
            <a:r>
              <a:rPr lang="en-US" sz="2200" b="1" dirty="0" smtClean="0">
                <a:sym typeface="Symbol"/>
              </a:rPr>
              <a:t></a:t>
            </a:r>
            <a:r>
              <a:rPr lang="en-US" sz="2200" b="1" dirty="0" smtClean="0"/>
              <a:t> </a:t>
            </a:r>
            <a:r>
              <a:rPr lang="en-US" sz="2200" b="1" i="1" dirty="0" err="1" smtClean="0"/>
              <a:t>S</a:t>
            </a:r>
            <a:r>
              <a:rPr lang="en-US" sz="2200" b="1" i="1" baseline="-25000" dirty="0" err="1" smtClean="0"/>
              <a:t>y</a:t>
            </a:r>
            <a:r>
              <a:rPr lang="en-US" sz="2200" b="1" i="1" baseline="-25000" dirty="0" smtClean="0"/>
              <a:t> </a:t>
            </a:r>
            <a:r>
              <a:rPr lang="zh-CN" altLang="en-US" sz="2200" b="1" dirty="0" smtClean="0"/>
              <a:t>替换</a:t>
            </a:r>
            <a:r>
              <a:rPr lang="en-US" sz="2200" b="1" dirty="0" smtClean="0"/>
              <a:t> </a:t>
            </a:r>
          </a:p>
          <a:p>
            <a:pPr marL="914400" lvl="2"/>
            <a:r>
              <a:rPr lang="zh-CN" altLang="en-US" sz="2200" b="1" dirty="0" smtClean="0"/>
              <a:t>在新的集合</a:t>
            </a:r>
            <a:r>
              <a:rPr lang="en-US" sz="2200" b="1" i="1" dirty="0" err="1" smtClean="0"/>
              <a:t>S</a:t>
            </a:r>
            <a:r>
              <a:rPr lang="en-US" sz="2200" b="1" i="1" baseline="-25000" dirty="0" err="1" smtClean="0"/>
              <a:t>x</a:t>
            </a:r>
            <a:r>
              <a:rPr lang="en-US" sz="2200" b="1" dirty="0" smtClean="0"/>
              <a:t> </a:t>
            </a:r>
            <a:r>
              <a:rPr lang="en-US" sz="2200" b="1" dirty="0" smtClean="0">
                <a:sym typeface="Symbol"/>
              </a:rPr>
              <a:t></a:t>
            </a:r>
            <a:r>
              <a:rPr lang="en-US" sz="2200" b="1" dirty="0" smtClean="0"/>
              <a:t> </a:t>
            </a:r>
            <a:r>
              <a:rPr lang="en-US" sz="2200" b="1" i="1" dirty="0" err="1" smtClean="0"/>
              <a:t>S</a:t>
            </a:r>
            <a:r>
              <a:rPr lang="en-US" sz="2200" b="1" i="1" baseline="-25000" dirty="0" err="1" smtClean="0"/>
              <a:t>y</a:t>
            </a:r>
            <a:r>
              <a:rPr lang="en-US" sz="2200" b="1" i="1" baseline="-25000" dirty="0" smtClean="0"/>
              <a:t> </a:t>
            </a:r>
            <a:r>
              <a:rPr lang="zh-CN" altLang="en-US" sz="2200" b="1" dirty="0" smtClean="0"/>
              <a:t>中选择新的代表性元素，通常都是</a:t>
            </a:r>
            <a:r>
              <a:rPr lang="en-US" altLang="zh-CN" sz="2200" b="1" i="1" dirty="0" err="1"/>
              <a:t>S</a:t>
            </a:r>
            <a:r>
              <a:rPr lang="en-US" altLang="zh-CN" sz="2200" b="1" i="1" baseline="-25000" dirty="0" err="1"/>
              <a:t>x</a:t>
            </a:r>
            <a:r>
              <a:rPr lang="zh-CN" altLang="en-US" sz="2200" b="1" dirty="0" smtClean="0"/>
              <a:t>和</a:t>
            </a:r>
            <a:r>
              <a:rPr lang="en-US" altLang="zh-CN" sz="2200" b="1" i="1" dirty="0" err="1"/>
              <a:t>S</a:t>
            </a:r>
            <a:r>
              <a:rPr lang="en-US" altLang="zh-CN" sz="2200" b="1" i="1" baseline="-25000" dirty="0" err="1"/>
              <a:t>y</a:t>
            </a:r>
            <a:r>
              <a:rPr lang="zh-CN" altLang="en-US" sz="2200" b="1" dirty="0" smtClean="0"/>
              <a:t>中的一个</a:t>
            </a:r>
            <a:endParaRPr lang="en-US" sz="2200" b="1" dirty="0" smtClean="0"/>
          </a:p>
        </p:txBody>
      </p:sp>
    </p:spTree>
    <p:extLst>
      <p:ext uri="{BB962C8B-B14F-4D97-AF65-F5344CB8AC3E}">
        <p14:creationId xmlns:p14="http://schemas.microsoft.com/office/powerpoint/2010/main" val="310794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915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915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915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2915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2915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91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smtClean="0">
                <a:solidFill>
                  <a:srgbClr val="0000CC"/>
                </a:solidFill>
              </a:rPr>
              <a:t>(3)</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5105400"/>
          </a:xfrm>
        </p:spPr>
        <p:txBody>
          <a:bodyPr/>
          <a:lstStyle/>
          <a:p>
            <a:r>
              <a:rPr lang="zh-CN" altLang="en-US" sz="2400" b="1" dirty="0"/>
              <a:t>应用</a:t>
            </a:r>
            <a:r>
              <a:rPr lang="en-US" sz="2400" b="1" dirty="0" smtClean="0"/>
              <a:t>: </a:t>
            </a:r>
            <a:r>
              <a:rPr lang="zh-CN" altLang="en-US" sz="2400" b="1" dirty="0" smtClean="0"/>
              <a:t>寻找无向图中所有的</a:t>
            </a:r>
            <a:r>
              <a:rPr lang="zh-CN" altLang="en-US" sz="2400" b="1" i="1" dirty="0" smtClean="0">
                <a:solidFill>
                  <a:srgbClr val="FF0000"/>
                </a:solidFill>
              </a:rPr>
              <a:t>连通分支</a:t>
            </a:r>
            <a:endParaRPr lang="en-US" sz="2400" b="1" i="1" dirty="0" smtClean="0">
              <a:solidFill>
                <a:srgbClr val="FF0000"/>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514600"/>
            <a:ext cx="4572000" cy="2083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90600" y="5181600"/>
            <a:ext cx="7162800" cy="1107996"/>
          </a:xfrm>
          <a:prstGeom prst="rect">
            <a:avLst/>
          </a:prstGeom>
          <a:noFill/>
          <a:ln>
            <a:solidFill>
              <a:srgbClr val="C00000"/>
            </a:solidFill>
          </a:ln>
        </p:spPr>
        <p:txBody>
          <a:bodyPr wrap="square" rtlCol="0">
            <a:spAutoFit/>
          </a:bodyPr>
          <a:lstStyle/>
          <a:p>
            <a:r>
              <a:rPr lang="zh-CN" altLang="en-US" sz="2200" dirty="0" smtClean="0"/>
              <a:t>该算法先把每个节点初始化为一个连通分支，每个连通分支用一个集合表示</a:t>
            </a:r>
            <a:r>
              <a:rPr lang="zh-CN" altLang="en-US" sz="2200" dirty="0"/>
              <a:t>，然后不断地通过</a:t>
            </a:r>
            <a:r>
              <a:rPr lang="zh-CN" altLang="en-US" sz="2200" dirty="0" smtClean="0"/>
              <a:t>任意一条表</a:t>
            </a:r>
            <a:r>
              <a:rPr lang="en-US" altLang="zh-CN" sz="2200" i="1" dirty="0" smtClean="0"/>
              <a:t>(</a:t>
            </a:r>
            <a:r>
              <a:rPr lang="en-US" altLang="zh-CN" sz="2200" i="1" dirty="0" err="1" smtClean="0"/>
              <a:t>u,v</a:t>
            </a:r>
            <a:r>
              <a:rPr lang="en-US" altLang="zh-CN" sz="2200" i="1" dirty="0" smtClean="0"/>
              <a:t>)</a:t>
            </a:r>
            <a:r>
              <a:rPr lang="en-US" altLang="zh-CN" sz="2200" dirty="0" smtClean="0"/>
              <a:t>, </a:t>
            </a:r>
            <a:r>
              <a:rPr lang="zh-CN" altLang="en-US" sz="2200" dirty="0" smtClean="0"/>
              <a:t>合并包含</a:t>
            </a:r>
            <a:r>
              <a:rPr lang="en-US" altLang="zh-CN" sz="2200" i="1" dirty="0" smtClean="0"/>
              <a:t>u</a:t>
            </a:r>
            <a:r>
              <a:rPr lang="zh-CN" altLang="en-US" sz="2200" dirty="0" smtClean="0"/>
              <a:t>和包含</a:t>
            </a:r>
            <a:r>
              <a:rPr lang="en-US" altLang="zh-CN" sz="2200" i="1" dirty="0" smtClean="0"/>
              <a:t>v</a:t>
            </a:r>
            <a:r>
              <a:rPr lang="zh-CN" altLang="en-US" sz="2200" dirty="0" smtClean="0"/>
              <a:t>的两个连通分支</a:t>
            </a:r>
            <a:endParaRPr lang="en-US" sz="2200" dirty="0"/>
          </a:p>
        </p:txBody>
      </p:sp>
    </p:spTree>
    <p:extLst>
      <p:ext uri="{BB962C8B-B14F-4D97-AF65-F5344CB8AC3E}">
        <p14:creationId xmlns:p14="http://schemas.microsoft.com/office/powerpoint/2010/main" val="194237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smtClean="0">
                <a:solidFill>
                  <a:srgbClr val="0000CC"/>
                </a:solidFill>
              </a:rPr>
              <a:t>(4)</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371600"/>
            <a:ext cx="8458200" cy="457200"/>
          </a:xfrm>
        </p:spPr>
        <p:txBody>
          <a:bodyPr/>
          <a:lstStyle/>
          <a:p>
            <a:r>
              <a:rPr lang="zh-CN" altLang="en-US" sz="2000" b="1" dirty="0" smtClean="0"/>
              <a:t>举例</a:t>
            </a:r>
            <a:endParaRPr lang="en-US" sz="2000" b="1" dirty="0" smtClean="0"/>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9239" b="6355"/>
          <a:stretch/>
        </p:blipFill>
        <p:spPr bwMode="auto">
          <a:xfrm>
            <a:off x="762000" y="3352800"/>
            <a:ext cx="7435272"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7039" b="75132"/>
          <a:stretch/>
        </p:blipFill>
        <p:spPr bwMode="auto">
          <a:xfrm>
            <a:off x="2190584" y="1940976"/>
            <a:ext cx="5200816" cy="133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92958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smtClean="0">
                <a:solidFill>
                  <a:srgbClr val="0000CC"/>
                </a:solidFill>
              </a:rPr>
              <a:t>(5)</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914400"/>
          </a:xfrm>
        </p:spPr>
        <p:txBody>
          <a:bodyPr/>
          <a:lstStyle/>
          <a:p>
            <a:r>
              <a:rPr lang="zh-CN" altLang="en-US" sz="2400" b="1" dirty="0" smtClean="0"/>
              <a:t>可以使用一个类似于链表的结构来实现并查集</a:t>
            </a:r>
            <a:endParaRPr lang="en-US" sz="2400" b="1" dirty="0" smtClean="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30" r="55426" b="55189"/>
          <a:stretch/>
        </p:blipFill>
        <p:spPr bwMode="auto">
          <a:xfrm>
            <a:off x="609600" y="2438400"/>
            <a:ext cx="5436727"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bwMode="auto">
          <a:xfrm>
            <a:off x="381000" y="5029200"/>
            <a:ext cx="8458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en-US" sz="2400" b="1" i="1" kern="0" dirty="0" smtClean="0"/>
              <a:t>Make-Set</a:t>
            </a:r>
            <a:r>
              <a:rPr lang="en-US" sz="2400" b="1" kern="0" dirty="0" smtClean="0"/>
              <a:t>(</a:t>
            </a:r>
            <a:r>
              <a:rPr lang="en-US" sz="2400" b="1" i="1" kern="0" dirty="0" smtClean="0"/>
              <a:t>x</a:t>
            </a:r>
            <a:r>
              <a:rPr lang="en-US" sz="2400" b="1" kern="0" dirty="0" smtClean="0"/>
              <a:t>): </a:t>
            </a:r>
            <a:r>
              <a:rPr lang="en-US" sz="2400" b="1" i="1" kern="0" dirty="0" smtClean="0"/>
              <a:t>O</a:t>
            </a:r>
            <a:r>
              <a:rPr lang="en-US" sz="2400" b="1" kern="0" dirty="0" smtClean="0"/>
              <a:t>(1)</a:t>
            </a:r>
          </a:p>
          <a:p>
            <a:r>
              <a:rPr lang="en-US" sz="2400" i="1" kern="0" dirty="0" smtClean="0"/>
              <a:t>Find-Set</a:t>
            </a:r>
            <a:r>
              <a:rPr lang="en-US" sz="2400" kern="0" dirty="0" smtClean="0"/>
              <a:t>(</a:t>
            </a:r>
            <a:r>
              <a:rPr lang="en-US" sz="2400" i="1" kern="0" dirty="0" smtClean="0"/>
              <a:t>x</a:t>
            </a:r>
            <a:r>
              <a:rPr lang="en-US" sz="2400" kern="0" dirty="0"/>
              <a:t>) </a:t>
            </a:r>
            <a:r>
              <a:rPr lang="en-US" sz="2400" kern="0" dirty="0" smtClean="0"/>
              <a:t>: </a:t>
            </a:r>
            <a:r>
              <a:rPr lang="en-US" sz="2400" i="1" kern="0" dirty="0"/>
              <a:t>O</a:t>
            </a:r>
            <a:r>
              <a:rPr lang="en-US" sz="2400" kern="0" dirty="0"/>
              <a:t>(1</a:t>
            </a:r>
            <a:r>
              <a:rPr lang="en-US" sz="2400" kern="0" dirty="0" smtClean="0"/>
              <a:t>)</a:t>
            </a:r>
            <a:r>
              <a:rPr lang="zh-CN" altLang="en-US" sz="2400" kern="0" dirty="0" smtClean="0"/>
              <a:t>，因为每个元素都指向了</a:t>
            </a:r>
            <a:r>
              <a:rPr lang="en-US" altLang="zh-CN" sz="2400" kern="0" dirty="0" smtClean="0"/>
              <a:t>head</a:t>
            </a:r>
            <a:r>
              <a:rPr lang="zh-CN" altLang="en-US" sz="2400" kern="0" dirty="0" smtClean="0"/>
              <a:t>，通过</a:t>
            </a:r>
            <a:r>
              <a:rPr lang="en-US" altLang="zh-CN" sz="2400" kern="0" dirty="0" smtClean="0"/>
              <a:t>head</a:t>
            </a:r>
            <a:r>
              <a:rPr lang="zh-CN" altLang="en-US" sz="2400" kern="0" dirty="0" smtClean="0"/>
              <a:t>只要</a:t>
            </a:r>
            <a:r>
              <a:rPr lang="en-US" altLang="zh-CN" sz="2400" i="1" kern="0" dirty="0" smtClean="0"/>
              <a:t>O(1)</a:t>
            </a:r>
            <a:r>
              <a:rPr lang="zh-CN" altLang="en-US" sz="2400" kern="0" dirty="0" smtClean="0"/>
              <a:t>就可以找到</a:t>
            </a:r>
            <a:r>
              <a:rPr lang="zh-CN" altLang="en-US" sz="2400" i="1" kern="0" dirty="0" smtClean="0">
                <a:solidFill>
                  <a:srgbClr val="FF0000"/>
                </a:solidFill>
              </a:rPr>
              <a:t>代表性元素</a:t>
            </a:r>
            <a:endParaRPr lang="en-US" sz="2400" i="1" kern="0" dirty="0">
              <a:solidFill>
                <a:srgbClr val="FF0000"/>
              </a:solidFill>
            </a:endParaRPr>
          </a:p>
        </p:txBody>
      </p:sp>
      <p:sp>
        <p:nvSpPr>
          <p:cNvPr id="3" name="TextBox 2"/>
          <p:cNvSpPr txBox="1"/>
          <p:nvPr/>
        </p:nvSpPr>
        <p:spPr>
          <a:xfrm>
            <a:off x="6374821" y="2870537"/>
            <a:ext cx="2007179" cy="1785104"/>
          </a:xfrm>
          <a:prstGeom prst="rect">
            <a:avLst/>
          </a:prstGeom>
          <a:noFill/>
          <a:ln>
            <a:solidFill>
              <a:srgbClr val="C00000"/>
            </a:solidFill>
          </a:ln>
        </p:spPr>
        <p:txBody>
          <a:bodyPr wrap="square" rtlCol="0">
            <a:spAutoFit/>
          </a:bodyPr>
          <a:lstStyle/>
          <a:p>
            <a:r>
              <a:rPr lang="zh-CN" altLang="en-US" sz="2200" i="1" dirty="0" smtClean="0"/>
              <a:t>链表中的第一个元素</a:t>
            </a:r>
            <a:r>
              <a:rPr lang="en-US" altLang="zh-CN" sz="2200" i="1" dirty="0" smtClean="0"/>
              <a:t>(head</a:t>
            </a:r>
            <a:r>
              <a:rPr lang="zh-CN" altLang="en-US" sz="2200" i="1" dirty="0" smtClean="0"/>
              <a:t>指向的元素</a:t>
            </a:r>
            <a:r>
              <a:rPr lang="en-US" altLang="zh-CN" sz="2200" i="1" dirty="0" smtClean="0"/>
              <a:t>)</a:t>
            </a:r>
            <a:r>
              <a:rPr lang="zh-CN" altLang="en-US" sz="2200" i="1" dirty="0" smtClean="0"/>
              <a:t>为集合的</a:t>
            </a:r>
            <a:r>
              <a:rPr lang="zh-CN" altLang="en-US" sz="2200" i="1" dirty="0" smtClean="0">
                <a:solidFill>
                  <a:srgbClr val="FF0000"/>
                </a:solidFill>
              </a:rPr>
              <a:t>代表性元素</a:t>
            </a:r>
            <a:endParaRPr lang="en-US" sz="2200" i="1" dirty="0">
              <a:solidFill>
                <a:srgbClr val="FF0000"/>
              </a:solidFill>
            </a:endParaRPr>
          </a:p>
        </p:txBody>
      </p:sp>
    </p:spTree>
    <p:extLst>
      <p:ext uri="{BB962C8B-B14F-4D97-AF65-F5344CB8AC3E}">
        <p14:creationId xmlns:p14="http://schemas.microsoft.com/office/powerpoint/2010/main" val="148143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P spid="7" grpId="0"/>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smtClean="0">
                <a:solidFill>
                  <a:srgbClr val="0000CC"/>
                </a:solidFill>
              </a:rPr>
              <a:t>(6)</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1295400"/>
          </a:xfrm>
        </p:spPr>
        <p:txBody>
          <a:bodyPr/>
          <a:lstStyle/>
          <a:p>
            <a:r>
              <a:rPr lang="en-US" sz="2400" b="1" i="1" dirty="0" smtClean="0"/>
              <a:t>Union</a:t>
            </a:r>
            <a:r>
              <a:rPr lang="en-US" sz="2400" b="1" dirty="0" smtClean="0"/>
              <a:t>(x, y): </a:t>
            </a:r>
            <a:r>
              <a:rPr lang="en-US" sz="2400" b="1" i="1" dirty="0" smtClean="0"/>
              <a:t>O</a:t>
            </a:r>
            <a:r>
              <a:rPr lang="en-US" sz="2400" b="1" dirty="0" smtClean="0"/>
              <a:t>(</a:t>
            </a:r>
            <a:r>
              <a:rPr lang="en-US" sz="2400" b="1" i="1" dirty="0" smtClean="0"/>
              <a:t>n</a:t>
            </a:r>
            <a:r>
              <a:rPr lang="en-US" sz="2400" b="1" dirty="0" smtClean="0"/>
              <a:t>)</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209800"/>
            <a:ext cx="8571636" cy="354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647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smtClean="0">
                <a:solidFill>
                  <a:srgbClr val="0000CC"/>
                </a:solidFill>
              </a:rPr>
              <a:t>Kruskal</a:t>
            </a:r>
            <a:r>
              <a:rPr lang="zh-CN" altLang="en-US" sz="3600" b="1" dirty="0">
                <a:solidFill>
                  <a:srgbClr val="0000CC"/>
                </a:solidFill>
              </a:rPr>
              <a:t>算法</a:t>
            </a:r>
            <a:r>
              <a:rPr lang="en-US" sz="3600" b="1" dirty="0" smtClean="0">
                <a:solidFill>
                  <a:srgbClr val="0000CC"/>
                </a:solidFill>
              </a:rPr>
              <a:t>: </a:t>
            </a:r>
            <a:r>
              <a:rPr lang="zh-CN" altLang="en-US" sz="3600" b="1" dirty="0" smtClean="0">
                <a:solidFill>
                  <a:srgbClr val="0000CC"/>
                </a:solidFill>
              </a:rPr>
              <a:t>伪代码</a:t>
            </a:r>
            <a:endParaRPr lang="en-US" sz="3600" b="1" dirty="0">
              <a:solidFill>
                <a:srgbClr val="0000CC"/>
              </a:solidFill>
              <a:sym typeface="Symbol" pitchFamily="18" charset="2"/>
            </a:endParaRPr>
          </a:p>
        </p:txBody>
      </p:sp>
      <p:pic>
        <p:nvPicPr>
          <p:cNvPr id="22530" name="Picture 2"/>
          <p:cNvPicPr>
            <a:picLocks noChangeAspect="1" noChangeArrowheads="1"/>
          </p:cNvPicPr>
          <p:nvPr/>
        </p:nvPicPr>
        <p:blipFill>
          <a:blip r:embed="rId3" cstate="print"/>
          <a:srcRect/>
          <a:stretch>
            <a:fillRect/>
          </a:stretch>
        </p:blipFill>
        <p:spPr bwMode="auto">
          <a:xfrm>
            <a:off x="762000" y="1600200"/>
            <a:ext cx="6885788" cy="3276600"/>
          </a:xfrm>
          <a:prstGeom prst="rect">
            <a:avLst/>
          </a:prstGeom>
          <a:noFill/>
          <a:ln w="9525">
            <a:noFill/>
            <a:miter lim="800000"/>
            <a:headEnd/>
            <a:tailEnd/>
          </a:ln>
        </p:spPr>
      </p:pic>
      <p:sp>
        <p:nvSpPr>
          <p:cNvPr id="5" name="TextBox 4"/>
          <p:cNvSpPr txBox="1"/>
          <p:nvPr/>
        </p:nvSpPr>
        <p:spPr>
          <a:xfrm>
            <a:off x="2438400" y="1905000"/>
            <a:ext cx="1697901" cy="400110"/>
          </a:xfrm>
          <a:prstGeom prst="rect">
            <a:avLst/>
          </a:prstGeom>
          <a:noFill/>
        </p:spPr>
        <p:txBody>
          <a:bodyPr wrap="none" rtlCol="0">
            <a:spAutoFit/>
          </a:bodyPr>
          <a:lstStyle/>
          <a:p>
            <a:r>
              <a:rPr lang="en-US" dirty="0" smtClean="0"/>
              <a:t>// </a:t>
            </a:r>
            <a:r>
              <a:rPr lang="en-US" i="1" dirty="0" smtClean="0"/>
              <a:t>A</a:t>
            </a:r>
            <a:r>
              <a:rPr lang="en-US" dirty="0" smtClean="0"/>
              <a:t> </a:t>
            </a:r>
            <a:r>
              <a:rPr lang="zh-CN" altLang="en-US" dirty="0" smtClean="0"/>
              <a:t>存储</a:t>
            </a:r>
            <a:r>
              <a:rPr lang="en-US" dirty="0" smtClean="0"/>
              <a:t>MST</a:t>
            </a:r>
            <a:endParaRPr lang="en-US" dirty="0"/>
          </a:p>
        </p:txBody>
      </p:sp>
      <p:sp>
        <p:nvSpPr>
          <p:cNvPr id="6" name="TextBox 5"/>
          <p:cNvSpPr txBox="1"/>
          <p:nvPr/>
        </p:nvSpPr>
        <p:spPr>
          <a:xfrm>
            <a:off x="3429000" y="2590800"/>
            <a:ext cx="2970685" cy="400110"/>
          </a:xfrm>
          <a:prstGeom prst="rect">
            <a:avLst/>
          </a:prstGeom>
          <a:noFill/>
        </p:spPr>
        <p:txBody>
          <a:bodyPr wrap="none" rtlCol="0">
            <a:spAutoFit/>
          </a:bodyPr>
          <a:lstStyle/>
          <a:p>
            <a:r>
              <a:rPr lang="en-US" dirty="0" smtClean="0"/>
              <a:t>// </a:t>
            </a:r>
            <a:r>
              <a:rPr lang="zh-CN" altLang="en-US" dirty="0" smtClean="0"/>
              <a:t>每个节点生成一个</a:t>
            </a:r>
            <a:r>
              <a:rPr lang="zh-CN" altLang="en-US" dirty="0"/>
              <a:t>集合</a:t>
            </a:r>
            <a:endParaRPr lang="en-US" dirty="0"/>
          </a:p>
        </p:txBody>
      </p:sp>
      <p:sp>
        <p:nvSpPr>
          <p:cNvPr id="8" name="TextBox 7"/>
          <p:cNvSpPr txBox="1"/>
          <p:nvPr/>
        </p:nvSpPr>
        <p:spPr>
          <a:xfrm>
            <a:off x="5257800" y="3638490"/>
            <a:ext cx="2776722" cy="707886"/>
          </a:xfrm>
          <a:prstGeom prst="rect">
            <a:avLst/>
          </a:prstGeom>
          <a:noFill/>
        </p:spPr>
        <p:txBody>
          <a:bodyPr wrap="none" rtlCol="0">
            <a:spAutoFit/>
          </a:bodyPr>
          <a:lstStyle/>
          <a:p>
            <a:r>
              <a:rPr lang="en-US" dirty="0" smtClean="0"/>
              <a:t>// </a:t>
            </a:r>
            <a:r>
              <a:rPr lang="zh-CN" altLang="en-US" dirty="0" smtClean="0"/>
              <a:t>如果两个集合不相交</a:t>
            </a:r>
            <a:r>
              <a:rPr lang="en-US" dirty="0" smtClean="0"/>
              <a:t>,</a:t>
            </a:r>
          </a:p>
          <a:p>
            <a:r>
              <a:rPr lang="en-US" dirty="0" smtClean="0"/>
              <a:t>// </a:t>
            </a:r>
            <a:r>
              <a:rPr lang="zh-CN" altLang="en-US" dirty="0" smtClean="0"/>
              <a:t>则添加边</a:t>
            </a:r>
            <a:r>
              <a:rPr lang="en-US" dirty="0" smtClean="0"/>
              <a:t>(</a:t>
            </a:r>
            <a:r>
              <a:rPr lang="en-US" i="1" dirty="0" smtClean="0"/>
              <a:t>u</a:t>
            </a:r>
            <a:r>
              <a:rPr lang="en-US" dirty="0" smtClean="0"/>
              <a:t>, </a:t>
            </a:r>
            <a:r>
              <a:rPr lang="en-US" i="1" dirty="0" smtClean="0"/>
              <a:t>v</a:t>
            </a:r>
            <a:r>
              <a:rPr lang="en-US" dirty="0" smtClean="0"/>
              <a:t>) </a:t>
            </a:r>
            <a:r>
              <a:rPr lang="zh-CN" altLang="en-US" dirty="0"/>
              <a:t>至</a:t>
            </a:r>
            <a:r>
              <a:rPr lang="en-US" dirty="0" smtClean="0"/>
              <a:t> </a:t>
            </a:r>
            <a:r>
              <a:rPr lang="en-US" i="1" dirty="0" smtClean="0"/>
              <a:t>A</a:t>
            </a:r>
            <a:r>
              <a:rPr lang="zh-CN" altLang="en-US" dirty="0" smtClean="0"/>
              <a:t>中</a:t>
            </a:r>
            <a:endParaRPr lang="en-US" dirty="0"/>
          </a:p>
        </p:txBody>
      </p:sp>
      <p:sp>
        <p:nvSpPr>
          <p:cNvPr id="9" name="TextBox 8"/>
          <p:cNvSpPr txBox="1"/>
          <p:nvPr/>
        </p:nvSpPr>
        <p:spPr>
          <a:xfrm>
            <a:off x="474737" y="5200471"/>
            <a:ext cx="8015763" cy="830997"/>
          </a:xfrm>
          <a:prstGeom prst="rect">
            <a:avLst/>
          </a:prstGeom>
          <a:noFill/>
        </p:spPr>
        <p:txBody>
          <a:bodyPr wrap="square" rtlCol="0">
            <a:spAutoFit/>
          </a:bodyPr>
          <a:lstStyle/>
          <a:p>
            <a:pPr marL="274320" indent="-274320">
              <a:buFont typeface="Wingdings" pitchFamily="2" charset="2"/>
              <a:buChar char="§"/>
            </a:pPr>
            <a:r>
              <a:rPr lang="zh-CN" altLang="en-US" sz="2400" i="1" dirty="0" smtClean="0">
                <a:solidFill>
                  <a:srgbClr val="FF0000"/>
                </a:solidFill>
              </a:rPr>
              <a:t>贪心选择</a:t>
            </a:r>
            <a:r>
              <a:rPr lang="en-US" sz="2400" dirty="0" smtClean="0"/>
              <a:t>: </a:t>
            </a:r>
            <a:r>
              <a:rPr lang="zh-CN" altLang="en-US" sz="2400" dirty="0" smtClean="0"/>
              <a:t>选择下一条边可用边时，我们总是选择权值最小且连接</a:t>
            </a:r>
            <a:r>
              <a:rPr lang="en-US" altLang="zh-CN" sz="2400" dirty="0" smtClean="0"/>
              <a:t>2</a:t>
            </a:r>
            <a:r>
              <a:rPr lang="zh-CN" altLang="en-US" sz="2400" dirty="0" smtClean="0"/>
              <a:t>个连通分支的边</a:t>
            </a:r>
            <a:endParaRPr lang="en-US" altLang="zh-CN" sz="2400" dirty="0" smtClean="0"/>
          </a:p>
        </p:txBody>
      </p:sp>
    </p:spTree>
    <p:extLst>
      <p:ext uri="{BB962C8B-B14F-4D97-AF65-F5344CB8AC3E}">
        <p14:creationId xmlns:p14="http://schemas.microsoft.com/office/powerpoint/2010/main" val="14947280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smtClean="0">
                <a:solidFill>
                  <a:srgbClr val="0000CC"/>
                </a:solidFill>
              </a:rPr>
              <a:t>Kruskal</a:t>
            </a:r>
            <a:r>
              <a:rPr lang="zh-CN" altLang="en-US" sz="3600" b="1" dirty="0">
                <a:solidFill>
                  <a:srgbClr val="0000CC"/>
                </a:solidFill>
              </a:rPr>
              <a:t>算法</a:t>
            </a:r>
            <a:r>
              <a:rPr lang="en-US" sz="3600" b="1" dirty="0" smtClean="0">
                <a:solidFill>
                  <a:srgbClr val="0000CC"/>
                </a:solidFill>
              </a:rPr>
              <a:t>: </a:t>
            </a:r>
            <a:r>
              <a:rPr lang="zh-CN" altLang="en-US" sz="3600" b="1" dirty="0" smtClean="0">
                <a:solidFill>
                  <a:srgbClr val="0000CC"/>
                </a:solidFill>
              </a:rPr>
              <a:t>举例</a:t>
            </a:r>
            <a:r>
              <a:rPr lang="en-US" sz="3600" b="1" dirty="0" smtClean="0">
                <a:solidFill>
                  <a:srgbClr val="0000CC"/>
                </a:solidFill>
              </a:rPr>
              <a:t>(1)</a:t>
            </a:r>
            <a:endParaRPr lang="en-US" sz="3600" b="1" dirty="0">
              <a:solidFill>
                <a:srgbClr val="0000CC"/>
              </a:solidFill>
              <a:sym typeface="Symbol" pitchFamily="18" charset="2"/>
            </a:endParaRPr>
          </a:p>
        </p:txBody>
      </p:sp>
      <p:sp>
        <p:nvSpPr>
          <p:cNvPr id="5" name="TextBox 4"/>
          <p:cNvSpPr txBox="1"/>
          <p:nvPr/>
        </p:nvSpPr>
        <p:spPr>
          <a:xfrm>
            <a:off x="762000" y="1447800"/>
            <a:ext cx="7391400" cy="461665"/>
          </a:xfrm>
          <a:prstGeom prst="rect">
            <a:avLst/>
          </a:prstGeom>
          <a:noFill/>
        </p:spPr>
        <p:txBody>
          <a:bodyPr wrap="square" rtlCol="0">
            <a:spAutoFit/>
          </a:bodyPr>
          <a:lstStyle/>
          <a:p>
            <a:r>
              <a:rPr lang="zh-CN" altLang="en-US" sz="2400" dirty="0" smtClean="0"/>
              <a:t>考虑以下图</a:t>
            </a:r>
            <a:r>
              <a:rPr lang="en-US" sz="2400" dirty="0" smtClean="0"/>
              <a:t>:</a:t>
            </a:r>
            <a:endParaRPr lang="en-US" sz="2400" dirty="0"/>
          </a:p>
        </p:txBody>
      </p:sp>
      <p:sp>
        <p:nvSpPr>
          <p:cNvPr id="9" name="TextBox 8"/>
          <p:cNvSpPr txBox="1"/>
          <p:nvPr/>
        </p:nvSpPr>
        <p:spPr>
          <a:xfrm>
            <a:off x="589722" y="4660616"/>
            <a:ext cx="7391400" cy="461665"/>
          </a:xfrm>
          <a:prstGeom prst="rect">
            <a:avLst/>
          </a:prstGeom>
          <a:noFill/>
        </p:spPr>
        <p:txBody>
          <a:bodyPr wrap="square" rtlCol="0">
            <a:spAutoFit/>
          </a:bodyPr>
          <a:lstStyle/>
          <a:p>
            <a:pPr marL="274320" indent="-274320">
              <a:buFont typeface="Wingdings" pitchFamily="2" charset="2"/>
              <a:buChar char="§"/>
            </a:pPr>
            <a:r>
              <a:rPr lang="zh-CN" altLang="en-US" sz="2400" dirty="0" smtClean="0"/>
              <a:t>求一个</a:t>
            </a:r>
            <a:r>
              <a:rPr lang="en-US" sz="2400" dirty="0" smtClean="0"/>
              <a:t>MST</a:t>
            </a:r>
            <a:endParaRPr lang="en-US" sz="2400" dirty="0"/>
          </a:p>
        </p:txBody>
      </p:sp>
      <p:sp>
        <p:nvSpPr>
          <p:cNvPr id="6" name="TextBox 5"/>
          <p:cNvSpPr txBox="1"/>
          <p:nvPr/>
        </p:nvSpPr>
        <p:spPr>
          <a:xfrm>
            <a:off x="634778" y="5122281"/>
            <a:ext cx="7518621" cy="1200329"/>
          </a:xfrm>
          <a:prstGeom prst="rect">
            <a:avLst/>
          </a:prstGeom>
          <a:noFill/>
        </p:spPr>
        <p:txBody>
          <a:bodyPr wrap="square" rtlCol="0">
            <a:spAutoFit/>
          </a:bodyPr>
          <a:lstStyle/>
          <a:p>
            <a:pPr marL="274320" indent="-274320">
              <a:buFont typeface="Wingdings" pitchFamily="2" charset="2"/>
              <a:buChar char="§"/>
            </a:pPr>
            <a:r>
              <a:rPr lang="zh-CN" altLang="en-US" sz="2400" dirty="0" smtClean="0"/>
              <a:t>将边按照权值非降的方式排序</a:t>
            </a:r>
            <a:r>
              <a:rPr lang="en-US" sz="2400" dirty="0" smtClean="0"/>
              <a:t>:</a:t>
            </a:r>
          </a:p>
          <a:p>
            <a:r>
              <a:rPr lang="en-US" sz="2400" dirty="0"/>
              <a:t> </a:t>
            </a:r>
            <a:r>
              <a:rPr lang="en-US" sz="2400" dirty="0" smtClean="0"/>
              <a:t>   (</a:t>
            </a:r>
            <a:r>
              <a:rPr lang="en-US" sz="2400" i="1" dirty="0" smtClean="0"/>
              <a:t>h</a:t>
            </a:r>
            <a:r>
              <a:rPr lang="en-US" sz="2400" dirty="0" smtClean="0"/>
              <a:t>, </a:t>
            </a:r>
            <a:r>
              <a:rPr lang="en-US" sz="2400" i="1" dirty="0" smtClean="0"/>
              <a:t>g</a:t>
            </a:r>
            <a:r>
              <a:rPr lang="en-US" sz="2400" dirty="0" smtClean="0"/>
              <a:t>), </a:t>
            </a:r>
            <a:r>
              <a:rPr lang="en-US" sz="2400" dirty="0"/>
              <a:t>(</a:t>
            </a:r>
            <a:r>
              <a:rPr lang="en-US" sz="2400" i="1" dirty="0" err="1"/>
              <a:t>i</a:t>
            </a:r>
            <a:r>
              <a:rPr lang="en-US" sz="2400" dirty="0"/>
              <a:t>, </a:t>
            </a:r>
            <a:r>
              <a:rPr lang="en-US" sz="2400" i="1" dirty="0"/>
              <a:t>c</a:t>
            </a:r>
            <a:r>
              <a:rPr lang="en-US" sz="2400" dirty="0"/>
              <a:t>), (</a:t>
            </a:r>
            <a:r>
              <a:rPr lang="en-US" sz="2400" i="1" dirty="0" smtClean="0"/>
              <a:t>g</a:t>
            </a:r>
            <a:r>
              <a:rPr lang="en-US" sz="2400" dirty="0" smtClean="0"/>
              <a:t>, </a:t>
            </a:r>
            <a:r>
              <a:rPr lang="en-US" sz="2400" i="1" dirty="0" smtClean="0"/>
              <a:t>f</a:t>
            </a:r>
            <a:r>
              <a:rPr lang="en-US" sz="2400" dirty="0" smtClean="0"/>
              <a:t>), (</a:t>
            </a:r>
            <a:r>
              <a:rPr lang="en-US" sz="2400" i="1" dirty="0" smtClean="0"/>
              <a:t>a</a:t>
            </a:r>
            <a:r>
              <a:rPr lang="en-US" sz="2400" dirty="0" smtClean="0"/>
              <a:t>, </a:t>
            </a:r>
            <a:r>
              <a:rPr lang="en-US" sz="2400" i="1" dirty="0" smtClean="0"/>
              <a:t>b</a:t>
            </a:r>
            <a:r>
              <a:rPr lang="en-US" sz="2400" dirty="0" smtClean="0"/>
              <a:t>), (</a:t>
            </a:r>
            <a:r>
              <a:rPr lang="en-US" sz="2400" i="1" dirty="0" smtClean="0"/>
              <a:t>c</a:t>
            </a:r>
            <a:r>
              <a:rPr lang="en-US" sz="2400" dirty="0" smtClean="0"/>
              <a:t>, </a:t>
            </a:r>
            <a:r>
              <a:rPr lang="en-US" sz="2400" i="1" dirty="0" smtClean="0"/>
              <a:t>f</a:t>
            </a:r>
            <a:r>
              <a:rPr lang="en-US" sz="2400" dirty="0" smtClean="0"/>
              <a:t>), (</a:t>
            </a:r>
            <a:r>
              <a:rPr lang="en-US" sz="2400" i="1" dirty="0" err="1" smtClean="0"/>
              <a:t>i</a:t>
            </a:r>
            <a:r>
              <a:rPr lang="en-US" sz="2400" dirty="0" smtClean="0"/>
              <a:t>, </a:t>
            </a:r>
            <a:r>
              <a:rPr lang="en-US" sz="2400" i="1" dirty="0" smtClean="0"/>
              <a:t>g</a:t>
            </a:r>
            <a:r>
              <a:rPr lang="en-US" sz="2400" dirty="0" smtClean="0"/>
              <a:t>), </a:t>
            </a:r>
            <a:r>
              <a:rPr lang="en-US" sz="2400" dirty="0"/>
              <a:t>(</a:t>
            </a:r>
            <a:r>
              <a:rPr lang="en-US" sz="2400" i="1" dirty="0"/>
              <a:t>c</a:t>
            </a:r>
            <a:r>
              <a:rPr lang="en-US" sz="2400" dirty="0"/>
              <a:t>, </a:t>
            </a:r>
            <a:r>
              <a:rPr lang="en-US" sz="2400" i="1" dirty="0"/>
              <a:t>d</a:t>
            </a:r>
            <a:r>
              <a:rPr lang="en-US" sz="2400" dirty="0"/>
              <a:t>), (</a:t>
            </a:r>
            <a:r>
              <a:rPr lang="en-US" sz="2400" i="1" dirty="0" smtClean="0"/>
              <a:t>h</a:t>
            </a:r>
            <a:r>
              <a:rPr lang="en-US" sz="2400" dirty="0" smtClean="0"/>
              <a:t>, </a:t>
            </a:r>
            <a:r>
              <a:rPr lang="en-US" sz="2400" i="1" dirty="0" err="1" smtClean="0"/>
              <a:t>i</a:t>
            </a:r>
            <a:r>
              <a:rPr lang="en-US" sz="2400" dirty="0" smtClean="0"/>
              <a:t>), (</a:t>
            </a:r>
            <a:r>
              <a:rPr lang="en-US" sz="2400" i="1" dirty="0" smtClean="0"/>
              <a:t>a</a:t>
            </a:r>
            <a:r>
              <a:rPr lang="en-US" sz="2400" dirty="0" smtClean="0"/>
              <a:t>, </a:t>
            </a:r>
            <a:r>
              <a:rPr lang="en-US" sz="2400" i="1" dirty="0" smtClean="0"/>
              <a:t>h</a:t>
            </a:r>
            <a:r>
              <a:rPr lang="en-US" sz="2400" dirty="0" smtClean="0"/>
              <a:t>), </a:t>
            </a:r>
          </a:p>
          <a:p>
            <a:r>
              <a:rPr lang="en-US" sz="2400" dirty="0" smtClean="0"/>
              <a:t>    (</a:t>
            </a:r>
            <a:r>
              <a:rPr lang="en-US" sz="2400" i="1" dirty="0" smtClean="0"/>
              <a:t>b</a:t>
            </a:r>
            <a:r>
              <a:rPr lang="en-US" sz="2400" dirty="0" smtClean="0"/>
              <a:t>, </a:t>
            </a:r>
            <a:r>
              <a:rPr lang="en-US" sz="2400" i="1" dirty="0" smtClean="0"/>
              <a:t>c</a:t>
            </a:r>
            <a:r>
              <a:rPr lang="en-US" sz="2400" dirty="0" smtClean="0"/>
              <a:t>), (</a:t>
            </a:r>
            <a:r>
              <a:rPr lang="en-US" sz="2400" i="1" dirty="0" smtClean="0"/>
              <a:t>d</a:t>
            </a:r>
            <a:r>
              <a:rPr lang="en-US" sz="2400" dirty="0" smtClean="0"/>
              <a:t>, </a:t>
            </a:r>
            <a:r>
              <a:rPr lang="en-US" sz="2400" i="1" dirty="0" smtClean="0"/>
              <a:t>e</a:t>
            </a:r>
            <a:r>
              <a:rPr lang="en-US" sz="2400" dirty="0" smtClean="0"/>
              <a:t>), (</a:t>
            </a:r>
            <a:r>
              <a:rPr lang="en-US" sz="2400" i="1" dirty="0" smtClean="0"/>
              <a:t>f</a:t>
            </a:r>
            <a:r>
              <a:rPr lang="en-US" sz="2400" dirty="0" smtClean="0"/>
              <a:t>, </a:t>
            </a:r>
            <a:r>
              <a:rPr lang="en-US" sz="2400" i="1" dirty="0" smtClean="0"/>
              <a:t>e</a:t>
            </a:r>
            <a:r>
              <a:rPr lang="en-US" sz="2400" dirty="0" smtClean="0"/>
              <a:t>), (</a:t>
            </a:r>
            <a:r>
              <a:rPr lang="en-US" sz="2400" i="1" dirty="0" smtClean="0"/>
              <a:t>b</a:t>
            </a:r>
            <a:r>
              <a:rPr lang="en-US" sz="2400" dirty="0" smtClean="0"/>
              <a:t>, </a:t>
            </a:r>
            <a:r>
              <a:rPr lang="en-US" sz="2400" i="1" dirty="0" smtClean="0"/>
              <a:t>h</a:t>
            </a:r>
            <a:r>
              <a:rPr lang="en-US" sz="2400" dirty="0" smtClean="0"/>
              <a:t>), (</a:t>
            </a:r>
            <a:r>
              <a:rPr lang="en-US" sz="2400" i="1" dirty="0" smtClean="0"/>
              <a:t>d</a:t>
            </a:r>
            <a:r>
              <a:rPr lang="en-US" sz="2400" dirty="0" smtClean="0"/>
              <a:t>, </a:t>
            </a:r>
            <a:r>
              <a:rPr lang="en-US" sz="2400" i="1" dirty="0" smtClean="0"/>
              <a:t>f</a:t>
            </a:r>
            <a:r>
              <a:rPr lang="en-US" sz="2400" dirty="0" smtClean="0"/>
              <a:t>) </a:t>
            </a:r>
            <a:endParaRPr lang="en-US" sz="2400" dirty="0"/>
          </a:p>
        </p:txBody>
      </p:sp>
      <p:grpSp>
        <p:nvGrpSpPr>
          <p:cNvPr id="12" name="Group 11"/>
          <p:cNvGrpSpPr/>
          <p:nvPr/>
        </p:nvGrpSpPr>
        <p:grpSpPr>
          <a:xfrm>
            <a:off x="1676400" y="2362200"/>
            <a:ext cx="5181600" cy="2209800"/>
            <a:chOff x="1600200" y="2362200"/>
            <a:chExt cx="5181600" cy="2209800"/>
          </a:xfrm>
        </p:grpSpPr>
        <p:pic>
          <p:nvPicPr>
            <p:cNvPr id="7" name="Picture 2"/>
            <p:cNvPicPr>
              <a:picLocks noChangeAspect="1" noChangeArrowheads="1"/>
            </p:cNvPicPr>
            <p:nvPr/>
          </p:nvPicPr>
          <p:blipFill rotWithShape="1">
            <a:blip r:embed="rId3" cstate="print"/>
            <a:srcRect l="3429" r="52542" b="78623"/>
            <a:stretch/>
          </p:blipFill>
          <p:spPr bwMode="auto">
            <a:xfrm>
              <a:off x="1600200" y="2362200"/>
              <a:ext cx="5181600" cy="2119746"/>
            </a:xfrm>
            <a:prstGeom prst="rect">
              <a:avLst/>
            </a:prstGeom>
            <a:noFill/>
            <a:ln w="9525">
              <a:noFill/>
              <a:miter lim="800000"/>
              <a:headEnd/>
              <a:tailEnd/>
            </a:ln>
          </p:spPr>
        </p:pic>
        <p:sp>
          <p:nvSpPr>
            <p:cNvPr id="2" name="Rectangle 1"/>
            <p:cNvSpPr/>
            <p:nvPr/>
          </p:nvSpPr>
          <p:spPr bwMode="auto">
            <a:xfrm>
              <a:off x="2971800" y="4267200"/>
              <a:ext cx="304800" cy="304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sp>
          <p:nvSpPr>
            <p:cNvPr id="10" name="Rectangle 9"/>
            <p:cNvSpPr/>
            <p:nvPr/>
          </p:nvSpPr>
          <p:spPr bwMode="auto">
            <a:xfrm>
              <a:off x="2819400" y="4038600"/>
              <a:ext cx="1143000" cy="1770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cxnSp>
          <p:nvCxnSpPr>
            <p:cNvPr id="4" name="Straight Connector 3"/>
            <p:cNvCxnSpPr/>
            <p:nvPr/>
          </p:nvCxnSpPr>
          <p:spPr bwMode="auto">
            <a:xfrm>
              <a:off x="2819400" y="4114800"/>
              <a:ext cx="11430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339302595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smtClean="0">
                <a:solidFill>
                  <a:srgbClr val="0000CC"/>
                </a:solidFill>
              </a:rPr>
              <a:t>(2)</a:t>
            </a:r>
            <a:endParaRPr lang="en-US" sz="3600" b="1" dirty="0">
              <a:solidFill>
                <a:srgbClr val="0000CC"/>
              </a:solidFill>
              <a:sym typeface="Symbol" pitchFamily="18" charset="2"/>
            </a:endParaRPr>
          </a:p>
        </p:txBody>
      </p:sp>
      <p:pic>
        <p:nvPicPr>
          <p:cNvPr id="24578" name="Picture 2"/>
          <p:cNvPicPr>
            <a:picLocks noChangeAspect="1" noChangeArrowheads="1"/>
          </p:cNvPicPr>
          <p:nvPr/>
        </p:nvPicPr>
        <p:blipFill>
          <a:blip r:embed="rId3" cstate="print"/>
          <a:srcRect b="49056"/>
          <a:stretch>
            <a:fillRect/>
          </a:stretch>
        </p:blipFill>
        <p:spPr bwMode="auto">
          <a:xfrm>
            <a:off x="254560" y="1828800"/>
            <a:ext cx="8343442" cy="3581400"/>
          </a:xfrm>
          <a:prstGeom prst="rect">
            <a:avLst/>
          </a:prstGeom>
          <a:noFill/>
          <a:ln w="9525">
            <a:noFill/>
            <a:miter lim="800000"/>
            <a:headEnd/>
            <a:tailEnd/>
          </a:ln>
        </p:spPr>
      </p:pic>
    </p:spTree>
    <p:extLst>
      <p:ext uri="{BB962C8B-B14F-4D97-AF65-F5344CB8AC3E}">
        <p14:creationId xmlns:p14="http://schemas.microsoft.com/office/powerpoint/2010/main" val="23504370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27075" y="304800"/>
            <a:ext cx="7772400" cy="914400"/>
          </a:xfrm>
        </p:spPr>
        <p:txBody>
          <a:bodyPr/>
          <a:lstStyle/>
          <a:p>
            <a:r>
              <a:rPr lang="zh-CN" altLang="en-US" sz="3600" b="1" kern="1200" dirty="0" smtClean="0">
                <a:solidFill>
                  <a:srgbClr val="0000CC"/>
                </a:solidFill>
              </a:rPr>
              <a:t>简单图</a:t>
            </a:r>
            <a:endParaRPr lang="en-US" sz="3600" b="1" kern="1200" dirty="0">
              <a:solidFill>
                <a:srgbClr val="0000CC"/>
              </a:solidFill>
            </a:endParaRPr>
          </a:p>
        </p:txBody>
      </p:sp>
      <p:sp>
        <p:nvSpPr>
          <p:cNvPr id="10243" name="Rectangle 3"/>
          <p:cNvSpPr>
            <a:spLocks noGrp="1" noChangeArrowheads="1"/>
          </p:cNvSpPr>
          <p:nvPr>
            <p:ph type="body" idx="1"/>
          </p:nvPr>
        </p:nvSpPr>
        <p:spPr>
          <a:xfrm>
            <a:off x="685800" y="1447800"/>
            <a:ext cx="7772400" cy="4572000"/>
          </a:xfrm>
        </p:spPr>
        <p:txBody>
          <a:bodyPr/>
          <a:lstStyle/>
          <a:p>
            <a:r>
              <a:rPr lang="zh-CN" altLang="en-US" sz="2400" b="1" i="1" dirty="0" smtClean="0">
                <a:solidFill>
                  <a:srgbClr val="C00000"/>
                </a:solidFill>
              </a:rPr>
              <a:t>简单图</a:t>
            </a:r>
            <a:r>
              <a:rPr lang="zh-CN" altLang="en-US" sz="2400" b="1" dirty="0" smtClean="0"/>
              <a:t>是指没有多重边（两个节点之间有多条边）且没有自环的图</a:t>
            </a:r>
            <a:endParaRPr lang="en-US" sz="2400" b="1" dirty="0" smtClean="0"/>
          </a:p>
          <a:p>
            <a:pPr lvl="1"/>
            <a:r>
              <a:rPr lang="zh-CN" altLang="en-US" sz="2200" b="1" dirty="0" smtClean="0"/>
              <a:t>在本门课中，我们只考虑简单图</a:t>
            </a:r>
            <a:r>
              <a:rPr lang="en-US" sz="2200" b="1" dirty="0" smtClean="0"/>
              <a:t>.</a:t>
            </a:r>
            <a:r>
              <a:rPr lang="en-US" sz="2000" b="1" dirty="0" smtClean="0"/>
              <a:t/>
            </a:r>
            <a:br>
              <a:rPr lang="en-US" sz="2000" b="1" dirty="0" smtClean="0"/>
            </a:br>
            <a:endParaRPr lang="en-US" sz="2000" b="1" dirty="0" smtClean="0"/>
          </a:p>
          <a:p>
            <a:pPr>
              <a:lnSpc>
                <a:spcPct val="90000"/>
              </a:lnSpc>
              <a:buFont typeface="Monotype Sorts" pitchFamily="2" charset="2"/>
              <a:buNone/>
            </a:pPr>
            <a:r>
              <a:rPr lang="zh-CN" altLang="en-US" sz="2400" b="1" dirty="0" smtClean="0">
                <a:solidFill>
                  <a:srgbClr val="C00000"/>
                </a:solidFill>
              </a:rPr>
              <a:t>命题</a:t>
            </a:r>
            <a:r>
              <a:rPr lang="en-US" sz="2400" b="1" dirty="0" smtClean="0"/>
              <a:t>:  </a:t>
            </a:r>
            <a:r>
              <a:rPr lang="zh-CN" altLang="en-US" sz="2400" b="1" dirty="0" smtClean="0"/>
              <a:t>如果</a:t>
            </a:r>
            <a:r>
              <a:rPr lang="en-US" sz="2400" b="1" i="1" dirty="0" smtClean="0"/>
              <a:t>G </a:t>
            </a:r>
            <a:r>
              <a:rPr lang="en-US" sz="2400" b="1" dirty="0" smtClean="0"/>
              <a:t> </a:t>
            </a:r>
            <a:r>
              <a:rPr lang="zh-CN" altLang="en-US" sz="2400" b="1" dirty="0" smtClean="0"/>
              <a:t>是一个无向图，则</a:t>
            </a:r>
            <a:r>
              <a:rPr lang="en-US" sz="2400" b="1" dirty="0" smtClean="0"/>
              <a:t/>
            </a:r>
            <a:br>
              <a:rPr lang="en-US" sz="2400" b="1" dirty="0" smtClean="0"/>
            </a:br>
            <a:r>
              <a:rPr lang="en-US" sz="2400" b="1" dirty="0" smtClean="0"/>
              <a:t>			</a:t>
            </a:r>
          </a:p>
          <a:p>
            <a:pPr>
              <a:lnSpc>
                <a:spcPct val="90000"/>
              </a:lnSpc>
              <a:buFont typeface="Monotype Sorts" pitchFamily="2" charset="2"/>
              <a:buNone/>
            </a:pPr>
            <a:endParaRPr lang="en-US" sz="2400" b="1" dirty="0" smtClean="0"/>
          </a:p>
          <a:p>
            <a:pPr>
              <a:spcBef>
                <a:spcPts val="1800"/>
              </a:spcBef>
              <a:buFont typeface="Monotype Sorts" pitchFamily="2" charset="2"/>
              <a:buNone/>
            </a:pPr>
            <a:r>
              <a:rPr lang="zh-CN" altLang="en-US" sz="2400" b="1" dirty="0">
                <a:solidFill>
                  <a:srgbClr val="C00000"/>
                </a:solidFill>
              </a:rPr>
              <a:t>命题</a:t>
            </a:r>
            <a:r>
              <a:rPr lang="en-US" sz="2400" b="1" dirty="0" smtClean="0"/>
              <a:t>:</a:t>
            </a:r>
            <a:r>
              <a:rPr lang="zh-CN" altLang="en-US" sz="2400" b="1" dirty="0"/>
              <a:t>如果</a:t>
            </a:r>
            <a:r>
              <a:rPr lang="en-US" altLang="zh-CN" sz="2400" b="1" i="1" dirty="0"/>
              <a:t>G </a:t>
            </a:r>
            <a:r>
              <a:rPr lang="en-US" altLang="zh-CN" sz="2400" b="1" dirty="0"/>
              <a:t> </a:t>
            </a:r>
            <a:r>
              <a:rPr lang="zh-CN" altLang="en-US" sz="2400" b="1" dirty="0"/>
              <a:t>是一</a:t>
            </a:r>
            <a:r>
              <a:rPr lang="zh-CN" altLang="en-US" sz="2400" b="1" dirty="0" smtClean="0"/>
              <a:t>个有向图</a:t>
            </a:r>
            <a:r>
              <a:rPr lang="zh-CN" altLang="en-US" sz="2400" b="1" dirty="0"/>
              <a:t>，则</a:t>
            </a:r>
            <a:r>
              <a:rPr lang="en-US" altLang="zh-CN" sz="2400" b="1" dirty="0"/>
              <a:t/>
            </a:r>
            <a:br>
              <a:rPr lang="en-US" altLang="zh-CN" sz="2400" b="1" dirty="0"/>
            </a:br>
            <a:r>
              <a:rPr lang="en-US" sz="2400" b="1" dirty="0" smtClean="0"/>
              <a:t/>
            </a:r>
            <a:br>
              <a:rPr lang="en-US" sz="2400" b="1" dirty="0" smtClean="0"/>
            </a:br>
            <a:r>
              <a:rPr lang="en-US" sz="2400" b="1" dirty="0" smtClean="0"/>
              <a:t>	</a:t>
            </a:r>
          </a:p>
        </p:txBody>
      </p:sp>
      <p:graphicFrame>
        <p:nvGraphicFramePr>
          <p:cNvPr id="2" name="Object 1"/>
          <p:cNvGraphicFramePr>
            <a:graphicFrameLocks noChangeAspect="1"/>
          </p:cNvGraphicFramePr>
          <p:nvPr>
            <p:extLst>
              <p:ext uri="{D42A27DB-BD31-4B8C-83A1-F6EECF244321}">
                <p14:modId xmlns:p14="http://schemas.microsoft.com/office/powerpoint/2010/main" val="2952256991"/>
              </p:ext>
            </p:extLst>
          </p:nvPr>
        </p:nvGraphicFramePr>
        <p:xfrm>
          <a:off x="3148013" y="3429000"/>
          <a:ext cx="2859087" cy="763587"/>
        </p:xfrm>
        <a:graphic>
          <a:graphicData uri="http://schemas.openxmlformats.org/presentationml/2006/ole">
            <mc:AlternateContent xmlns:mc="http://schemas.openxmlformats.org/markup-compatibility/2006">
              <mc:Choice xmlns:v="urn:schemas-microsoft-com:vml" Requires="v">
                <p:oleObj spid="_x0000_s207282" name="Equation" r:id="rId4" imgW="1282700" imgH="342900" progId="Equation.3">
                  <p:embed/>
                </p:oleObj>
              </mc:Choice>
              <mc:Fallback>
                <p:oleObj name="Equation" r:id="rId4" imgW="1282700" imgH="342900" progId="Equation.3">
                  <p:embed/>
                  <p:pic>
                    <p:nvPicPr>
                      <p:cNvPr id="0" name="Picture 1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8013" y="3429000"/>
                        <a:ext cx="2859087" cy="763587"/>
                      </a:xfrm>
                      <a:prstGeom prst="rect">
                        <a:avLst/>
                      </a:prstGeom>
                      <a:noFill/>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870366720"/>
              </p:ext>
            </p:extLst>
          </p:nvPr>
        </p:nvGraphicFramePr>
        <p:xfrm>
          <a:off x="2076450" y="4953000"/>
          <a:ext cx="5376863" cy="763587"/>
        </p:xfrm>
        <a:graphic>
          <a:graphicData uri="http://schemas.openxmlformats.org/presentationml/2006/ole">
            <mc:AlternateContent xmlns:mc="http://schemas.openxmlformats.org/markup-compatibility/2006">
              <mc:Choice xmlns:v="urn:schemas-microsoft-com:vml" Requires="v">
                <p:oleObj spid="_x0000_s207283" name="Equation" r:id="rId6" imgW="2413000" imgH="342900" progId="Equation.3">
                  <p:embed/>
                </p:oleObj>
              </mc:Choice>
              <mc:Fallback>
                <p:oleObj name="Equation" r:id="rId6" imgW="2413000" imgH="342900" progId="Equation.3">
                  <p:embed/>
                  <p:pic>
                    <p:nvPicPr>
                      <p:cNvPr id="0" name="Picture 1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6450" y="4953000"/>
                        <a:ext cx="5376863"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2819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smtClean="0">
                <a:solidFill>
                  <a:srgbClr val="0000CC"/>
                </a:solidFill>
              </a:rPr>
              <a:t>(3)</a:t>
            </a:r>
            <a:endParaRPr lang="en-US" sz="3600" b="1" dirty="0">
              <a:solidFill>
                <a:srgbClr val="0000CC"/>
              </a:solidFill>
              <a:sym typeface="Symbol" pitchFamily="18" charset="2"/>
            </a:endParaRPr>
          </a:p>
        </p:txBody>
      </p:sp>
      <p:pic>
        <p:nvPicPr>
          <p:cNvPr id="24578" name="Picture 2"/>
          <p:cNvPicPr>
            <a:picLocks noChangeAspect="1" noChangeArrowheads="1"/>
          </p:cNvPicPr>
          <p:nvPr/>
        </p:nvPicPr>
        <p:blipFill>
          <a:blip r:embed="rId3" cstate="print"/>
          <a:srcRect t="50944"/>
          <a:stretch>
            <a:fillRect/>
          </a:stretch>
        </p:blipFill>
        <p:spPr bwMode="auto">
          <a:xfrm>
            <a:off x="393292" y="1752600"/>
            <a:ext cx="8357110" cy="3454284"/>
          </a:xfrm>
          <a:prstGeom prst="rect">
            <a:avLst/>
          </a:prstGeom>
          <a:noFill/>
          <a:ln w="9525">
            <a:noFill/>
            <a:miter lim="800000"/>
            <a:headEnd/>
            <a:tailEnd/>
          </a:ln>
        </p:spPr>
      </p:pic>
    </p:spTree>
    <p:extLst>
      <p:ext uri="{BB962C8B-B14F-4D97-AF65-F5344CB8AC3E}">
        <p14:creationId xmlns:p14="http://schemas.microsoft.com/office/powerpoint/2010/main" val="14234170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smtClean="0">
                <a:solidFill>
                  <a:srgbClr val="0000CC"/>
                </a:solidFill>
              </a:rPr>
              <a:t>(4)</a:t>
            </a:r>
            <a:endParaRPr lang="en-US" sz="3600" b="1" dirty="0">
              <a:solidFill>
                <a:srgbClr val="0000CC"/>
              </a:solidFill>
              <a:sym typeface="Symbol" pitchFamily="18" charset="2"/>
            </a:endParaRPr>
          </a:p>
        </p:txBody>
      </p:sp>
      <p:pic>
        <p:nvPicPr>
          <p:cNvPr id="25602" name="Picture 2"/>
          <p:cNvPicPr>
            <a:picLocks noChangeAspect="1" noChangeArrowheads="1"/>
          </p:cNvPicPr>
          <p:nvPr/>
        </p:nvPicPr>
        <p:blipFill>
          <a:blip r:embed="rId3" cstate="print"/>
          <a:srcRect/>
          <a:stretch>
            <a:fillRect/>
          </a:stretch>
        </p:blipFill>
        <p:spPr bwMode="auto">
          <a:xfrm>
            <a:off x="493793" y="1447800"/>
            <a:ext cx="8040607" cy="5105400"/>
          </a:xfrm>
          <a:prstGeom prst="rect">
            <a:avLst/>
          </a:prstGeom>
          <a:noFill/>
          <a:ln w="9525">
            <a:noFill/>
            <a:miter lim="800000"/>
            <a:headEnd/>
            <a:tailEnd/>
          </a:ln>
        </p:spPr>
      </p:pic>
    </p:spTree>
    <p:extLst>
      <p:ext uri="{BB962C8B-B14F-4D97-AF65-F5344CB8AC3E}">
        <p14:creationId xmlns:p14="http://schemas.microsoft.com/office/powerpoint/2010/main" val="34949788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smtClean="0">
                <a:solidFill>
                  <a:srgbClr val="0000CC"/>
                </a:solidFill>
              </a:rPr>
              <a:t>Kruskal</a:t>
            </a:r>
            <a:r>
              <a:rPr lang="zh-CN" altLang="en-US" sz="3600" b="1" dirty="0" smtClean="0">
                <a:solidFill>
                  <a:srgbClr val="0000CC"/>
                </a:solidFill>
              </a:rPr>
              <a:t>算法分析</a:t>
            </a:r>
            <a:endParaRPr lang="en-US" sz="3600" b="1" dirty="0">
              <a:solidFill>
                <a:srgbClr val="0000CC"/>
              </a:solidFill>
              <a:sym typeface="Symbol" pitchFamily="18" charset="2"/>
            </a:endParaRPr>
          </a:p>
        </p:txBody>
      </p:sp>
      <p:pic>
        <p:nvPicPr>
          <p:cNvPr id="22530" name="Picture 2"/>
          <p:cNvPicPr>
            <a:picLocks noChangeAspect="1" noChangeArrowheads="1"/>
          </p:cNvPicPr>
          <p:nvPr/>
        </p:nvPicPr>
        <p:blipFill>
          <a:blip r:embed="rId3" cstate="print"/>
          <a:srcRect/>
          <a:stretch>
            <a:fillRect/>
          </a:stretch>
        </p:blipFill>
        <p:spPr bwMode="auto">
          <a:xfrm>
            <a:off x="2505370" y="1371600"/>
            <a:ext cx="5724230" cy="2723872"/>
          </a:xfrm>
          <a:prstGeom prst="rect">
            <a:avLst/>
          </a:prstGeom>
          <a:noFill/>
          <a:ln w="9525">
            <a:noFill/>
            <a:miter lim="800000"/>
            <a:headEnd/>
            <a:tailEnd/>
          </a:ln>
        </p:spPr>
      </p:pic>
      <p:sp>
        <p:nvSpPr>
          <p:cNvPr id="9" name="TextBox 8"/>
          <p:cNvSpPr txBox="1"/>
          <p:nvPr/>
        </p:nvSpPr>
        <p:spPr>
          <a:xfrm>
            <a:off x="474736" y="3962400"/>
            <a:ext cx="8015763" cy="2785378"/>
          </a:xfrm>
          <a:prstGeom prst="rect">
            <a:avLst/>
          </a:prstGeom>
          <a:noFill/>
        </p:spPr>
        <p:txBody>
          <a:bodyPr wrap="square" rtlCol="0">
            <a:spAutoFit/>
          </a:bodyPr>
          <a:lstStyle/>
          <a:p>
            <a:pPr>
              <a:spcBef>
                <a:spcPts val="300"/>
              </a:spcBef>
            </a:pPr>
            <a:r>
              <a:rPr lang="zh-CN" altLang="en-US" i="1" dirty="0" smtClean="0"/>
              <a:t>初始化</a:t>
            </a:r>
            <a:r>
              <a:rPr lang="en-US" i="1" dirty="0" smtClean="0"/>
              <a:t>A</a:t>
            </a:r>
            <a:r>
              <a:rPr lang="en-US" dirty="0"/>
              <a:t>: </a:t>
            </a:r>
            <a:r>
              <a:rPr lang="en-US" i="1" dirty="0" smtClean="0"/>
              <a:t>O</a:t>
            </a:r>
            <a:r>
              <a:rPr lang="en-US" dirty="0" smtClean="0"/>
              <a:t>(1)</a:t>
            </a:r>
            <a:endParaRPr lang="en-US" dirty="0"/>
          </a:p>
          <a:p>
            <a:pPr>
              <a:spcBef>
                <a:spcPts val="300"/>
              </a:spcBef>
            </a:pPr>
            <a:r>
              <a:rPr lang="zh-CN" altLang="en-US" dirty="0" smtClean="0"/>
              <a:t>第一个</a:t>
            </a:r>
            <a:r>
              <a:rPr lang="en-US" altLang="zh-CN" dirty="0" smtClean="0"/>
              <a:t>FOR</a:t>
            </a:r>
            <a:r>
              <a:rPr lang="zh-CN" altLang="en-US" dirty="0" smtClean="0"/>
              <a:t>循环</a:t>
            </a:r>
            <a:r>
              <a:rPr lang="en-US" dirty="0" smtClean="0"/>
              <a:t>: </a:t>
            </a:r>
            <a:r>
              <a:rPr lang="zh-CN" altLang="en-US" dirty="0" smtClean="0"/>
              <a:t>有</a:t>
            </a:r>
            <a:r>
              <a:rPr lang="en-US" dirty="0" smtClean="0"/>
              <a:t>|</a:t>
            </a:r>
            <a:r>
              <a:rPr lang="en-US" i="1" dirty="0" smtClean="0"/>
              <a:t>V</a:t>
            </a:r>
            <a:r>
              <a:rPr lang="en-US" dirty="0" smtClean="0"/>
              <a:t> | </a:t>
            </a:r>
            <a:r>
              <a:rPr lang="zh-CN" altLang="en-US" dirty="0" smtClean="0"/>
              <a:t>个</a:t>
            </a:r>
            <a:r>
              <a:rPr lang="en-US" dirty="0" smtClean="0"/>
              <a:t>Make-Sets</a:t>
            </a:r>
            <a:r>
              <a:rPr lang="zh-CN" altLang="en-US" dirty="0" smtClean="0"/>
              <a:t>操作</a:t>
            </a:r>
            <a:r>
              <a:rPr lang="en-US" dirty="0" smtClean="0"/>
              <a:t>, </a:t>
            </a:r>
            <a:r>
              <a:rPr lang="zh-CN" altLang="en-US" dirty="0" smtClean="0"/>
              <a:t>总时间代价为</a:t>
            </a:r>
            <a:r>
              <a:rPr lang="en-US" i="1" dirty="0" smtClean="0"/>
              <a:t>O</a:t>
            </a:r>
            <a:r>
              <a:rPr lang="en-US" dirty="0" smtClean="0"/>
              <a:t>(|</a:t>
            </a:r>
            <a:r>
              <a:rPr lang="en-US" i="1" dirty="0" smtClean="0"/>
              <a:t>V </a:t>
            </a:r>
            <a:r>
              <a:rPr lang="en-US" dirty="0" smtClean="0"/>
              <a:t>|)</a:t>
            </a:r>
            <a:endParaRPr lang="en-US" dirty="0"/>
          </a:p>
          <a:p>
            <a:pPr>
              <a:spcBef>
                <a:spcPts val="300"/>
              </a:spcBef>
            </a:pPr>
            <a:r>
              <a:rPr lang="zh-CN" altLang="en-US" dirty="0" smtClean="0"/>
              <a:t>边排序的代价</a:t>
            </a:r>
            <a:r>
              <a:rPr lang="en-US" dirty="0" smtClean="0"/>
              <a:t>: </a:t>
            </a:r>
            <a:r>
              <a:rPr lang="en-US" i="1" dirty="0" smtClean="0"/>
              <a:t>O</a:t>
            </a:r>
            <a:r>
              <a:rPr lang="en-US" dirty="0" smtClean="0"/>
              <a:t>(|</a:t>
            </a:r>
            <a:r>
              <a:rPr lang="en-US" i="1" dirty="0" smtClean="0"/>
              <a:t>E</a:t>
            </a:r>
            <a:r>
              <a:rPr lang="en-US" dirty="0" smtClean="0"/>
              <a:t>| </a:t>
            </a:r>
            <a:r>
              <a:rPr lang="en-US" dirty="0" err="1" smtClean="0"/>
              <a:t>lg</a:t>
            </a:r>
            <a:r>
              <a:rPr lang="en-US" dirty="0" smtClean="0"/>
              <a:t> |</a:t>
            </a:r>
            <a:r>
              <a:rPr lang="en-US" i="1" dirty="0" smtClean="0"/>
              <a:t>E</a:t>
            </a:r>
            <a:r>
              <a:rPr lang="en-US" dirty="0" smtClean="0"/>
              <a:t>|)</a:t>
            </a:r>
            <a:endParaRPr lang="en-US" dirty="0"/>
          </a:p>
          <a:p>
            <a:pPr>
              <a:spcBef>
                <a:spcPts val="300"/>
              </a:spcBef>
            </a:pPr>
            <a:r>
              <a:rPr lang="zh-CN" altLang="en-US" dirty="0" smtClean="0"/>
              <a:t>第二个</a:t>
            </a:r>
            <a:r>
              <a:rPr lang="en-US" altLang="zh-CN" dirty="0"/>
              <a:t>FOR</a:t>
            </a:r>
            <a:r>
              <a:rPr lang="zh-CN" altLang="en-US" dirty="0"/>
              <a:t>循环</a:t>
            </a:r>
            <a:r>
              <a:rPr lang="en-US" dirty="0" smtClean="0"/>
              <a:t>: </a:t>
            </a:r>
            <a:r>
              <a:rPr lang="en-US" i="1" dirty="0" smtClean="0"/>
              <a:t>O</a:t>
            </a:r>
            <a:r>
              <a:rPr lang="en-US" dirty="0" smtClean="0"/>
              <a:t>(|</a:t>
            </a:r>
            <a:r>
              <a:rPr lang="en-US" i="1" dirty="0" smtClean="0"/>
              <a:t>E</a:t>
            </a:r>
            <a:r>
              <a:rPr lang="en-US" dirty="0" smtClean="0"/>
              <a:t>|) </a:t>
            </a:r>
            <a:r>
              <a:rPr lang="zh-CN" altLang="en-US" dirty="0"/>
              <a:t>个</a:t>
            </a:r>
            <a:r>
              <a:rPr lang="en-US" dirty="0" smtClean="0"/>
              <a:t>Find-Sets</a:t>
            </a:r>
            <a:r>
              <a:rPr lang="zh-CN" altLang="en-US" dirty="0" smtClean="0"/>
              <a:t>操作</a:t>
            </a:r>
            <a:r>
              <a:rPr lang="en-US" dirty="0" smtClean="0"/>
              <a:t>: </a:t>
            </a:r>
            <a:r>
              <a:rPr lang="zh-CN" altLang="en-US" dirty="0" smtClean="0"/>
              <a:t>每个的代价为</a:t>
            </a:r>
            <a:r>
              <a:rPr lang="en-US" dirty="0" smtClean="0"/>
              <a:t>O(1)</a:t>
            </a:r>
          </a:p>
          <a:p>
            <a:pPr>
              <a:spcBef>
                <a:spcPts val="300"/>
              </a:spcBef>
            </a:pPr>
            <a:r>
              <a:rPr lang="en-US" dirty="0"/>
              <a:t> </a:t>
            </a:r>
            <a:r>
              <a:rPr lang="en-US" i="1" dirty="0" smtClean="0"/>
              <a:t>O</a:t>
            </a:r>
            <a:r>
              <a:rPr lang="en-US" dirty="0"/>
              <a:t>(|</a:t>
            </a:r>
            <a:r>
              <a:rPr lang="en-US" i="1" dirty="0"/>
              <a:t>E</a:t>
            </a:r>
            <a:r>
              <a:rPr lang="en-US" dirty="0"/>
              <a:t>|) </a:t>
            </a:r>
            <a:r>
              <a:rPr lang="zh-CN" altLang="en-US" dirty="0" smtClean="0"/>
              <a:t>个</a:t>
            </a:r>
            <a:r>
              <a:rPr lang="en-US" dirty="0" smtClean="0"/>
              <a:t>Unions</a:t>
            </a:r>
            <a:r>
              <a:rPr lang="zh-CN" altLang="en-US" dirty="0" smtClean="0"/>
              <a:t>操作</a:t>
            </a:r>
            <a:r>
              <a:rPr lang="en-US" dirty="0" smtClean="0"/>
              <a:t>: </a:t>
            </a:r>
            <a:r>
              <a:rPr lang="zh-CN" altLang="en-US" dirty="0" smtClean="0"/>
              <a:t>每个的代价可以做到</a:t>
            </a:r>
            <a:r>
              <a:rPr lang="en-US" i="1" dirty="0" smtClean="0"/>
              <a:t>O</a:t>
            </a:r>
            <a:r>
              <a:rPr lang="en-US" dirty="0" smtClean="0"/>
              <a:t>(</a:t>
            </a:r>
            <a:r>
              <a:rPr lang="en-US" dirty="0" err="1" smtClean="0"/>
              <a:t>lg</a:t>
            </a:r>
            <a:r>
              <a:rPr lang="en-US" dirty="0" smtClean="0"/>
              <a:t> |</a:t>
            </a:r>
            <a:r>
              <a:rPr lang="en-US" i="1" dirty="0" smtClean="0"/>
              <a:t>V </a:t>
            </a:r>
            <a:r>
              <a:rPr lang="en-US" dirty="0" smtClean="0"/>
              <a:t>|)</a:t>
            </a:r>
            <a:r>
              <a:rPr lang="zh-CN" altLang="en-US" dirty="0" smtClean="0"/>
              <a:t>，这里需要更高级的实现，参加课本第</a:t>
            </a:r>
            <a:r>
              <a:rPr lang="en-US" altLang="zh-CN" dirty="0" smtClean="0"/>
              <a:t>21</a:t>
            </a:r>
            <a:r>
              <a:rPr lang="zh-CN" altLang="en-US" dirty="0" smtClean="0"/>
              <a:t>章</a:t>
            </a:r>
            <a:endParaRPr lang="en-US" dirty="0" smtClean="0"/>
          </a:p>
          <a:p>
            <a:pPr>
              <a:spcBef>
                <a:spcPts val="300"/>
              </a:spcBef>
            </a:pPr>
            <a:r>
              <a:rPr lang="zh-CN" altLang="en-US" i="1" dirty="0" smtClean="0">
                <a:solidFill>
                  <a:srgbClr val="FF0000"/>
                </a:solidFill>
              </a:rPr>
              <a:t>总的时间复杂度</a:t>
            </a:r>
            <a:r>
              <a:rPr lang="en-US" dirty="0" smtClean="0"/>
              <a:t>: </a:t>
            </a:r>
            <a:r>
              <a:rPr lang="en-US" i="1" dirty="0"/>
              <a:t>O</a:t>
            </a:r>
            <a:r>
              <a:rPr lang="en-US" dirty="0"/>
              <a:t>(|</a:t>
            </a:r>
            <a:r>
              <a:rPr lang="en-US" i="1" dirty="0"/>
              <a:t>E</a:t>
            </a:r>
            <a:r>
              <a:rPr lang="en-US" dirty="0"/>
              <a:t>| </a:t>
            </a:r>
            <a:r>
              <a:rPr lang="en-US" dirty="0" err="1"/>
              <a:t>lg</a:t>
            </a:r>
            <a:r>
              <a:rPr lang="en-US" dirty="0"/>
              <a:t> |</a:t>
            </a:r>
            <a:r>
              <a:rPr lang="en-US" i="1" dirty="0"/>
              <a:t>E</a:t>
            </a:r>
            <a:r>
              <a:rPr lang="en-US" dirty="0" smtClean="0"/>
              <a:t>|)</a:t>
            </a:r>
            <a:r>
              <a:rPr lang="en-US" dirty="0"/>
              <a:t> </a:t>
            </a:r>
            <a:r>
              <a:rPr lang="zh-CN" altLang="en-US" dirty="0" smtClean="0"/>
              <a:t>或者</a:t>
            </a:r>
            <a:r>
              <a:rPr lang="en-US" i="1" dirty="0" smtClean="0"/>
              <a:t>O</a:t>
            </a:r>
            <a:r>
              <a:rPr lang="en-US" dirty="0"/>
              <a:t>(|</a:t>
            </a:r>
            <a:r>
              <a:rPr lang="en-US" i="1" dirty="0"/>
              <a:t>E</a:t>
            </a:r>
            <a:r>
              <a:rPr lang="en-US" dirty="0"/>
              <a:t>| </a:t>
            </a:r>
            <a:r>
              <a:rPr lang="en-US" dirty="0" err="1"/>
              <a:t>lg</a:t>
            </a:r>
            <a:r>
              <a:rPr lang="en-US" dirty="0"/>
              <a:t> </a:t>
            </a:r>
            <a:r>
              <a:rPr lang="en-US" dirty="0" smtClean="0"/>
              <a:t>|</a:t>
            </a:r>
            <a:r>
              <a:rPr lang="en-US" i="1" dirty="0" smtClean="0"/>
              <a:t>V </a:t>
            </a:r>
            <a:r>
              <a:rPr lang="en-US" dirty="0" smtClean="0"/>
              <a:t>|)</a:t>
            </a:r>
          </a:p>
          <a:p>
            <a:pPr marL="800100" lvl="1" indent="-342900">
              <a:spcBef>
                <a:spcPts val="300"/>
              </a:spcBef>
              <a:buFont typeface="Arial" pitchFamily="34" charset="0"/>
              <a:buChar char="•"/>
            </a:pPr>
            <a:r>
              <a:rPr lang="zh-CN" altLang="en-US" dirty="0" smtClean="0"/>
              <a:t>注意</a:t>
            </a:r>
            <a:r>
              <a:rPr lang="en-US" dirty="0" smtClean="0"/>
              <a:t>: |</a:t>
            </a:r>
            <a:r>
              <a:rPr lang="en-US" i="1" dirty="0" smtClean="0"/>
              <a:t>E</a:t>
            </a:r>
            <a:r>
              <a:rPr lang="en-US" dirty="0" smtClean="0"/>
              <a:t>| </a:t>
            </a:r>
            <a:r>
              <a:rPr lang="en-US" dirty="0" smtClean="0">
                <a:latin typeface="Times New Roman"/>
                <a:cs typeface="Times New Roman"/>
              </a:rPr>
              <a:t>≤ |</a:t>
            </a:r>
            <a:r>
              <a:rPr lang="en-US" i="1" dirty="0" smtClean="0">
                <a:latin typeface="Times New Roman"/>
                <a:cs typeface="Times New Roman"/>
              </a:rPr>
              <a:t>V </a:t>
            </a:r>
            <a:r>
              <a:rPr lang="en-US" dirty="0" smtClean="0">
                <a:latin typeface="Times New Roman"/>
                <a:cs typeface="Times New Roman"/>
              </a:rPr>
              <a:t>|</a:t>
            </a:r>
            <a:r>
              <a:rPr lang="en-US" baseline="30000" dirty="0" smtClean="0">
                <a:latin typeface="Times New Roman"/>
                <a:cs typeface="Times New Roman"/>
              </a:rPr>
              <a:t>2</a:t>
            </a:r>
            <a:r>
              <a:rPr lang="en-US" dirty="0" smtClean="0">
                <a:latin typeface="Times New Roman"/>
                <a:cs typeface="Times New Roman"/>
              </a:rPr>
              <a:t> </a:t>
            </a:r>
            <a:r>
              <a:rPr lang="en-US" dirty="0" smtClean="0">
                <a:latin typeface="Times New Roman"/>
                <a:cs typeface="Times New Roman"/>
                <a:sym typeface="Wingdings" pitchFamily="2" charset="2"/>
              </a:rPr>
              <a:t> </a:t>
            </a:r>
            <a:r>
              <a:rPr lang="en-US" dirty="0" err="1" smtClean="0">
                <a:latin typeface="Times New Roman"/>
                <a:cs typeface="Times New Roman"/>
                <a:sym typeface="Wingdings" pitchFamily="2" charset="2"/>
              </a:rPr>
              <a:t>lg</a:t>
            </a:r>
            <a:r>
              <a:rPr lang="en-US" dirty="0" smtClean="0">
                <a:latin typeface="Times New Roman"/>
                <a:cs typeface="Times New Roman"/>
                <a:sym typeface="Wingdings" pitchFamily="2" charset="2"/>
              </a:rPr>
              <a:t> |</a:t>
            </a:r>
            <a:r>
              <a:rPr lang="en-US" i="1" dirty="0" smtClean="0">
                <a:latin typeface="Times New Roman"/>
                <a:cs typeface="Times New Roman"/>
                <a:sym typeface="Wingdings" pitchFamily="2" charset="2"/>
              </a:rPr>
              <a:t>E</a:t>
            </a:r>
            <a:r>
              <a:rPr lang="en-US" dirty="0" smtClean="0">
                <a:latin typeface="Times New Roman"/>
                <a:cs typeface="Times New Roman"/>
                <a:sym typeface="Wingdings" pitchFamily="2" charset="2"/>
              </a:rPr>
              <a:t>| = </a:t>
            </a:r>
            <a:r>
              <a:rPr lang="en-US" i="1" dirty="0" smtClean="0">
                <a:latin typeface="Times New Roman"/>
                <a:cs typeface="Times New Roman"/>
                <a:sym typeface="Wingdings" pitchFamily="2" charset="2"/>
              </a:rPr>
              <a:t>O</a:t>
            </a:r>
            <a:r>
              <a:rPr lang="en-US" dirty="0" smtClean="0">
                <a:latin typeface="Times New Roman"/>
                <a:cs typeface="Times New Roman"/>
                <a:sym typeface="Wingdings" pitchFamily="2" charset="2"/>
              </a:rPr>
              <a:t>(</a:t>
            </a:r>
            <a:r>
              <a:rPr lang="en-US" dirty="0" err="1" smtClean="0">
                <a:latin typeface="Times New Roman"/>
                <a:cs typeface="Times New Roman"/>
                <a:sym typeface="Wingdings" pitchFamily="2" charset="2"/>
              </a:rPr>
              <a:t>lg</a:t>
            </a:r>
            <a:r>
              <a:rPr lang="en-US" dirty="0" smtClean="0">
                <a:latin typeface="Times New Roman"/>
                <a:cs typeface="Times New Roman"/>
                <a:sym typeface="Wingdings" pitchFamily="2" charset="2"/>
              </a:rPr>
              <a:t> |</a:t>
            </a:r>
            <a:r>
              <a:rPr lang="en-US" i="1" dirty="0" smtClean="0">
                <a:latin typeface="Times New Roman"/>
                <a:cs typeface="Times New Roman"/>
                <a:sym typeface="Wingdings" pitchFamily="2" charset="2"/>
              </a:rPr>
              <a:t>V</a:t>
            </a:r>
            <a:r>
              <a:rPr lang="en-US" dirty="0" smtClean="0">
                <a:latin typeface="Times New Roman"/>
                <a:cs typeface="Times New Roman"/>
                <a:sym typeface="Wingdings" pitchFamily="2" charset="2"/>
              </a:rPr>
              <a:t>|)</a:t>
            </a:r>
            <a:endParaRPr lang="en-US" dirty="0"/>
          </a:p>
        </p:txBody>
      </p:sp>
    </p:spTree>
    <p:extLst>
      <p:ext uri="{BB962C8B-B14F-4D97-AF65-F5344CB8AC3E}">
        <p14:creationId xmlns:p14="http://schemas.microsoft.com/office/powerpoint/2010/main" val="170754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304800"/>
            <a:ext cx="7772400" cy="914400"/>
          </a:xfrm>
          <a:noFill/>
        </p:spPr>
        <p:txBody>
          <a:bodyPr lIns="92075" tIns="46038" rIns="92075" bIns="46038" anchor="ctr"/>
          <a:lstStyle/>
          <a:p>
            <a:pPr eaLnBrk="1" hangingPunct="1"/>
            <a:r>
              <a:rPr lang="en-US" sz="3600" b="1" dirty="0" smtClean="0">
                <a:solidFill>
                  <a:srgbClr val="0000CC"/>
                </a:solidFill>
              </a:rPr>
              <a:t>Prim</a:t>
            </a:r>
            <a:r>
              <a:rPr lang="zh-CN" altLang="en-US" sz="3600" b="1" dirty="0" smtClean="0">
                <a:solidFill>
                  <a:srgbClr val="0000CC"/>
                </a:solidFill>
              </a:rPr>
              <a:t>算法</a:t>
            </a:r>
            <a:endParaRPr lang="en-US" sz="3600" b="1" dirty="0" smtClean="0">
              <a:solidFill>
                <a:srgbClr val="0000CC"/>
              </a:solidFill>
            </a:endParaRPr>
          </a:p>
        </p:txBody>
      </p:sp>
      <p:sp>
        <p:nvSpPr>
          <p:cNvPr id="8195" name="Rectangle 3"/>
          <p:cNvSpPr>
            <a:spLocks noGrp="1" noChangeArrowheads="1"/>
          </p:cNvSpPr>
          <p:nvPr>
            <p:ph type="body" idx="1"/>
          </p:nvPr>
        </p:nvSpPr>
        <p:spPr>
          <a:xfrm>
            <a:off x="381000" y="1447800"/>
            <a:ext cx="7924800" cy="4953000"/>
          </a:xfrm>
          <a:noFill/>
        </p:spPr>
        <p:txBody>
          <a:bodyPr lIns="92075" tIns="46038" rIns="92075" bIns="46038"/>
          <a:lstStyle/>
          <a:p>
            <a:r>
              <a:rPr lang="zh-CN" altLang="en-US" sz="2400" b="1" dirty="0" smtClean="0"/>
              <a:t>创建一颗局部的树，然后不断增长为</a:t>
            </a:r>
            <a:r>
              <a:rPr lang="en-US" altLang="zh-CN" sz="2400" b="1" dirty="0" smtClean="0"/>
              <a:t>MST</a:t>
            </a:r>
            <a:r>
              <a:rPr lang="zh-CN" altLang="en-US" sz="2400" b="1" dirty="0"/>
              <a:t>。</a:t>
            </a:r>
            <a:r>
              <a:rPr lang="en-US" sz="2400" b="1" dirty="0" smtClean="0"/>
              <a:t> </a:t>
            </a:r>
            <a:r>
              <a:rPr lang="zh-CN" altLang="en-US" sz="2400" b="1" dirty="0" smtClean="0"/>
              <a:t>我们用集合</a:t>
            </a:r>
            <a:r>
              <a:rPr lang="en-US" altLang="zh-CN" sz="2400" b="1" i="1" dirty="0"/>
              <a:t>V</a:t>
            </a:r>
            <a:r>
              <a:rPr lang="en-US" altLang="zh-CN" sz="2400" b="1" i="1" baseline="-25000" dirty="0"/>
              <a:t>A</a:t>
            </a:r>
            <a:r>
              <a:rPr lang="zh-CN" altLang="en-US" sz="2400" b="1" dirty="0" smtClean="0"/>
              <a:t>表示局部树的节点集合</a:t>
            </a:r>
            <a:endParaRPr lang="en-US" sz="2400" b="1" dirty="0"/>
          </a:p>
          <a:p>
            <a:r>
              <a:rPr lang="zh-CN" altLang="en-US" sz="2400" b="1" dirty="0" smtClean="0"/>
              <a:t>初始时，可以选择任意的一个节点</a:t>
            </a:r>
            <a:r>
              <a:rPr lang="en-US" altLang="zh-CN" sz="2400" b="1" i="1" dirty="0" smtClean="0"/>
              <a:t>r</a:t>
            </a:r>
            <a:r>
              <a:rPr lang="zh-CN" altLang="en-US" sz="2400" b="1" dirty="0" smtClean="0"/>
              <a:t>为树的根节点</a:t>
            </a:r>
            <a:endParaRPr lang="en-US" altLang="zh-CN" sz="2400" b="1" dirty="0" smtClean="0"/>
          </a:p>
          <a:p>
            <a:r>
              <a:rPr lang="zh-CN" altLang="en-US" sz="2400" b="1" dirty="0" smtClean="0"/>
              <a:t>在每一步中，找到权值最小的跨越集合</a:t>
            </a:r>
            <a:r>
              <a:rPr lang="en-US" altLang="zh-CN" sz="2400" b="1" i="1" dirty="0" smtClean="0"/>
              <a:t>V</a:t>
            </a:r>
            <a:r>
              <a:rPr lang="en-US" altLang="zh-CN" sz="2400" b="1" i="1" baseline="-25000" dirty="0" smtClean="0"/>
              <a:t>A</a:t>
            </a:r>
            <a:r>
              <a:rPr lang="zh-CN" altLang="en-US" sz="2400" b="1" dirty="0" smtClean="0"/>
              <a:t>和集合</a:t>
            </a:r>
            <a:r>
              <a:rPr lang="en-US" altLang="zh-CN" sz="2400" b="1" i="1" dirty="0" smtClean="0"/>
              <a:t>V</a:t>
            </a:r>
            <a:r>
              <a:rPr lang="en-US" altLang="zh-CN" sz="2400" b="1" dirty="0" smtClean="0"/>
              <a:t> </a:t>
            </a:r>
            <a:r>
              <a:rPr lang="en-US" altLang="zh-CN" sz="2400" b="1" dirty="0"/>
              <a:t>– </a:t>
            </a:r>
            <a:r>
              <a:rPr lang="en-US" altLang="zh-CN" sz="2400" b="1" i="1" dirty="0" smtClean="0"/>
              <a:t>V</a:t>
            </a:r>
            <a:r>
              <a:rPr lang="en-US" altLang="zh-CN" sz="2400" b="1" i="1" baseline="-25000" dirty="0" smtClean="0"/>
              <a:t>A</a:t>
            </a:r>
            <a:r>
              <a:rPr lang="zh-CN" altLang="en-US" sz="2400" b="1" dirty="0" smtClean="0"/>
              <a:t>的边，然后将该边加入</a:t>
            </a:r>
            <a:r>
              <a:rPr lang="en-US" altLang="zh-CN" sz="2400" b="1" i="1" dirty="0"/>
              <a:t>V</a:t>
            </a:r>
            <a:r>
              <a:rPr lang="en-US" altLang="zh-CN" sz="2400" b="1" i="1" baseline="-25000" dirty="0"/>
              <a:t>A</a:t>
            </a:r>
            <a:r>
              <a:rPr lang="zh-CN" altLang="en-US" sz="2400" b="1" dirty="0" smtClean="0"/>
              <a:t>中</a:t>
            </a:r>
            <a:endParaRPr lang="en-US" altLang="zh-CN" sz="2400" b="1" dirty="0" smtClean="0"/>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891" t="47188" r="44630" b="11421"/>
          <a:stretch/>
        </p:blipFill>
        <p:spPr bwMode="auto">
          <a:xfrm>
            <a:off x="2362200" y="3581400"/>
            <a:ext cx="3955567"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59385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304800"/>
            <a:ext cx="7772400" cy="914400"/>
          </a:xfrm>
          <a:noFill/>
        </p:spPr>
        <p:txBody>
          <a:bodyPr lIns="92075" tIns="46038" rIns="92075" bIns="46038" anchor="ctr"/>
          <a:lstStyle/>
          <a:p>
            <a:pPr eaLnBrk="1" hangingPunct="1"/>
            <a:r>
              <a:rPr lang="en-US" altLang="zh-CN" sz="3600" b="1" dirty="0">
                <a:solidFill>
                  <a:srgbClr val="0000CC"/>
                </a:solidFill>
              </a:rPr>
              <a:t>Prim</a:t>
            </a:r>
            <a:r>
              <a:rPr lang="zh-CN" altLang="en-US" sz="3600" b="1" dirty="0">
                <a:solidFill>
                  <a:srgbClr val="0000CC"/>
                </a:solidFill>
              </a:rPr>
              <a:t>算法</a:t>
            </a:r>
            <a:endParaRPr lang="en-US" sz="3600" b="1" dirty="0" smtClean="0">
              <a:solidFill>
                <a:srgbClr val="0000CC"/>
              </a:solidFill>
            </a:endParaRPr>
          </a:p>
        </p:txBody>
      </p:sp>
      <p:sp>
        <p:nvSpPr>
          <p:cNvPr id="8195" name="Rectangle 3"/>
          <p:cNvSpPr>
            <a:spLocks noGrp="1" noChangeArrowheads="1"/>
          </p:cNvSpPr>
          <p:nvPr>
            <p:ph type="body" idx="1"/>
          </p:nvPr>
        </p:nvSpPr>
        <p:spPr>
          <a:xfrm>
            <a:off x="533400" y="1447800"/>
            <a:ext cx="7772400" cy="4876800"/>
          </a:xfrm>
          <a:noFill/>
        </p:spPr>
        <p:txBody>
          <a:bodyPr lIns="92075" tIns="46038" rIns="92075" bIns="46038"/>
          <a:lstStyle/>
          <a:p>
            <a:pPr eaLnBrk="1" hangingPunct="1"/>
            <a:r>
              <a:rPr lang="en-US" sz="2400" b="1" dirty="0" smtClean="0"/>
              <a:t>Prim</a:t>
            </a:r>
            <a:r>
              <a:rPr lang="zh-CN" altLang="en-US" sz="2400" b="1" dirty="0" smtClean="0"/>
              <a:t>算法是一个贪心算法，其贪心选择边的规则是：</a:t>
            </a:r>
            <a:r>
              <a:rPr lang="en-US" sz="2400" b="1" dirty="0" smtClean="0"/>
              <a:t> </a:t>
            </a:r>
            <a:r>
              <a:rPr lang="zh-CN" altLang="en-US" sz="2400" b="1" dirty="0" smtClean="0">
                <a:solidFill>
                  <a:srgbClr val="C00000"/>
                </a:solidFill>
                <a:latin typeface="+mj-lt"/>
              </a:rPr>
              <a:t>每次选择权值最小的边，且该边连接局部树中的一个节点和非局部树中的节点</a:t>
            </a:r>
            <a:endParaRPr lang="en-US" altLang="zh-CN" sz="2400" b="1" dirty="0" smtClean="0">
              <a:solidFill>
                <a:srgbClr val="C00000"/>
              </a:solidFill>
              <a:latin typeface="+mj-lt"/>
            </a:endParaRPr>
          </a:p>
          <a:p>
            <a:pPr eaLnBrk="1" hangingPunct="1"/>
            <a:endParaRPr lang="en-US" altLang="zh-CN" sz="2400" b="1" dirty="0">
              <a:solidFill>
                <a:srgbClr val="C00000"/>
              </a:solidFill>
              <a:latin typeface="+mj-lt"/>
            </a:endParaRPr>
          </a:p>
          <a:p>
            <a:pPr eaLnBrk="1" hangingPunct="1"/>
            <a:r>
              <a:rPr lang="zh-CN" altLang="en-US" sz="2400" b="1" dirty="0" smtClean="0">
                <a:solidFill>
                  <a:srgbClr val="0000CC"/>
                </a:solidFill>
                <a:latin typeface="+mj-lt"/>
              </a:rPr>
              <a:t>或者</a:t>
            </a:r>
            <a:endParaRPr lang="en-US" altLang="zh-CN" sz="2400" b="1" dirty="0" smtClean="0">
              <a:solidFill>
                <a:srgbClr val="0000CC"/>
              </a:solidFill>
              <a:latin typeface="+mj-lt"/>
            </a:endParaRPr>
          </a:p>
          <a:p>
            <a:pPr marL="0" indent="0" eaLnBrk="1" hangingPunct="1">
              <a:buNone/>
            </a:pPr>
            <a:r>
              <a:rPr lang="zh-CN" altLang="en-US" sz="2400" b="1" dirty="0" smtClean="0">
                <a:solidFill>
                  <a:srgbClr val="FF0000"/>
                </a:solidFill>
                <a:latin typeface="+mj-lt"/>
              </a:rPr>
              <a:t>     </a:t>
            </a:r>
            <a:r>
              <a:rPr lang="zh-CN" altLang="en-US" sz="2400" b="1" dirty="0">
                <a:solidFill>
                  <a:srgbClr val="C00000"/>
                </a:solidFill>
                <a:latin typeface="+mj-lt"/>
              </a:rPr>
              <a:t>每次选择离局部树节点距离最近的非局部树节点，并 </a:t>
            </a:r>
            <a:endParaRPr lang="en-US" altLang="zh-CN" sz="2400" b="1" dirty="0">
              <a:solidFill>
                <a:srgbClr val="C00000"/>
              </a:solidFill>
              <a:latin typeface="+mj-lt"/>
            </a:endParaRPr>
          </a:p>
          <a:p>
            <a:pPr marL="0" indent="0" eaLnBrk="1" hangingPunct="1">
              <a:buNone/>
            </a:pPr>
            <a:r>
              <a:rPr lang="en-US" altLang="zh-CN" sz="2400" b="1" dirty="0">
                <a:solidFill>
                  <a:srgbClr val="C00000"/>
                </a:solidFill>
                <a:latin typeface="+mj-lt"/>
              </a:rPr>
              <a:t>   </a:t>
            </a:r>
            <a:r>
              <a:rPr lang="zh-CN" altLang="en-US" sz="2400" b="1" dirty="0">
                <a:solidFill>
                  <a:srgbClr val="C00000"/>
                </a:solidFill>
                <a:latin typeface="+mj-lt"/>
              </a:rPr>
              <a:t>  将该非局部树节点与局部树节点的连边加入到局部树</a:t>
            </a:r>
            <a:endParaRPr lang="en-US" altLang="zh-CN" sz="2400" b="1" dirty="0">
              <a:solidFill>
                <a:srgbClr val="C00000"/>
              </a:solidFill>
              <a:latin typeface="+mj-lt"/>
            </a:endParaRPr>
          </a:p>
          <a:p>
            <a:pPr marL="0" indent="0" eaLnBrk="1" hangingPunct="1">
              <a:buNone/>
            </a:pPr>
            <a:r>
              <a:rPr lang="en-US" altLang="zh-CN" sz="2400" b="1" dirty="0">
                <a:solidFill>
                  <a:srgbClr val="C00000"/>
                </a:solidFill>
                <a:latin typeface="+mj-lt"/>
              </a:rPr>
              <a:t>     </a:t>
            </a:r>
            <a:r>
              <a:rPr lang="zh-CN" altLang="en-US" sz="2400" b="1" dirty="0" smtClean="0">
                <a:solidFill>
                  <a:srgbClr val="C00000"/>
                </a:solidFill>
                <a:latin typeface="+mj-lt"/>
              </a:rPr>
              <a:t>中</a:t>
            </a:r>
            <a:endParaRPr lang="en-US" altLang="zh-CN" sz="2400" b="1" dirty="0" smtClean="0">
              <a:solidFill>
                <a:srgbClr val="C00000"/>
              </a:solidFill>
              <a:latin typeface="+mj-lt"/>
            </a:endParaRPr>
          </a:p>
          <a:p>
            <a:pPr marL="0" indent="0" eaLnBrk="1" hangingPunct="1">
              <a:buNone/>
            </a:pPr>
            <a:endParaRPr lang="en-US" sz="2400" b="1" dirty="0" smtClean="0">
              <a:solidFill>
                <a:srgbClr val="C00000"/>
              </a:solidFill>
              <a:latin typeface="+mj-lt"/>
            </a:endParaRPr>
          </a:p>
          <a:p>
            <a:pPr eaLnBrk="1" hangingPunct="1">
              <a:spcBef>
                <a:spcPts val="1200"/>
              </a:spcBef>
            </a:pPr>
            <a:r>
              <a:rPr lang="zh-CN" altLang="en-US" sz="2400" b="1" i="1" dirty="0" smtClean="0">
                <a:solidFill>
                  <a:srgbClr val="C00000"/>
                </a:solidFill>
              </a:rPr>
              <a:t>局部树节点</a:t>
            </a:r>
            <a:r>
              <a:rPr lang="en-US" sz="2400" b="1" dirty="0" smtClean="0"/>
              <a:t>: </a:t>
            </a:r>
            <a:r>
              <a:rPr lang="zh-CN" altLang="en-US" sz="2400" b="1" dirty="0" smtClean="0"/>
              <a:t>指的是当前计算得到的局部树节点</a:t>
            </a:r>
            <a:endParaRPr lang="en-US" altLang="zh-CN" sz="2400" b="1" dirty="0" smtClean="0"/>
          </a:p>
          <a:p>
            <a:pPr eaLnBrk="1" hangingPunct="1">
              <a:spcBef>
                <a:spcPts val="1200"/>
              </a:spcBef>
            </a:pPr>
            <a:r>
              <a:rPr lang="zh-CN" altLang="en-US" sz="2400" b="1" i="1" dirty="0" smtClean="0">
                <a:solidFill>
                  <a:srgbClr val="C00000"/>
                </a:solidFill>
              </a:rPr>
              <a:t>非局部树节点</a:t>
            </a:r>
            <a:r>
              <a:rPr lang="en-US" sz="2400" b="1" dirty="0" smtClean="0"/>
              <a:t>: </a:t>
            </a:r>
            <a:r>
              <a:rPr lang="zh-CN" altLang="en-US" sz="2400" b="1" dirty="0" smtClean="0"/>
              <a:t>指图中其它的节点</a:t>
            </a:r>
            <a:endParaRPr lang="en-US" sz="2400" b="1" dirty="0" smtClean="0"/>
          </a:p>
        </p:txBody>
      </p:sp>
    </p:spTree>
    <p:extLst>
      <p:ext uri="{BB962C8B-B14F-4D97-AF65-F5344CB8AC3E}">
        <p14:creationId xmlns:p14="http://schemas.microsoft.com/office/powerpoint/2010/main" val="119828670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zh-CN" altLang="en-US" sz="3600" b="1" dirty="0" smtClean="0">
                <a:solidFill>
                  <a:srgbClr val="0000CC"/>
                </a:solidFill>
              </a:rPr>
              <a:t>具体实现</a:t>
            </a:r>
            <a:r>
              <a:rPr lang="en-US" sz="3600" b="1" dirty="0" smtClean="0">
                <a:solidFill>
                  <a:srgbClr val="0000CC"/>
                </a:solidFill>
              </a:rPr>
              <a:t>(1)</a:t>
            </a:r>
          </a:p>
        </p:txBody>
      </p:sp>
      <p:sp>
        <p:nvSpPr>
          <p:cNvPr id="10243" name="Rectangle 3"/>
          <p:cNvSpPr>
            <a:spLocks noGrp="1" noChangeArrowheads="1"/>
          </p:cNvSpPr>
          <p:nvPr>
            <p:ph type="body" idx="1"/>
          </p:nvPr>
        </p:nvSpPr>
        <p:spPr>
          <a:xfrm>
            <a:off x="228600" y="1447800"/>
            <a:ext cx="8686800" cy="5257800"/>
          </a:xfrm>
        </p:spPr>
        <p:txBody>
          <a:bodyPr/>
          <a:lstStyle/>
          <a:p>
            <a:pPr eaLnBrk="1" hangingPunct="1"/>
            <a:r>
              <a:rPr lang="zh-CN" altLang="en-US" sz="2400" b="1" dirty="0" smtClean="0">
                <a:solidFill>
                  <a:schemeClr val="tx2"/>
                </a:solidFill>
              </a:rPr>
              <a:t>如何实现图：邻接表还是邻接矩阵</a:t>
            </a:r>
            <a:r>
              <a:rPr lang="en-US" sz="2400" b="1" dirty="0" smtClean="0">
                <a:solidFill>
                  <a:schemeClr val="tx2"/>
                </a:solidFill>
              </a:rPr>
              <a:t>?</a:t>
            </a:r>
          </a:p>
          <a:p>
            <a:pPr lvl="1" eaLnBrk="1" hangingPunct="1"/>
            <a:r>
              <a:rPr lang="zh-CN" altLang="en-US" sz="2200" b="1" dirty="0" smtClean="0"/>
              <a:t>假设我们当前加入了一个节点</a:t>
            </a:r>
            <a:r>
              <a:rPr lang="en-US" altLang="zh-CN" sz="2200" b="1" i="1" dirty="0" smtClean="0"/>
              <a:t>u</a:t>
            </a:r>
            <a:r>
              <a:rPr lang="zh-CN" altLang="en-US" sz="2200" b="1" dirty="0" smtClean="0"/>
              <a:t>以及相应的一条边至局部树</a:t>
            </a:r>
            <a:r>
              <a:rPr lang="en-US" altLang="zh-CN" sz="2200" b="1" i="1" dirty="0" smtClean="0"/>
              <a:t>A</a:t>
            </a:r>
            <a:r>
              <a:rPr lang="zh-CN" altLang="en-US" sz="2200" b="1" dirty="0" smtClean="0"/>
              <a:t>中</a:t>
            </a:r>
            <a:endParaRPr lang="en-US" altLang="zh-CN" sz="2200" b="1" dirty="0" smtClean="0"/>
          </a:p>
          <a:p>
            <a:pPr lvl="1" eaLnBrk="1" hangingPunct="1"/>
            <a:r>
              <a:rPr lang="zh-CN" altLang="en-US" sz="2200" b="1" dirty="0" smtClean="0"/>
              <a:t>则</a:t>
            </a:r>
            <a:r>
              <a:rPr lang="en-US" altLang="zh-CN" sz="2200" b="1" i="1" dirty="0" smtClean="0"/>
              <a:t>u</a:t>
            </a:r>
            <a:r>
              <a:rPr lang="zh-CN" altLang="en-US" sz="2200" b="1" dirty="0" smtClean="0"/>
              <a:t>节点的邻居与局部树节点的距离可能会减小，因此需要重新计算距离</a:t>
            </a:r>
            <a:endParaRPr lang="en-US" sz="2200" b="1" dirty="0" smtClean="0"/>
          </a:p>
          <a:p>
            <a:pPr lvl="1" eaLnBrk="1" hangingPunct="1"/>
            <a:r>
              <a:rPr lang="zh-CN" altLang="en-US" sz="2200" b="1" dirty="0" smtClean="0"/>
              <a:t>在这个过程中，我们需要快速访问</a:t>
            </a:r>
            <a:r>
              <a:rPr lang="en-US" altLang="zh-CN" sz="2200" b="1" dirty="0" smtClean="0"/>
              <a:t>u</a:t>
            </a:r>
            <a:r>
              <a:rPr lang="zh-CN" altLang="en-US" sz="2200" b="1" dirty="0" smtClean="0"/>
              <a:t>节点的邻居</a:t>
            </a:r>
            <a:endParaRPr lang="en-US" sz="2200" b="1" dirty="0" smtClean="0"/>
          </a:p>
          <a:p>
            <a:pPr eaLnBrk="1" hangingPunct="1"/>
            <a:r>
              <a:rPr lang="zh-CN" altLang="en-US" sz="2400" b="1" dirty="0" smtClean="0"/>
              <a:t>使用邻接表比较合理</a:t>
            </a:r>
            <a:r>
              <a:rPr lang="en-US" sz="2400" b="1" dirty="0" smtClean="0"/>
              <a:t>  </a:t>
            </a:r>
          </a:p>
        </p:txBody>
      </p:sp>
    </p:spTree>
    <p:extLst>
      <p:ext uri="{BB962C8B-B14F-4D97-AF65-F5344CB8AC3E}">
        <p14:creationId xmlns:p14="http://schemas.microsoft.com/office/powerpoint/2010/main" val="84162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zh-CN" altLang="en-US" sz="3600" b="1" dirty="0">
                <a:solidFill>
                  <a:srgbClr val="0000CC"/>
                </a:solidFill>
              </a:rPr>
              <a:t>具体实现</a:t>
            </a:r>
            <a:r>
              <a:rPr lang="en-US" sz="3600" b="1" dirty="0" smtClean="0">
                <a:solidFill>
                  <a:srgbClr val="0000CC"/>
                </a:solidFill>
              </a:rPr>
              <a:t>(2)</a:t>
            </a:r>
          </a:p>
        </p:txBody>
      </p:sp>
      <p:sp>
        <p:nvSpPr>
          <p:cNvPr id="10243" name="Rectangle 3"/>
          <p:cNvSpPr>
            <a:spLocks noGrp="1" noChangeArrowheads="1"/>
          </p:cNvSpPr>
          <p:nvPr>
            <p:ph type="body" idx="1"/>
          </p:nvPr>
        </p:nvSpPr>
        <p:spPr>
          <a:xfrm>
            <a:off x="228600" y="1447800"/>
            <a:ext cx="8686800" cy="5257800"/>
          </a:xfrm>
        </p:spPr>
        <p:txBody>
          <a:bodyPr/>
          <a:lstStyle/>
          <a:p>
            <a:r>
              <a:rPr lang="zh-CN" altLang="en-US" sz="2400" b="1" i="1" dirty="0" smtClean="0">
                <a:solidFill>
                  <a:srgbClr val="C00000"/>
                </a:solidFill>
              </a:rPr>
              <a:t>如何快速找到权值最小的边（距离最小的点连向局部树节点的一条边）</a:t>
            </a:r>
            <a:r>
              <a:rPr lang="en-US" sz="2400" b="1" dirty="0" smtClean="0"/>
              <a:t>?</a:t>
            </a:r>
            <a:endParaRPr lang="en-US" sz="2400" b="1" dirty="0"/>
          </a:p>
          <a:p>
            <a:r>
              <a:rPr lang="zh-CN" altLang="en-US" sz="2400" b="1" dirty="0" smtClean="0"/>
              <a:t>使用一个</a:t>
            </a:r>
            <a:r>
              <a:rPr lang="zh-CN" altLang="en-US" sz="2400" b="1" i="1" dirty="0" smtClean="0">
                <a:solidFill>
                  <a:srgbClr val="FF0000"/>
                </a:solidFill>
              </a:rPr>
              <a:t>最小</a:t>
            </a:r>
            <a:r>
              <a:rPr lang="zh-CN" altLang="en-US" sz="2400" b="1" i="1" dirty="0">
                <a:solidFill>
                  <a:srgbClr val="FF0000"/>
                </a:solidFill>
              </a:rPr>
              <a:t>优先队列（最小堆）</a:t>
            </a:r>
            <a:r>
              <a:rPr lang="zh-CN" altLang="en-US" sz="2400" b="1" dirty="0" smtClean="0"/>
              <a:t>来实现</a:t>
            </a:r>
            <a:r>
              <a:rPr lang="en-US" sz="2400" b="1" dirty="0" smtClean="0"/>
              <a:t> </a:t>
            </a:r>
            <a:r>
              <a:rPr lang="en-US" sz="2400" b="1" i="1" dirty="0" smtClean="0"/>
              <a:t>Q</a:t>
            </a:r>
            <a:r>
              <a:rPr lang="en-US" sz="2400" b="1" dirty="0"/>
              <a:t>.</a:t>
            </a:r>
          </a:p>
          <a:p>
            <a:pPr lvl="1"/>
            <a:r>
              <a:rPr lang="en-US" sz="2200" b="1" i="1" dirty="0" smtClean="0"/>
              <a:t>Q</a:t>
            </a:r>
            <a:r>
              <a:rPr lang="zh-CN" altLang="en-US" sz="2200" b="1" i="1" dirty="0" smtClean="0"/>
              <a:t>中的元素是一个非局部树节点</a:t>
            </a:r>
            <a:r>
              <a:rPr lang="en-US" sz="2200" b="1" dirty="0" smtClean="0"/>
              <a:t> </a:t>
            </a:r>
            <a:r>
              <a:rPr lang="zh-CN" altLang="en-US" sz="2200" b="1" dirty="0" smtClean="0"/>
              <a:t>，即</a:t>
            </a:r>
            <a:r>
              <a:rPr lang="en-US" sz="2200" b="1" i="1" dirty="0" smtClean="0"/>
              <a:t>V</a:t>
            </a:r>
            <a:r>
              <a:rPr lang="en-US" sz="2200" b="1" dirty="0" smtClean="0"/>
              <a:t> – </a:t>
            </a:r>
            <a:r>
              <a:rPr lang="en-US" sz="2200" b="1" i="1" dirty="0" smtClean="0"/>
              <a:t>V</a:t>
            </a:r>
            <a:r>
              <a:rPr lang="en-US" sz="2200" b="1" i="1" baseline="-25000" dirty="0" smtClean="0"/>
              <a:t>A</a:t>
            </a:r>
            <a:r>
              <a:rPr lang="zh-CN" altLang="en-US" sz="2200" b="1" dirty="0" smtClean="0"/>
              <a:t>中的节点</a:t>
            </a:r>
            <a:endParaRPr lang="en-US" sz="2200" b="1" dirty="0"/>
          </a:p>
          <a:p>
            <a:pPr lvl="1"/>
            <a:r>
              <a:rPr lang="en-US" altLang="zh-CN" sz="2200" b="1" i="1" dirty="0"/>
              <a:t>Q</a:t>
            </a:r>
            <a:r>
              <a:rPr lang="zh-CN" altLang="en-US" sz="2200" b="1" i="1" dirty="0"/>
              <a:t>中的</a:t>
            </a:r>
            <a:r>
              <a:rPr lang="zh-CN" altLang="en-US" sz="2200" b="1" i="1" dirty="0" smtClean="0"/>
              <a:t>元素</a:t>
            </a:r>
            <a:r>
              <a:rPr lang="en-US" altLang="zh-CN" sz="2200" b="1" i="1" dirty="0" smtClean="0"/>
              <a:t>u</a:t>
            </a:r>
            <a:r>
              <a:rPr lang="zh-CN" altLang="en-US" sz="2200" b="1" i="1" dirty="0" smtClean="0"/>
              <a:t>的优先级</a:t>
            </a:r>
            <a:r>
              <a:rPr lang="en-US" altLang="zh-CN" sz="2200" b="1" i="1" dirty="0" smtClean="0"/>
              <a:t>(key</a:t>
            </a:r>
            <a:r>
              <a:rPr lang="en-US" altLang="zh-CN" sz="2200" b="1" i="1" dirty="0"/>
              <a:t>)</a:t>
            </a:r>
            <a:r>
              <a:rPr lang="zh-CN" altLang="en-US" sz="2200" b="1" i="1" dirty="0" smtClean="0"/>
              <a:t>为权值最小的边</a:t>
            </a:r>
            <a:r>
              <a:rPr lang="en-US" altLang="zh-CN" sz="2200" b="1" i="1" dirty="0" smtClean="0"/>
              <a:t>(</a:t>
            </a:r>
            <a:r>
              <a:rPr lang="en-US" altLang="zh-CN" sz="2200" b="1" i="1" dirty="0" err="1" smtClean="0"/>
              <a:t>u,v</a:t>
            </a:r>
            <a:r>
              <a:rPr lang="en-US" altLang="zh-CN" sz="2200" b="1" i="1" dirty="0"/>
              <a:t>)</a:t>
            </a:r>
            <a:r>
              <a:rPr lang="zh-CN" altLang="en-US" sz="2200" b="1" i="1" dirty="0" smtClean="0"/>
              <a:t>，其中</a:t>
            </a:r>
            <a:r>
              <a:rPr lang="en-US" altLang="zh-CN" sz="2200" b="1" i="1" dirty="0" smtClean="0"/>
              <a:t>v</a:t>
            </a:r>
            <a:r>
              <a:rPr lang="zh-CN" altLang="en-US" sz="2200" b="1" i="1" dirty="0" smtClean="0"/>
              <a:t>为局部树节点，即</a:t>
            </a:r>
            <a:r>
              <a:rPr lang="en-US" altLang="zh-CN" sz="2200" b="1" i="1" dirty="0" smtClean="0"/>
              <a:t>v</a:t>
            </a:r>
            <a:r>
              <a:rPr lang="en-US" altLang="zh-CN" sz="2200" b="1" dirty="0" smtClean="0"/>
              <a:t> </a:t>
            </a:r>
            <a:r>
              <a:rPr lang="en-US" altLang="zh-CN" sz="2200" b="1" dirty="0">
                <a:sym typeface="Symbol"/>
              </a:rPr>
              <a:t></a:t>
            </a:r>
            <a:r>
              <a:rPr lang="en-US" altLang="zh-CN" sz="2200" b="1" dirty="0"/>
              <a:t> </a:t>
            </a:r>
            <a:r>
              <a:rPr lang="en-US" altLang="zh-CN" sz="2200" b="1" i="1" dirty="0"/>
              <a:t>V</a:t>
            </a:r>
            <a:r>
              <a:rPr lang="en-US" altLang="zh-CN" sz="2200" b="1" i="1" baseline="-25000" dirty="0"/>
              <a:t>A </a:t>
            </a:r>
            <a:endParaRPr lang="en-US" altLang="zh-CN" sz="2200" b="1" i="1" baseline="-25000" dirty="0" smtClean="0"/>
          </a:p>
          <a:p>
            <a:pPr lvl="1"/>
            <a:r>
              <a:rPr lang="zh-CN" altLang="en-US" sz="2200" b="1" dirty="0" smtClean="0"/>
              <a:t>当</a:t>
            </a:r>
            <a:r>
              <a:rPr lang="en-US" altLang="zh-CN" sz="2200" b="1" i="1" dirty="0"/>
              <a:t>V</a:t>
            </a:r>
            <a:r>
              <a:rPr lang="en-US" altLang="zh-CN" sz="2200" b="1" i="1" baseline="-25000" dirty="0"/>
              <a:t>A</a:t>
            </a:r>
            <a:r>
              <a:rPr lang="zh-CN" altLang="en-US" sz="2200" b="1" dirty="0" smtClean="0"/>
              <a:t>中的节点越来越多时，节点</a:t>
            </a:r>
            <a:r>
              <a:rPr lang="en-US" altLang="zh-CN" sz="2200" b="1" dirty="0" smtClean="0"/>
              <a:t>u</a:t>
            </a:r>
            <a:r>
              <a:rPr lang="zh-CN" altLang="en-US" sz="2200" b="1" dirty="0" smtClean="0"/>
              <a:t>的优先级可能会改变</a:t>
            </a:r>
            <a:r>
              <a:rPr lang="en-US" altLang="zh-CN" sz="2200" b="1" dirty="0" smtClean="0"/>
              <a:t>(</a:t>
            </a:r>
            <a:r>
              <a:rPr lang="zh-CN" altLang="en-US" sz="2200" b="1" dirty="0" smtClean="0"/>
              <a:t>减小</a:t>
            </a:r>
            <a:r>
              <a:rPr lang="en-US" altLang="zh-CN" sz="2200" b="1" dirty="0" smtClean="0"/>
              <a:t>)</a:t>
            </a:r>
          </a:p>
          <a:p>
            <a:pPr lvl="1"/>
            <a:r>
              <a:rPr lang="zh-CN" altLang="en-US" sz="2200" b="1" dirty="0" smtClean="0"/>
              <a:t>调用</a:t>
            </a:r>
            <a:r>
              <a:rPr lang="en-US" altLang="zh-CN" sz="2200" b="1" i="1" dirty="0">
                <a:solidFill>
                  <a:srgbClr val="C00000"/>
                </a:solidFill>
              </a:rPr>
              <a:t>Extract-Min</a:t>
            </a:r>
            <a:r>
              <a:rPr lang="en-US" altLang="zh-CN" sz="2200" b="1" dirty="0">
                <a:solidFill>
                  <a:schemeClr val="bg2"/>
                </a:solidFill>
              </a:rPr>
              <a:t>(</a:t>
            </a:r>
            <a:r>
              <a:rPr lang="en-US" altLang="zh-CN" sz="2200" b="1" i="1" dirty="0">
                <a:solidFill>
                  <a:schemeClr val="bg2"/>
                </a:solidFill>
              </a:rPr>
              <a:t>Q</a:t>
            </a:r>
            <a:r>
              <a:rPr lang="en-US" altLang="zh-CN" sz="2200" b="1" dirty="0">
                <a:solidFill>
                  <a:schemeClr val="bg2"/>
                </a:solidFill>
              </a:rPr>
              <a:t>) </a:t>
            </a:r>
            <a:r>
              <a:rPr lang="zh-CN" altLang="en-US" sz="2200" b="1" dirty="0" smtClean="0">
                <a:solidFill>
                  <a:schemeClr val="bg2"/>
                </a:solidFill>
              </a:rPr>
              <a:t>操作表示从</a:t>
            </a:r>
            <a:r>
              <a:rPr lang="en-US" altLang="zh-CN" sz="2200" b="1" i="1" dirty="0" smtClean="0">
                <a:solidFill>
                  <a:schemeClr val="bg2"/>
                </a:solidFill>
              </a:rPr>
              <a:t>Q</a:t>
            </a:r>
            <a:r>
              <a:rPr lang="zh-CN" altLang="en-US" sz="2200" b="1" dirty="0" smtClean="0">
                <a:solidFill>
                  <a:schemeClr val="bg2"/>
                </a:solidFill>
              </a:rPr>
              <a:t>中取</a:t>
            </a:r>
            <a:r>
              <a:rPr lang="en-US" altLang="zh-CN" sz="2200" b="1" i="1" dirty="0" smtClean="0">
                <a:solidFill>
                  <a:schemeClr val="bg2"/>
                </a:solidFill>
              </a:rPr>
              <a:t>key</a:t>
            </a:r>
            <a:r>
              <a:rPr lang="zh-CN" altLang="en-US" sz="2200" b="1" dirty="0" smtClean="0">
                <a:solidFill>
                  <a:schemeClr val="bg2"/>
                </a:solidFill>
              </a:rPr>
              <a:t>值最小的节点；假设该节点为</a:t>
            </a:r>
            <a:r>
              <a:rPr lang="en-US" altLang="zh-CN" sz="2200" b="1" i="1" dirty="0" smtClean="0">
                <a:solidFill>
                  <a:schemeClr val="bg2"/>
                </a:solidFill>
              </a:rPr>
              <a:t>u</a:t>
            </a:r>
            <a:r>
              <a:rPr lang="zh-CN" altLang="en-US" sz="2200" b="1" dirty="0">
                <a:solidFill>
                  <a:schemeClr val="bg2"/>
                </a:solidFill>
              </a:rPr>
              <a:t>，</a:t>
            </a:r>
            <a:r>
              <a:rPr lang="zh-CN" altLang="en-US" sz="2200" b="1" dirty="0" smtClean="0">
                <a:solidFill>
                  <a:schemeClr val="bg2"/>
                </a:solidFill>
              </a:rPr>
              <a:t>则存在一个节点</a:t>
            </a:r>
            <a:r>
              <a:rPr lang="en-US" altLang="zh-CN" sz="2200" b="1" i="1" dirty="0" smtClean="0">
                <a:solidFill>
                  <a:schemeClr val="bg2"/>
                </a:solidFill>
              </a:rPr>
              <a:t>v</a:t>
            </a:r>
            <a:r>
              <a:rPr lang="en-US" altLang="zh-CN" sz="2200" b="1" i="1" dirty="0">
                <a:sym typeface="Symbol"/>
              </a:rPr>
              <a:t> </a:t>
            </a:r>
            <a:r>
              <a:rPr lang="en-US" altLang="zh-CN" sz="2200" b="1" dirty="0">
                <a:sym typeface="Symbol"/>
              </a:rPr>
              <a:t></a:t>
            </a:r>
            <a:r>
              <a:rPr lang="en-US" altLang="zh-CN" sz="2200" b="1" dirty="0"/>
              <a:t> </a:t>
            </a:r>
            <a:r>
              <a:rPr lang="en-US" altLang="zh-CN" sz="2200" b="1" i="1" dirty="0" smtClean="0"/>
              <a:t>V</a:t>
            </a:r>
            <a:r>
              <a:rPr lang="en-US" altLang="zh-CN" sz="2200" b="1" i="1" baseline="-25000" dirty="0" smtClean="0"/>
              <a:t>A</a:t>
            </a:r>
            <a:r>
              <a:rPr lang="zh-CN" altLang="en-US" sz="2200" b="1" dirty="0" smtClean="0"/>
              <a:t>且边</a:t>
            </a:r>
            <a:r>
              <a:rPr lang="en-US" altLang="zh-CN" sz="2200" b="1" dirty="0" smtClean="0"/>
              <a:t>(</a:t>
            </a:r>
            <a:r>
              <a:rPr lang="en-US" altLang="zh-CN" sz="2200" b="1" i="1" dirty="0"/>
              <a:t>u</a:t>
            </a:r>
            <a:r>
              <a:rPr lang="en-US" altLang="zh-CN" sz="2200" b="1" dirty="0"/>
              <a:t>, </a:t>
            </a:r>
            <a:r>
              <a:rPr lang="en-US" altLang="zh-CN" sz="2200" b="1" i="1" dirty="0"/>
              <a:t>v</a:t>
            </a:r>
            <a:r>
              <a:rPr lang="en-US" altLang="zh-CN" sz="2200" b="1" dirty="0" smtClean="0"/>
              <a:t>)</a:t>
            </a:r>
            <a:r>
              <a:rPr lang="zh-CN" altLang="en-US" sz="2200" b="1" dirty="0" smtClean="0"/>
              <a:t>为权值最小的连接</a:t>
            </a:r>
            <a:r>
              <a:rPr lang="en-US" altLang="zh-CN" sz="2200" b="1" dirty="0"/>
              <a:t>(</a:t>
            </a:r>
            <a:r>
              <a:rPr lang="en-US" altLang="zh-CN" sz="2200" b="1" i="1" dirty="0"/>
              <a:t>V</a:t>
            </a:r>
            <a:r>
              <a:rPr lang="en-US" altLang="zh-CN" sz="2200" b="1" i="1" baseline="-25000" dirty="0"/>
              <a:t>A</a:t>
            </a:r>
            <a:r>
              <a:rPr lang="en-US" altLang="zh-CN" sz="2200" b="1" dirty="0"/>
              <a:t>, </a:t>
            </a:r>
            <a:r>
              <a:rPr lang="en-US" altLang="zh-CN" sz="2200" b="1" i="1" dirty="0"/>
              <a:t>V</a:t>
            </a:r>
            <a:r>
              <a:rPr lang="en-US" altLang="zh-CN" sz="2200" b="1" dirty="0"/>
              <a:t> – </a:t>
            </a:r>
            <a:r>
              <a:rPr lang="en-US" altLang="zh-CN" sz="2200" b="1" i="1" dirty="0" smtClean="0"/>
              <a:t>V</a:t>
            </a:r>
            <a:r>
              <a:rPr lang="en-US" altLang="zh-CN" sz="2200" b="1" i="1" baseline="-25000" dirty="0" smtClean="0"/>
              <a:t>A</a:t>
            </a:r>
            <a:r>
              <a:rPr lang="en-US" altLang="zh-CN" sz="2200" b="1" dirty="0" smtClean="0"/>
              <a:t>)</a:t>
            </a:r>
            <a:r>
              <a:rPr lang="zh-CN" altLang="en-US" sz="2200" b="1" dirty="0" smtClean="0"/>
              <a:t>边</a:t>
            </a:r>
            <a:endParaRPr lang="en-US" altLang="zh-CN" sz="2200" b="1" dirty="0" smtClean="0"/>
          </a:p>
          <a:p>
            <a:pPr lvl="1"/>
            <a:r>
              <a:rPr lang="zh-CN" altLang="en-US" sz="2200" b="1" dirty="0" smtClean="0"/>
              <a:t>如果一个节点不与</a:t>
            </a:r>
            <a:r>
              <a:rPr lang="en-US" altLang="zh-CN" sz="2200" b="1" i="1" dirty="0"/>
              <a:t>V</a:t>
            </a:r>
            <a:r>
              <a:rPr lang="en-US" altLang="zh-CN" sz="2200" b="1" i="1" baseline="-25000" dirty="0"/>
              <a:t>A</a:t>
            </a:r>
            <a:r>
              <a:rPr lang="zh-CN" altLang="en-US" sz="2200" b="1" dirty="0" smtClean="0"/>
              <a:t>中的节点相连，则它的</a:t>
            </a:r>
            <a:r>
              <a:rPr lang="en-US" altLang="zh-CN" sz="2200" b="1" i="1" dirty="0" smtClean="0"/>
              <a:t>key</a:t>
            </a:r>
            <a:r>
              <a:rPr lang="zh-CN" altLang="en-US" sz="2200" b="1" dirty="0" smtClean="0"/>
              <a:t>值为</a:t>
            </a:r>
            <a:r>
              <a:rPr lang="en-US" sz="2200" b="1" dirty="0" smtClean="0"/>
              <a:t> </a:t>
            </a:r>
            <a:r>
              <a:rPr lang="en-US" sz="2200" b="1" dirty="0" smtClean="0">
                <a:sym typeface="Symbol"/>
              </a:rPr>
              <a:t></a:t>
            </a:r>
            <a:r>
              <a:rPr lang="en-US" sz="2200" b="1" dirty="0" smtClean="0"/>
              <a:t> </a:t>
            </a:r>
          </a:p>
        </p:txBody>
      </p:sp>
    </p:spTree>
    <p:extLst>
      <p:ext uri="{BB962C8B-B14F-4D97-AF65-F5344CB8AC3E}">
        <p14:creationId xmlns:p14="http://schemas.microsoft.com/office/powerpoint/2010/main" val="87024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386" y="1527524"/>
            <a:ext cx="5913014" cy="4783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smtClean="0">
                <a:solidFill>
                  <a:srgbClr val="0000CC"/>
                </a:solidFill>
              </a:rPr>
              <a:t>Prim</a:t>
            </a:r>
            <a:r>
              <a:rPr lang="zh-CN" altLang="en-US" sz="3600" b="1" dirty="0" smtClean="0">
                <a:solidFill>
                  <a:srgbClr val="0000CC"/>
                </a:solidFill>
              </a:rPr>
              <a:t>算法</a:t>
            </a:r>
            <a:r>
              <a:rPr lang="en-US" sz="3600" b="1" dirty="0" smtClean="0">
                <a:solidFill>
                  <a:srgbClr val="0000CC"/>
                </a:solidFill>
              </a:rPr>
              <a:t>: </a:t>
            </a:r>
            <a:r>
              <a:rPr lang="zh-CN" altLang="en-US" sz="3600" b="1" dirty="0" smtClean="0">
                <a:solidFill>
                  <a:srgbClr val="0000CC"/>
                </a:solidFill>
              </a:rPr>
              <a:t>伪代码</a:t>
            </a:r>
            <a:endParaRPr lang="en-US" sz="3600" b="1" dirty="0" smtClean="0">
              <a:solidFill>
                <a:srgbClr val="0000CC"/>
              </a:solidFill>
            </a:endParaRPr>
          </a:p>
        </p:txBody>
      </p:sp>
      <p:sp>
        <p:nvSpPr>
          <p:cNvPr id="3" name="TextBox 2"/>
          <p:cNvSpPr txBox="1"/>
          <p:nvPr/>
        </p:nvSpPr>
        <p:spPr>
          <a:xfrm>
            <a:off x="2895600" y="3379113"/>
            <a:ext cx="4871847" cy="430887"/>
          </a:xfrm>
          <a:prstGeom prst="rect">
            <a:avLst/>
          </a:prstGeom>
          <a:noFill/>
        </p:spPr>
        <p:txBody>
          <a:bodyPr wrap="none" rtlCol="0">
            <a:spAutoFit/>
          </a:bodyPr>
          <a:lstStyle/>
          <a:p>
            <a:r>
              <a:rPr lang="en-US" sz="2200" dirty="0" smtClean="0"/>
              <a:t>// </a:t>
            </a:r>
            <a:r>
              <a:rPr lang="zh-CN" altLang="en-US" sz="2200" dirty="0" smtClean="0"/>
              <a:t>初始化一个最小值优先的优先队列</a:t>
            </a:r>
            <a:r>
              <a:rPr lang="en-US" sz="2200" i="1" dirty="0" smtClean="0"/>
              <a:t>Q</a:t>
            </a:r>
            <a:endParaRPr lang="en-US" sz="2200" i="1" dirty="0"/>
          </a:p>
        </p:txBody>
      </p:sp>
    </p:spTree>
    <p:extLst>
      <p:ext uri="{BB962C8B-B14F-4D97-AF65-F5344CB8AC3E}">
        <p14:creationId xmlns:p14="http://schemas.microsoft.com/office/powerpoint/2010/main" val="23505237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smtClean="0">
                <a:solidFill>
                  <a:srgbClr val="0000CC"/>
                </a:solidFill>
              </a:rPr>
              <a:t>Prim</a:t>
            </a:r>
            <a:r>
              <a:rPr lang="zh-CN" altLang="en-US" sz="3600" b="1" dirty="0" smtClean="0">
                <a:solidFill>
                  <a:srgbClr val="0000CC"/>
                </a:solidFill>
              </a:rPr>
              <a:t>算法</a:t>
            </a:r>
            <a:r>
              <a:rPr lang="en-US" sz="3600" b="1" dirty="0" smtClean="0">
                <a:solidFill>
                  <a:srgbClr val="0000CC"/>
                </a:solidFill>
              </a:rPr>
              <a:t>: </a:t>
            </a:r>
            <a:r>
              <a:rPr lang="zh-CN" altLang="en-US" sz="3600" b="1" dirty="0" smtClean="0">
                <a:solidFill>
                  <a:srgbClr val="0000CC"/>
                </a:solidFill>
              </a:rPr>
              <a:t>举例</a:t>
            </a:r>
            <a:r>
              <a:rPr lang="en-US" sz="3600" b="1" dirty="0" smtClean="0">
                <a:solidFill>
                  <a:srgbClr val="0000CC"/>
                </a:solidFill>
              </a:rPr>
              <a:t>1 (1)</a:t>
            </a:r>
          </a:p>
        </p:txBody>
      </p:sp>
      <p:pic>
        <p:nvPicPr>
          <p:cNvPr id="21506" name="Picture 2"/>
          <p:cNvPicPr>
            <a:picLocks noChangeAspect="1" noChangeArrowheads="1"/>
          </p:cNvPicPr>
          <p:nvPr/>
        </p:nvPicPr>
        <p:blipFill>
          <a:blip r:embed="rId3" cstate="print"/>
          <a:srcRect b="60173"/>
          <a:stretch>
            <a:fillRect/>
          </a:stretch>
        </p:blipFill>
        <p:spPr bwMode="auto">
          <a:xfrm>
            <a:off x="457200" y="1828800"/>
            <a:ext cx="8258631" cy="3505200"/>
          </a:xfrm>
          <a:prstGeom prst="rect">
            <a:avLst/>
          </a:prstGeom>
          <a:noFill/>
          <a:ln w="9525">
            <a:noFill/>
            <a:miter lim="800000"/>
            <a:headEnd/>
            <a:tailEnd/>
          </a:ln>
        </p:spPr>
      </p:pic>
    </p:spTree>
    <p:extLst>
      <p:ext uri="{BB962C8B-B14F-4D97-AF65-F5344CB8AC3E}">
        <p14:creationId xmlns:p14="http://schemas.microsoft.com/office/powerpoint/2010/main" val="120695207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srcRect t="41126"/>
          <a:stretch>
            <a:fillRect/>
          </a:stretch>
        </p:blipFill>
        <p:spPr bwMode="auto">
          <a:xfrm>
            <a:off x="457200" y="1371600"/>
            <a:ext cx="8258631" cy="5181600"/>
          </a:xfrm>
          <a:prstGeom prst="rect">
            <a:avLst/>
          </a:prstGeom>
          <a:noFill/>
          <a:ln w="9525">
            <a:noFill/>
            <a:miter lim="800000"/>
            <a:headEnd/>
            <a:tailEnd/>
          </a:ln>
        </p:spPr>
      </p:pic>
      <p:sp>
        <p:nvSpPr>
          <p:cNvPr id="10242" name="Rectangle 2"/>
          <p:cNvSpPr>
            <a:spLocks noGrp="1" noChangeArrowheads="1"/>
          </p:cNvSpPr>
          <p:nvPr>
            <p:ph type="title"/>
          </p:nvPr>
        </p:nvSpPr>
        <p:spPr>
          <a:xfrm>
            <a:off x="609600" y="381000"/>
            <a:ext cx="7772400" cy="762000"/>
          </a:xfrm>
        </p:spPr>
        <p:txBody>
          <a:bodyPr/>
          <a:lstStyle/>
          <a:p>
            <a:pPr eaLnBrk="1" hangingPunct="1"/>
            <a:r>
              <a:rPr lang="en-US" altLang="zh-CN" sz="3600" b="1" dirty="0">
                <a:solidFill>
                  <a:srgbClr val="0000CC"/>
                </a:solidFill>
              </a:rPr>
              <a:t>Prim</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1</a:t>
            </a:r>
            <a:r>
              <a:rPr lang="en-US" sz="3600" b="1" dirty="0" smtClean="0">
                <a:solidFill>
                  <a:srgbClr val="0000CC"/>
                </a:solidFill>
              </a:rPr>
              <a:t>(2)</a:t>
            </a:r>
          </a:p>
        </p:txBody>
      </p:sp>
    </p:spTree>
    <p:extLst>
      <p:ext uri="{BB962C8B-B14F-4D97-AF65-F5344CB8AC3E}">
        <p14:creationId xmlns:p14="http://schemas.microsoft.com/office/powerpoint/2010/main" val="36454348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228600" y="1371600"/>
            <a:ext cx="8686801" cy="838200"/>
          </a:xfrm>
        </p:spPr>
        <p:txBody>
          <a:bodyPr/>
          <a:lstStyle/>
          <a:p>
            <a:pPr marL="320040" indent="-320040" algn="l">
              <a:buFont typeface="Wingdings" pitchFamily="2" charset="2"/>
              <a:buChar char="§"/>
            </a:pPr>
            <a:r>
              <a:rPr lang="zh-CN" altLang="en-US" sz="2400" b="1" i="1" dirty="0" smtClean="0">
                <a:solidFill>
                  <a:srgbClr val="FF0000"/>
                </a:solidFill>
              </a:rPr>
              <a:t>加权图</a:t>
            </a:r>
            <a:r>
              <a:rPr lang="zh-CN" altLang="en-US" sz="2400" b="1" dirty="0" smtClean="0"/>
              <a:t>指的是每天边都有一个权值的图，通常有一个边</a:t>
            </a:r>
            <a:r>
              <a:rPr lang="zh-CN" altLang="en-US" sz="2400" b="1" i="1" dirty="0" smtClean="0">
                <a:solidFill>
                  <a:srgbClr val="FF0000"/>
                </a:solidFill>
              </a:rPr>
              <a:t>加权函数</a:t>
            </a:r>
            <a:r>
              <a:rPr lang="en-US" sz="2400" b="1" dirty="0" smtClean="0"/>
              <a:t> </a:t>
            </a:r>
            <a:r>
              <a:rPr lang="en-US" sz="2400" b="1" i="1" dirty="0" smtClean="0"/>
              <a:t>w: E</a:t>
            </a:r>
            <a:r>
              <a:rPr lang="en-US" sz="2400" b="1" dirty="0" smtClean="0"/>
              <a:t> </a:t>
            </a:r>
            <a:r>
              <a:rPr lang="en-US" sz="2400" b="1" dirty="0" smtClean="0">
                <a:sym typeface="Symbol" pitchFamily="18" charset="2"/>
              </a:rPr>
              <a:t> </a:t>
            </a:r>
            <a:r>
              <a:rPr lang="en-US" sz="2400" b="1" i="1" dirty="0" smtClean="0">
                <a:effectLst>
                  <a:outerShdw blurRad="38100" dist="38100" dir="2700000" algn="tl">
                    <a:srgbClr val="000000">
                      <a:alpha val="43137"/>
                    </a:srgbClr>
                  </a:outerShdw>
                </a:effectLst>
                <a:sym typeface="Symbol" pitchFamily="18" charset="2"/>
              </a:rPr>
              <a:t>R</a:t>
            </a:r>
            <a:endParaRPr lang="en-US" sz="2400" b="1" dirty="0" smtClean="0"/>
          </a:p>
        </p:txBody>
      </p:sp>
      <p:grpSp>
        <p:nvGrpSpPr>
          <p:cNvPr id="51" name="Group 50"/>
          <p:cNvGrpSpPr/>
          <p:nvPr/>
        </p:nvGrpSpPr>
        <p:grpSpPr>
          <a:xfrm>
            <a:off x="880475" y="2309813"/>
            <a:ext cx="6965950" cy="2414587"/>
            <a:chOff x="381000" y="3657600"/>
            <a:chExt cx="8229600" cy="2667000"/>
          </a:xfrm>
        </p:grpSpPr>
        <p:sp>
          <p:nvSpPr>
            <p:cNvPr id="11267" name="Oval 3"/>
            <p:cNvSpPr>
              <a:spLocks noChangeArrowheads="1"/>
            </p:cNvSpPr>
            <p:nvPr/>
          </p:nvSpPr>
          <p:spPr bwMode="auto">
            <a:xfrm>
              <a:off x="9906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68" name="Oval 4"/>
            <p:cNvSpPr>
              <a:spLocks noChangeArrowheads="1"/>
            </p:cNvSpPr>
            <p:nvPr/>
          </p:nvSpPr>
          <p:spPr bwMode="auto">
            <a:xfrm>
              <a:off x="9906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69" name="Oval 5"/>
            <p:cNvSpPr>
              <a:spLocks noChangeArrowheads="1"/>
            </p:cNvSpPr>
            <p:nvPr/>
          </p:nvSpPr>
          <p:spPr bwMode="auto">
            <a:xfrm>
              <a:off x="22860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0" name="Oval 6"/>
            <p:cNvSpPr>
              <a:spLocks noChangeArrowheads="1"/>
            </p:cNvSpPr>
            <p:nvPr/>
          </p:nvSpPr>
          <p:spPr bwMode="auto">
            <a:xfrm>
              <a:off x="22860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1" name="Oval 7"/>
            <p:cNvSpPr>
              <a:spLocks noChangeArrowheads="1"/>
            </p:cNvSpPr>
            <p:nvPr/>
          </p:nvSpPr>
          <p:spPr bwMode="auto">
            <a:xfrm>
              <a:off x="32766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2" name="Oval 8"/>
            <p:cNvSpPr>
              <a:spLocks noChangeArrowheads="1"/>
            </p:cNvSpPr>
            <p:nvPr/>
          </p:nvSpPr>
          <p:spPr bwMode="auto">
            <a:xfrm>
              <a:off x="32766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3" name="Line 9"/>
            <p:cNvSpPr>
              <a:spLocks noChangeShapeType="1"/>
            </p:cNvSpPr>
            <p:nvPr/>
          </p:nvSpPr>
          <p:spPr bwMode="auto">
            <a:xfrm flipV="1">
              <a:off x="1219200" y="45212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4" name="Line 10"/>
            <p:cNvSpPr>
              <a:spLocks noChangeShapeType="1"/>
            </p:cNvSpPr>
            <p:nvPr/>
          </p:nvSpPr>
          <p:spPr bwMode="auto">
            <a:xfrm>
              <a:off x="1447800" y="42926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5" name="Line 11"/>
            <p:cNvSpPr>
              <a:spLocks noChangeShapeType="1"/>
            </p:cNvSpPr>
            <p:nvPr/>
          </p:nvSpPr>
          <p:spPr bwMode="auto">
            <a:xfrm flipH="1">
              <a:off x="1447800" y="44450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6" name="Freeform 12"/>
            <p:cNvSpPr>
              <a:spLocks/>
            </p:cNvSpPr>
            <p:nvPr/>
          </p:nvSpPr>
          <p:spPr bwMode="auto">
            <a:xfrm>
              <a:off x="1447800" y="51181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7" name="Freeform 13"/>
            <p:cNvSpPr>
              <a:spLocks/>
            </p:cNvSpPr>
            <p:nvPr/>
          </p:nvSpPr>
          <p:spPr bwMode="auto">
            <a:xfrm>
              <a:off x="1447800" y="55118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8" name="Line 14"/>
            <p:cNvSpPr>
              <a:spLocks noChangeShapeType="1"/>
            </p:cNvSpPr>
            <p:nvPr/>
          </p:nvSpPr>
          <p:spPr bwMode="auto">
            <a:xfrm flipV="1">
              <a:off x="3505200" y="45212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9" name="Text Box 15"/>
            <p:cNvSpPr txBox="1">
              <a:spLocks noChangeArrowheads="1"/>
            </p:cNvSpPr>
            <p:nvPr/>
          </p:nvSpPr>
          <p:spPr bwMode="auto">
            <a:xfrm>
              <a:off x="1074738" y="4064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11280" name="Text Box 16"/>
            <p:cNvSpPr txBox="1">
              <a:spLocks noChangeArrowheads="1"/>
            </p:cNvSpPr>
            <p:nvPr/>
          </p:nvSpPr>
          <p:spPr bwMode="auto">
            <a:xfrm>
              <a:off x="2381250" y="41402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11281" name="Text Box 17"/>
            <p:cNvSpPr txBox="1">
              <a:spLocks noChangeArrowheads="1"/>
            </p:cNvSpPr>
            <p:nvPr/>
          </p:nvSpPr>
          <p:spPr bwMode="auto">
            <a:xfrm>
              <a:off x="3352800" y="41084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11282" name="Text Box 18"/>
            <p:cNvSpPr txBox="1">
              <a:spLocks noChangeArrowheads="1"/>
            </p:cNvSpPr>
            <p:nvPr/>
          </p:nvSpPr>
          <p:spPr bwMode="auto">
            <a:xfrm>
              <a:off x="1074738" y="51308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11283" name="Text Box 19"/>
            <p:cNvSpPr txBox="1">
              <a:spLocks noChangeArrowheads="1"/>
            </p:cNvSpPr>
            <p:nvPr/>
          </p:nvSpPr>
          <p:spPr bwMode="auto">
            <a:xfrm>
              <a:off x="2362200" y="5207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11284" name="Text Box 20"/>
            <p:cNvSpPr txBox="1">
              <a:spLocks noChangeArrowheads="1"/>
            </p:cNvSpPr>
            <p:nvPr/>
          </p:nvSpPr>
          <p:spPr bwMode="auto">
            <a:xfrm>
              <a:off x="3352800" y="5207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11285" name="Text Box 21"/>
            <p:cNvSpPr txBox="1">
              <a:spLocks noChangeArrowheads="1"/>
            </p:cNvSpPr>
            <p:nvPr/>
          </p:nvSpPr>
          <p:spPr bwMode="auto">
            <a:xfrm>
              <a:off x="822325" y="469265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.5</a:t>
              </a:r>
              <a:endParaRPr lang="en-US" sz="2400">
                <a:solidFill>
                  <a:schemeClr val="tx1"/>
                </a:solidFill>
                <a:latin typeface="Times New Roman" pitchFamily="18" charset="0"/>
              </a:endParaRPr>
            </a:p>
          </p:txBody>
        </p:sp>
        <p:sp>
          <p:nvSpPr>
            <p:cNvPr id="11286" name="Text Box 22"/>
            <p:cNvSpPr txBox="1">
              <a:spLocks noChangeArrowheads="1"/>
            </p:cNvSpPr>
            <p:nvPr/>
          </p:nvSpPr>
          <p:spPr bwMode="auto">
            <a:xfrm>
              <a:off x="1644650" y="3910013"/>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1.2</a:t>
              </a:r>
              <a:endParaRPr lang="en-US" sz="2400">
                <a:solidFill>
                  <a:schemeClr val="tx1"/>
                </a:solidFill>
                <a:latin typeface="Times New Roman" pitchFamily="18" charset="0"/>
              </a:endParaRPr>
            </a:p>
          </p:txBody>
        </p:sp>
        <p:sp>
          <p:nvSpPr>
            <p:cNvPr id="11287" name="Text Box 23"/>
            <p:cNvSpPr txBox="1">
              <a:spLocks noChangeArrowheads="1"/>
            </p:cNvSpPr>
            <p:nvPr/>
          </p:nvSpPr>
          <p:spPr bwMode="auto">
            <a:xfrm>
              <a:off x="1644650" y="44958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.2</a:t>
              </a:r>
              <a:endParaRPr lang="en-US" sz="2400">
                <a:solidFill>
                  <a:schemeClr val="tx1"/>
                </a:solidFill>
                <a:latin typeface="Times New Roman" pitchFamily="18" charset="0"/>
              </a:endParaRPr>
            </a:p>
          </p:txBody>
        </p:sp>
        <p:sp>
          <p:nvSpPr>
            <p:cNvPr id="11288" name="Text Box 24"/>
            <p:cNvSpPr txBox="1">
              <a:spLocks noChangeArrowheads="1"/>
            </p:cNvSpPr>
            <p:nvPr/>
          </p:nvSpPr>
          <p:spPr bwMode="auto">
            <a:xfrm>
              <a:off x="1676400" y="588168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.5</a:t>
              </a:r>
              <a:endParaRPr lang="en-US" sz="2400">
                <a:solidFill>
                  <a:schemeClr val="tx1"/>
                </a:solidFill>
                <a:latin typeface="Times New Roman" pitchFamily="18" charset="0"/>
              </a:endParaRPr>
            </a:p>
          </p:txBody>
        </p:sp>
        <p:sp>
          <p:nvSpPr>
            <p:cNvPr id="11289" name="Text Box 25"/>
            <p:cNvSpPr txBox="1">
              <a:spLocks noChangeArrowheads="1"/>
            </p:cNvSpPr>
            <p:nvPr/>
          </p:nvSpPr>
          <p:spPr bwMode="auto">
            <a:xfrm>
              <a:off x="3505200" y="4648200"/>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1.5</a:t>
              </a:r>
              <a:endParaRPr lang="en-US" sz="2400">
                <a:solidFill>
                  <a:schemeClr val="tx1"/>
                </a:solidFill>
                <a:latin typeface="Times New Roman" pitchFamily="18" charset="0"/>
              </a:endParaRPr>
            </a:p>
          </p:txBody>
        </p:sp>
        <p:sp>
          <p:nvSpPr>
            <p:cNvPr id="11290" name="Text Box 26"/>
            <p:cNvSpPr txBox="1">
              <a:spLocks noChangeArrowheads="1"/>
            </p:cNvSpPr>
            <p:nvPr/>
          </p:nvSpPr>
          <p:spPr bwMode="auto">
            <a:xfrm>
              <a:off x="1720850" y="4800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.3</a:t>
              </a:r>
              <a:endParaRPr lang="en-US" sz="2400">
                <a:solidFill>
                  <a:schemeClr val="tx1"/>
                </a:solidFill>
                <a:latin typeface="Times New Roman" pitchFamily="18" charset="0"/>
              </a:endParaRPr>
            </a:p>
          </p:txBody>
        </p:sp>
        <p:sp>
          <p:nvSpPr>
            <p:cNvPr id="11291" name="Oval 27"/>
            <p:cNvSpPr>
              <a:spLocks noChangeArrowheads="1"/>
            </p:cNvSpPr>
            <p:nvPr/>
          </p:nvSpPr>
          <p:spPr bwMode="auto">
            <a:xfrm>
              <a:off x="50292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2" name="Oval 28"/>
            <p:cNvSpPr>
              <a:spLocks noChangeArrowheads="1"/>
            </p:cNvSpPr>
            <p:nvPr/>
          </p:nvSpPr>
          <p:spPr bwMode="auto">
            <a:xfrm>
              <a:off x="50292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3" name="Oval 29"/>
            <p:cNvSpPr>
              <a:spLocks noChangeArrowheads="1"/>
            </p:cNvSpPr>
            <p:nvPr/>
          </p:nvSpPr>
          <p:spPr bwMode="auto">
            <a:xfrm>
              <a:off x="63246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4" name="Oval 30"/>
            <p:cNvSpPr>
              <a:spLocks noChangeArrowheads="1"/>
            </p:cNvSpPr>
            <p:nvPr/>
          </p:nvSpPr>
          <p:spPr bwMode="auto">
            <a:xfrm>
              <a:off x="63246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5" name="Oval 31"/>
            <p:cNvSpPr>
              <a:spLocks noChangeArrowheads="1"/>
            </p:cNvSpPr>
            <p:nvPr/>
          </p:nvSpPr>
          <p:spPr bwMode="auto">
            <a:xfrm>
              <a:off x="73152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6" name="Oval 32"/>
            <p:cNvSpPr>
              <a:spLocks noChangeArrowheads="1"/>
            </p:cNvSpPr>
            <p:nvPr/>
          </p:nvSpPr>
          <p:spPr bwMode="auto">
            <a:xfrm>
              <a:off x="73152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7" name="Text Box 33"/>
            <p:cNvSpPr txBox="1">
              <a:spLocks noChangeArrowheads="1"/>
            </p:cNvSpPr>
            <p:nvPr/>
          </p:nvSpPr>
          <p:spPr bwMode="auto">
            <a:xfrm>
              <a:off x="5113338" y="41148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endParaRPr lang="en-US" sz="1600">
                <a:solidFill>
                  <a:schemeClr val="tx1"/>
                </a:solidFill>
                <a:latin typeface="Times New Roman" pitchFamily="18" charset="0"/>
              </a:endParaRPr>
            </a:p>
          </p:txBody>
        </p:sp>
        <p:sp>
          <p:nvSpPr>
            <p:cNvPr id="11298" name="Text Box 34"/>
            <p:cNvSpPr txBox="1">
              <a:spLocks noChangeArrowheads="1"/>
            </p:cNvSpPr>
            <p:nvPr/>
          </p:nvSpPr>
          <p:spPr bwMode="auto">
            <a:xfrm>
              <a:off x="5105400" y="53022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11299" name="Text Box 35"/>
            <p:cNvSpPr txBox="1">
              <a:spLocks noChangeArrowheads="1"/>
            </p:cNvSpPr>
            <p:nvPr/>
          </p:nvSpPr>
          <p:spPr bwMode="auto">
            <a:xfrm>
              <a:off x="6400800" y="5334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11300" name="Text Box 36"/>
            <p:cNvSpPr txBox="1">
              <a:spLocks noChangeArrowheads="1"/>
            </p:cNvSpPr>
            <p:nvPr/>
          </p:nvSpPr>
          <p:spPr bwMode="auto">
            <a:xfrm>
              <a:off x="7399338" y="5334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11301" name="Text Box 37"/>
            <p:cNvSpPr txBox="1">
              <a:spLocks noChangeArrowheads="1"/>
            </p:cNvSpPr>
            <p:nvPr/>
          </p:nvSpPr>
          <p:spPr bwMode="auto">
            <a:xfrm>
              <a:off x="6419850" y="41148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11302" name="Text Box 38"/>
            <p:cNvSpPr txBox="1">
              <a:spLocks noChangeArrowheads="1"/>
            </p:cNvSpPr>
            <p:nvPr/>
          </p:nvSpPr>
          <p:spPr bwMode="auto">
            <a:xfrm>
              <a:off x="7391400" y="41148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11303" name="Line 39"/>
            <p:cNvSpPr>
              <a:spLocks noChangeShapeType="1"/>
            </p:cNvSpPr>
            <p:nvPr/>
          </p:nvSpPr>
          <p:spPr bwMode="auto">
            <a:xfrm>
              <a:off x="5410200" y="4419600"/>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4" name="Line 40"/>
            <p:cNvSpPr>
              <a:spLocks noChangeShapeType="1"/>
            </p:cNvSpPr>
            <p:nvPr/>
          </p:nvSpPr>
          <p:spPr bwMode="auto">
            <a:xfrm>
              <a:off x="5486400" y="42672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5" name="Line 41"/>
            <p:cNvSpPr>
              <a:spLocks noChangeShapeType="1"/>
            </p:cNvSpPr>
            <p:nvPr/>
          </p:nvSpPr>
          <p:spPr bwMode="auto">
            <a:xfrm flipV="1">
              <a:off x="6553200" y="4495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6" name="Line 42"/>
            <p:cNvSpPr>
              <a:spLocks noChangeShapeType="1"/>
            </p:cNvSpPr>
            <p:nvPr/>
          </p:nvSpPr>
          <p:spPr bwMode="auto">
            <a:xfrm flipH="1" flipV="1">
              <a:off x="7543800" y="4495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7" name="Text Box 43"/>
            <p:cNvSpPr txBox="1">
              <a:spLocks noChangeArrowheads="1"/>
            </p:cNvSpPr>
            <p:nvPr/>
          </p:nvSpPr>
          <p:spPr bwMode="auto">
            <a:xfrm>
              <a:off x="5622925" y="3878263"/>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2</a:t>
              </a:r>
              <a:endParaRPr lang="en-US" sz="1800">
                <a:solidFill>
                  <a:schemeClr val="tx1"/>
                </a:solidFill>
                <a:latin typeface="Arial Black" pitchFamily="34" charset="0"/>
              </a:endParaRPr>
            </a:p>
          </p:txBody>
        </p:sp>
        <p:sp>
          <p:nvSpPr>
            <p:cNvPr id="11308" name="Text Box 44"/>
            <p:cNvSpPr txBox="1">
              <a:spLocks noChangeArrowheads="1"/>
            </p:cNvSpPr>
            <p:nvPr/>
          </p:nvSpPr>
          <p:spPr bwMode="auto">
            <a:xfrm>
              <a:off x="5562600" y="4845050"/>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1</a:t>
              </a:r>
              <a:endParaRPr lang="en-US" sz="1800">
                <a:solidFill>
                  <a:schemeClr val="tx1"/>
                </a:solidFill>
                <a:latin typeface="Arial Black" pitchFamily="34" charset="0"/>
              </a:endParaRPr>
            </a:p>
          </p:txBody>
        </p:sp>
        <p:sp>
          <p:nvSpPr>
            <p:cNvPr id="11309" name="Text Box 45"/>
            <p:cNvSpPr txBox="1">
              <a:spLocks noChangeArrowheads="1"/>
            </p:cNvSpPr>
            <p:nvPr/>
          </p:nvSpPr>
          <p:spPr bwMode="auto">
            <a:xfrm>
              <a:off x="7605713" y="4692650"/>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3</a:t>
              </a:r>
              <a:endParaRPr lang="en-US" sz="1800">
                <a:solidFill>
                  <a:schemeClr val="tx1"/>
                </a:solidFill>
                <a:latin typeface="Arial Black" pitchFamily="34" charset="0"/>
              </a:endParaRPr>
            </a:p>
          </p:txBody>
        </p:sp>
        <p:sp>
          <p:nvSpPr>
            <p:cNvPr id="11310" name="Text Box 46"/>
            <p:cNvSpPr txBox="1">
              <a:spLocks noChangeArrowheads="1"/>
            </p:cNvSpPr>
            <p:nvPr/>
          </p:nvSpPr>
          <p:spPr bwMode="auto">
            <a:xfrm>
              <a:off x="6615113" y="4648200"/>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5</a:t>
              </a:r>
              <a:endParaRPr lang="en-US" sz="1800">
                <a:solidFill>
                  <a:schemeClr val="tx1"/>
                </a:solidFill>
                <a:latin typeface="Arial Black" pitchFamily="34" charset="0"/>
              </a:endParaRPr>
            </a:p>
          </p:txBody>
        </p:sp>
        <p:sp>
          <p:nvSpPr>
            <p:cNvPr id="11311" name="Rectangle 47"/>
            <p:cNvSpPr>
              <a:spLocks noChangeArrowheads="1"/>
            </p:cNvSpPr>
            <p:nvPr/>
          </p:nvSpPr>
          <p:spPr bwMode="auto">
            <a:xfrm>
              <a:off x="4495800" y="3657600"/>
              <a:ext cx="41148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12" name="Rectangle 48"/>
            <p:cNvSpPr>
              <a:spLocks noChangeArrowheads="1"/>
            </p:cNvSpPr>
            <p:nvPr/>
          </p:nvSpPr>
          <p:spPr bwMode="auto">
            <a:xfrm>
              <a:off x="381000" y="3657600"/>
              <a:ext cx="3886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9" name="Rectangle 2"/>
          <p:cNvSpPr txBox="1">
            <a:spLocks noChangeArrowheads="1"/>
          </p:cNvSpPr>
          <p:nvPr/>
        </p:nvSpPr>
        <p:spPr>
          <a:xfrm>
            <a:off x="727075" y="304800"/>
            <a:ext cx="7772400" cy="9144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kern="1200" dirty="0" smtClean="0">
                <a:solidFill>
                  <a:srgbClr val="0000CC"/>
                </a:solidFill>
              </a:rPr>
              <a:t>加权图</a:t>
            </a:r>
            <a:endParaRPr lang="en-US" sz="3600" b="1" kern="1200" dirty="0">
              <a:solidFill>
                <a:srgbClr val="0000CC"/>
              </a:solidFill>
            </a:endParaRPr>
          </a:p>
        </p:txBody>
      </p:sp>
    </p:spTree>
    <p:extLst>
      <p:ext uri="{BB962C8B-B14F-4D97-AF65-F5344CB8AC3E}">
        <p14:creationId xmlns:p14="http://schemas.microsoft.com/office/powerpoint/2010/main" val="122023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80" name="Oval 4"/>
          <p:cNvSpPr>
            <a:spLocks noChangeArrowheads="1"/>
          </p:cNvSpPr>
          <p:nvPr/>
        </p:nvSpPr>
        <p:spPr bwMode="auto">
          <a:xfrm>
            <a:off x="3219450" y="1939925"/>
            <a:ext cx="382587"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1" name="Oval 5"/>
          <p:cNvSpPr>
            <a:spLocks noChangeArrowheads="1"/>
          </p:cNvSpPr>
          <p:nvPr/>
        </p:nvSpPr>
        <p:spPr bwMode="auto">
          <a:xfrm>
            <a:off x="5403850" y="1954213"/>
            <a:ext cx="381000"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2" name="Oval 6"/>
          <p:cNvSpPr>
            <a:spLocks noChangeArrowheads="1"/>
          </p:cNvSpPr>
          <p:nvPr/>
        </p:nvSpPr>
        <p:spPr bwMode="auto">
          <a:xfrm>
            <a:off x="7313612" y="1954213"/>
            <a:ext cx="382588"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3" name="Oval 7"/>
          <p:cNvSpPr>
            <a:spLocks noChangeArrowheads="1"/>
          </p:cNvSpPr>
          <p:nvPr/>
        </p:nvSpPr>
        <p:spPr bwMode="auto">
          <a:xfrm>
            <a:off x="3219450" y="3086100"/>
            <a:ext cx="382587"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4" name="Oval 8"/>
          <p:cNvSpPr>
            <a:spLocks noChangeArrowheads="1"/>
          </p:cNvSpPr>
          <p:nvPr/>
        </p:nvSpPr>
        <p:spPr bwMode="auto">
          <a:xfrm>
            <a:off x="5403850" y="3086100"/>
            <a:ext cx="381000"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5" name="Oval 9"/>
          <p:cNvSpPr>
            <a:spLocks noChangeArrowheads="1"/>
          </p:cNvSpPr>
          <p:nvPr/>
        </p:nvSpPr>
        <p:spPr bwMode="auto">
          <a:xfrm>
            <a:off x="7313612" y="3100388"/>
            <a:ext cx="382588"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6" name="Oval 10"/>
          <p:cNvSpPr>
            <a:spLocks noChangeArrowheads="1"/>
          </p:cNvSpPr>
          <p:nvPr/>
        </p:nvSpPr>
        <p:spPr bwMode="auto">
          <a:xfrm>
            <a:off x="4311650" y="3576638"/>
            <a:ext cx="382587" cy="382587"/>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7" name="Oval 11"/>
          <p:cNvSpPr>
            <a:spLocks noChangeArrowheads="1"/>
          </p:cNvSpPr>
          <p:nvPr/>
        </p:nvSpPr>
        <p:spPr bwMode="auto">
          <a:xfrm>
            <a:off x="4311650" y="1447800"/>
            <a:ext cx="382587" cy="382588"/>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cxnSp>
        <p:nvCxnSpPr>
          <p:cNvPr id="1355788" name="AutoShape 12"/>
          <p:cNvCxnSpPr>
            <a:cxnSpLocks noChangeShapeType="1"/>
            <a:stCxn id="1355787" idx="5"/>
            <a:endCxn id="1355781" idx="1"/>
          </p:cNvCxnSpPr>
          <p:nvPr/>
        </p:nvCxnSpPr>
        <p:spPr bwMode="auto">
          <a:xfrm>
            <a:off x="4638208" y="1774359"/>
            <a:ext cx="821438" cy="23565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89" name="AutoShape 13"/>
          <p:cNvCxnSpPr>
            <a:cxnSpLocks noChangeShapeType="1"/>
            <a:stCxn id="1355787" idx="3"/>
            <a:endCxn id="1355780" idx="7"/>
          </p:cNvCxnSpPr>
          <p:nvPr/>
        </p:nvCxnSpPr>
        <p:spPr bwMode="auto">
          <a:xfrm flipH="1">
            <a:off x="3546475" y="1787525"/>
            <a:ext cx="820737"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0" name="AutoShape 14"/>
          <p:cNvCxnSpPr>
            <a:cxnSpLocks noChangeShapeType="1"/>
            <a:stCxn id="1355780" idx="6"/>
          </p:cNvCxnSpPr>
          <p:nvPr/>
        </p:nvCxnSpPr>
        <p:spPr bwMode="auto">
          <a:xfrm>
            <a:off x="3614737" y="2130425"/>
            <a:ext cx="1774825" cy="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1" name="AutoShape 15"/>
          <p:cNvCxnSpPr>
            <a:cxnSpLocks noChangeShapeType="1"/>
            <a:stCxn id="1355783" idx="0"/>
            <a:endCxn id="1355780" idx="4"/>
          </p:cNvCxnSpPr>
          <p:nvPr/>
        </p:nvCxnSpPr>
        <p:spPr bwMode="auto">
          <a:xfrm flipV="1">
            <a:off x="3409950" y="2335213"/>
            <a:ext cx="0" cy="73660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2" name="AutoShape 16"/>
          <p:cNvCxnSpPr>
            <a:cxnSpLocks noChangeShapeType="1"/>
            <a:stCxn id="1355783" idx="5"/>
            <a:endCxn id="1355786" idx="1"/>
          </p:cNvCxnSpPr>
          <p:nvPr/>
        </p:nvCxnSpPr>
        <p:spPr bwMode="auto">
          <a:xfrm>
            <a:off x="3546475" y="3425825"/>
            <a:ext cx="820737"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3" name="AutoShape 17"/>
          <p:cNvCxnSpPr>
            <a:cxnSpLocks noChangeShapeType="1"/>
            <a:stCxn id="1355786" idx="7"/>
            <a:endCxn id="1355784" idx="3"/>
          </p:cNvCxnSpPr>
          <p:nvPr/>
        </p:nvCxnSpPr>
        <p:spPr bwMode="auto">
          <a:xfrm flipV="1">
            <a:off x="4637087" y="3425825"/>
            <a:ext cx="822325"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4" name="AutoShape 18"/>
          <p:cNvCxnSpPr>
            <a:cxnSpLocks noChangeShapeType="1"/>
            <a:stCxn id="1355784" idx="0"/>
          </p:cNvCxnSpPr>
          <p:nvPr/>
        </p:nvCxnSpPr>
        <p:spPr bwMode="auto">
          <a:xfrm flipV="1">
            <a:off x="5594350" y="2335213"/>
            <a:ext cx="0" cy="73660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5" name="AutoShape 19"/>
          <p:cNvCxnSpPr>
            <a:cxnSpLocks noChangeShapeType="1"/>
            <a:stCxn id="1355781" idx="6"/>
            <a:endCxn id="1355782" idx="2"/>
          </p:cNvCxnSpPr>
          <p:nvPr/>
        </p:nvCxnSpPr>
        <p:spPr bwMode="auto">
          <a:xfrm>
            <a:off x="5799137" y="2144713"/>
            <a:ext cx="1501775" cy="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6" name="AutoShape 20"/>
          <p:cNvCxnSpPr>
            <a:cxnSpLocks noChangeShapeType="1"/>
            <a:stCxn id="1355784" idx="6"/>
            <a:endCxn id="1355785" idx="2"/>
          </p:cNvCxnSpPr>
          <p:nvPr/>
        </p:nvCxnSpPr>
        <p:spPr bwMode="auto">
          <a:xfrm>
            <a:off x="5784850" y="3276600"/>
            <a:ext cx="1528762" cy="14288"/>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7" name="AutoShape 21"/>
          <p:cNvCxnSpPr>
            <a:cxnSpLocks noChangeShapeType="1"/>
            <a:stCxn id="1355786" idx="0"/>
            <a:endCxn id="1355780" idx="5"/>
          </p:cNvCxnSpPr>
          <p:nvPr/>
        </p:nvCxnSpPr>
        <p:spPr bwMode="auto">
          <a:xfrm rot="5400000" flipH="1">
            <a:off x="3382169" y="2443956"/>
            <a:ext cx="1284288" cy="955675"/>
          </a:xfrm>
          <a:prstGeom prst="curvedConnector3">
            <a:avLst>
              <a:gd name="adj1" fmla="val 47829"/>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55798" name="Text Box 22"/>
          <p:cNvSpPr txBox="1">
            <a:spLocks noChangeArrowheads="1"/>
          </p:cNvSpPr>
          <p:nvPr/>
        </p:nvSpPr>
        <p:spPr bwMode="auto">
          <a:xfrm>
            <a:off x="2986087" y="2533651"/>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1355799" name="Text Box 23"/>
          <p:cNvSpPr txBox="1">
            <a:spLocks noChangeArrowheads="1"/>
          </p:cNvSpPr>
          <p:nvPr/>
        </p:nvSpPr>
        <p:spPr bwMode="auto">
          <a:xfrm>
            <a:off x="4003675" y="2681288"/>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1355800" name="Text Box 24"/>
          <p:cNvSpPr txBox="1">
            <a:spLocks noChangeArrowheads="1"/>
          </p:cNvSpPr>
          <p:nvPr/>
        </p:nvSpPr>
        <p:spPr bwMode="auto">
          <a:xfrm>
            <a:off x="3783012" y="3505201"/>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1355801" name="Text Box 25"/>
          <p:cNvSpPr txBox="1">
            <a:spLocks noChangeArrowheads="1"/>
          </p:cNvSpPr>
          <p:nvPr/>
        </p:nvSpPr>
        <p:spPr bwMode="auto">
          <a:xfrm>
            <a:off x="3783012" y="15382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1355802" name="Text Box 26"/>
          <p:cNvSpPr txBox="1">
            <a:spLocks noChangeArrowheads="1"/>
          </p:cNvSpPr>
          <p:nvPr/>
        </p:nvSpPr>
        <p:spPr bwMode="auto">
          <a:xfrm>
            <a:off x="4979987" y="15382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1355803" name="Text Box 27"/>
          <p:cNvSpPr txBox="1">
            <a:spLocks noChangeArrowheads="1"/>
          </p:cNvSpPr>
          <p:nvPr/>
        </p:nvSpPr>
        <p:spPr bwMode="auto">
          <a:xfrm>
            <a:off x="4329112" y="18430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1355804" name="Text Box 28"/>
          <p:cNvSpPr txBox="1">
            <a:spLocks noChangeArrowheads="1"/>
          </p:cNvSpPr>
          <p:nvPr/>
        </p:nvSpPr>
        <p:spPr bwMode="auto">
          <a:xfrm>
            <a:off x="5580062" y="2552700"/>
            <a:ext cx="298450" cy="3667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1355805" name="Text Box 29"/>
          <p:cNvSpPr txBox="1">
            <a:spLocks noChangeArrowheads="1"/>
          </p:cNvSpPr>
          <p:nvPr/>
        </p:nvSpPr>
        <p:spPr bwMode="auto">
          <a:xfrm>
            <a:off x="6399212" y="17668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1355806" name="Text Box 30"/>
          <p:cNvSpPr txBox="1">
            <a:spLocks noChangeArrowheads="1"/>
          </p:cNvSpPr>
          <p:nvPr/>
        </p:nvSpPr>
        <p:spPr bwMode="auto">
          <a:xfrm>
            <a:off x="6345237" y="2901951"/>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1355807" name="Text Box 31"/>
          <p:cNvSpPr txBox="1">
            <a:spLocks noChangeArrowheads="1"/>
          </p:cNvSpPr>
          <p:nvPr/>
        </p:nvSpPr>
        <p:spPr bwMode="auto">
          <a:xfrm>
            <a:off x="4919662" y="3524251"/>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smtClean="0">
                <a:solidFill>
                  <a:srgbClr val="0000CC"/>
                </a:solidFill>
              </a:rPr>
              <a:t>举例</a:t>
            </a:r>
            <a:r>
              <a:rPr lang="en-US" altLang="zh-CN" sz="3600" dirty="0" smtClean="0">
                <a:solidFill>
                  <a:srgbClr val="0000CC"/>
                </a:solidFill>
              </a:rPr>
              <a:t>2</a:t>
            </a:r>
            <a:r>
              <a:rPr lang="en-US" sz="3600" b="1" kern="0" dirty="0" smtClean="0">
                <a:solidFill>
                  <a:srgbClr val="0000CC"/>
                </a:solidFill>
              </a:rPr>
              <a:t>(1)</a:t>
            </a:r>
          </a:p>
        </p:txBody>
      </p:sp>
      <p:sp>
        <p:nvSpPr>
          <p:cNvPr id="6" name="TextBox 5"/>
          <p:cNvSpPr txBox="1"/>
          <p:nvPr/>
        </p:nvSpPr>
        <p:spPr>
          <a:xfrm>
            <a:off x="762000" y="3894966"/>
            <a:ext cx="1130438" cy="430887"/>
          </a:xfrm>
          <a:prstGeom prst="rect">
            <a:avLst/>
          </a:prstGeom>
          <a:noFill/>
        </p:spPr>
        <p:txBody>
          <a:bodyPr wrap="none" rtlCol="0">
            <a:spAutoFit/>
          </a:bodyPr>
          <a:lstStyle/>
          <a:p>
            <a:r>
              <a:rPr lang="zh-CN" altLang="en-US" sz="2200" i="1" dirty="0" smtClean="0">
                <a:solidFill>
                  <a:srgbClr val="FF0000"/>
                </a:solidFill>
              </a:rPr>
              <a:t>初始化</a:t>
            </a:r>
            <a:r>
              <a:rPr lang="en-US" sz="2200" dirty="0" smtClean="0"/>
              <a:t>:</a:t>
            </a:r>
            <a:endParaRPr lang="en-US" sz="2200" dirty="0"/>
          </a:p>
        </p:txBody>
      </p:sp>
      <p:sp>
        <p:nvSpPr>
          <p:cNvPr id="40" name="Oval 4"/>
          <p:cNvSpPr>
            <a:spLocks noChangeArrowheads="1"/>
          </p:cNvSpPr>
          <p:nvPr/>
        </p:nvSpPr>
        <p:spPr bwMode="auto">
          <a:xfrm>
            <a:off x="3205163" y="46101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5389563" y="4610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7299325" y="4610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3205163" y="575627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4" name="Oval 8"/>
          <p:cNvSpPr>
            <a:spLocks noChangeArrowheads="1"/>
          </p:cNvSpPr>
          <p:nvPr/>
        </p:nvSpPr>
        <p:spPr bwMode="auto">
          <a:xfrm>
            <a:off x="5389563" y="57562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7299325" y="57562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4297363" y="62468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4297363" y="41179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622800" y="44577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3532188" y="44577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600450" y="48006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3395663" y="50053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3532188" y="60960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622800" y="60960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580063" y="50053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784850" y="4800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784850" y="59467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3367882" y="51141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971800" y="51895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989388" y="5337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768725" y="61610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768725" y="419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965700" y="419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4314825" y="44989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565775" y="52228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6384925" y="4422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6330950" y="55578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905375" y="61801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pic>
        <p:nvPicPr>
          <p:cNvPr id="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585" r="56138" b="53168"/>
          <a:stretch/>
        </p:blipFill>
        <p:spPr bwMode="auto">
          <a:xfrm>
            <a:off x="137844" y="4651375"/>
            <a:ext cx="2593551" cy="1447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06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1</a:t>
            </a:r>
            <a:r>
              <a:rPr lang="en-US" sz="3600" b="1" kern="0" dirty="0" smtClean="0">
                <a:solidFill>
                  <a:srgbClr val="0000CC"/>
                </a:solidFill>
              </a:rPr>
              <a:t>(2)</a:t>
            </a:r>
          </a:p>
        </p:txBody>
      </p:sp>
      <p:sp>
        <p:nvSpPr>
          <p:cNvPr id="6" name="TextBox 5"/>
          <p:cNvSpPr txBox="1"/>
          <p:nvPr/>
        </p:nvSpPr>
        <p:spPr>
          <a:xfrm>
            <a:off x="533400" y="1550313"/>
            <a:ext cx="2658100" cy="430887"/>
          </a:xfrm>
          <a:prstGeom prst="rect">
            <a:avLst/>
          </a:prstGeom>
          <a:noFill/>
        </p:spPr>
        <p:txBody>
          <a:bodyPr wrap="none" rtlCol="0">
            <a:spAutoFit/>
          </a:bodyPr>
          <a:lstStyle/>
          <a:p>
            <a:r>
              <a:rPr lang="zh-CN" altLang="en-US" sz="2200" i="1" dirty="0" smtClean="0"/>
              <a:t>选择一个初始节点</a:t>
            </a:r>
            <a:r>
              <a:rPr lang="en-US" sz="2200" i="1" dirty="0" smtClean="0"/>
              <a:t>r</a:t>
            </a:r>
            <a:r>
              <a:rPr lang="en-US" sz="2200" dirty="0" smtClean="0"/>
              <a:t>:</a:t>
            </a:r>
            <a:endParaRPr lang="en-US" sz="2200" dirty="0"/>
          </a:p>
        </p:txBody>
      </p:sp>
      <p:sp>
        <p:nvSpPr>
          <p:cNvPr id="40" name="Oval 4"/>
          <p:cNvSpPr>
            <a:spLocks noChangeArrowheads="1"/>
          </p:cNvSpPr>
          <p:nvPr/>
        </p:nvSpPr>
        <p:spPr bwMode="auto">
          <a:xfrm>
            <a:off x="2686050" y="27813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70450" y="27813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80212" y="27813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86050" y="3927475"/>
            <a:ext cx="382587"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2"/>
                </a:solidFill>
                <a:latin typeface="Courier New" pitchFamily="49" charset="0"/>
                <a:sym typeface="Symbol"/>
              </a:rPr>
              <a:t></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70450" y="39274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80212" y="39274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78250" y="44180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3778250" y="22891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103687" y="26289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3013075" y="26289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81337" y="29718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76550" y="31765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3013075" y="42672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103687" y="42672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60950" y="31765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65737" y="29718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65737" y="41179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48769" y="32853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52687" y="33607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70275" y="35083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49612" y="43322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49612" y="2365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46587" y="2365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95712" y="2670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46662" y="33940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65812" y="25939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811837" y="37290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86262" y="43513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90687" y="3886200"/>
            <a:ext cx="293670" cy="430887"/>
          </a:xfrm>
          <a:prstGeom prst="rect">
            <a:avLst/>
          </a:prstGeom>
          <a:noFill/>
        </p:spPr>
        <p:txBody>
          <a:bodyPr wrap="none" rtlCol="0">
            <a:spAutoFit/>
          </a:bodyPr>
          <a:lstStyle/>
          <a:p>
            <a:r>
              <a:rPr lang="en-US" sz="2200" i="1" dirty="0" smtClean="0"/>
              <a:t>r</a:t>
            </a:r>
            <a:endParaRPr lang="en-US" sz="2200" i="1" dirty="0"/>
          </a:p>
        </p:txBody>
      </p:sp>
      <p:cxnSp>
        <p:nvCxnSpPr>
          <p:cNvPr id="4" name="Straight Arrow Connector 3"/>
          <p:cNvCxnSpPr/>
          <p:nvPr/>
        </p:nvCxnSpPr>
        <p:spPr bwMode="auto">
          <a:xfrm>
            <a:off x="2071687" y="4117975"/>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1267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smtClean="0">
                <a:solidFill>
                  <a:srgbClr val="0000CC"/>
                </a:solidFill>
              </a:rPr>
              <a:t>举例</a:t>
            </a:r>
            <a:r>
              <a:rPr lang="en-US" altLang="zh-CN" sz="3600" dirty="0" smtClean="0">
                <a:solidFill>
                  <a:srgbClr val="0000CC"/>
                </a:solidFill>
              </a:rPr>
              <a:t>2</a:t>
            </a:r>
            <a:r>
              <a:rPr lang="en-US" sz="3600" b="1" kern="0" dirty="0" smtClean="0">
                <a:solidFill>
                  <a:srgbClr val="0000CC"/>
                </a:solidFill>
              </a:rPr>
              <a:t>(3)</a:t>
            </a:r>
          </a:p>
        </p:txBody>
      </p:sp>
      <p:sp>
        <p:nvSpPr>
          <p:cNvPr id="40" name="Oval 4"/>
          <p:cNvSpPr>
            <a:spLocks noChangeArrowheads="1"/>
          </p:cNvSpPr>
          <p:nvPr/>
        </p:nvSpPr>
        <p:spPr bwMode="auto">
          <a:xfrm>
            <a:off x="2671763" y="29337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56163" y="29337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2933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079875"/>
            <a:ext cx="382587"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0798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079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45704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3763963" y="24415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27813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2781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31242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33289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788" y="44196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44196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33289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31242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42703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34377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3513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3660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4484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2517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2517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2822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3546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2746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3881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4503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038600"/>
            <a:ext cx="293670" cy="430887"/>
          </a:xfrm>
          <a:prstGeom prst="rect">
            <a:avLst/>
          </a:prstGeom>
          <a:noFill/>
        </p:spPr>
        <p:txBody>
          <a:bodyPr wrap="none" rtlCol="0">
            <a:spAutoFit/>
          </a:bodyPr>
          <a:lstStyle/>
          <a:p>
            <a:r>
              <a:rPr lang="en-US" sz="2200" i="1" dirty="0" smtClean="0"/>
              <a:t>r</a:t>
            </a:r>
            <a:endParaRPr lang="en-US" sz="2200" i="1" dirty="0"/>
          </a:p>
        </p:txBody>
      </p:sp>
      <p:cxnSp>
        <p:nvCxnSpPr>
          <p:cNvPr id="4" name="Straight Arrow Connector 3"/>
          <p:cNvCxnSpPr/>
          <p:nvPr/>
        </p:nvCxnSpPr>
        <p:spPr bwMode="auto">
          <a:xfrm>
            <a:off x="2057400" y="4270375"/>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34" name="Text Box 32"/>
          <p:cNvSpPr txBox="1">
            <a:spLocks noChangeArrowheads="1"/>
          </p:cNvSpPr>
          <p:nvPr/>
        </p:nvSpPr>
        <p:spPr bwMode="auto">
          <a:xfrm>
            <a:off x="1781235" y="5284113"/>
            <a:ext cx="5097870" cy="4308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200" b="1" i="1" dirty="0" smtClean="0">
                <a:solidFill>
                  <a:schemeClr val="tx2"/>
                </a:solidFill>
                <a:latin typeface="Times New Roman" pitchFamily="18" charset="0"/>
              </a:rPr>
              <a:t>节点</a:t>
            </a:r>
            <a:r>
              <a:rPr lang="en-US" sz="2200" b="1" i="1" dirty="0" smtClean="0">
                <a:solidFill>
                  <a:schemeClr val="tx2"/>
                </a:solidFill>
                <a:latin typeface="Times New Roman" pitchFamily="18" charset="0"/>
              </a:rPr>
              <a:t>r</a:t>
            </a:r>
            <a:r>
              <a:rPr lang="zh-CN" altLang="en-US" sz="2200" b="1" i="1" dirty="0" smtClean="0">
                <a:solidFill>
                  <a:schemeClr val="tx2"/>
                </a:solidFill>
                <a:latin typeface="Times New Roman" pitchFamily="18" charset="0"/>
              </a:rPr>
              <a:t>为</a:t>
            </a:r>
            <a:r>
              <a:rPr lang="en-US" sz="2200" b="1" dirty="0" smtClean="0">
                <a:solidFill>
                  <a:schemeClr val="tx2"/>
                </a:solidFill>
                <a:latin typeface="Times New Roman" pitchFamily="18" charset="0"/>
              </a:rPr>
              <a:t> </a:t>
            </a:r>
            <a:r>
              <a:rPr lang="en-US" sz="2200" b="1" i="1" dirty="0" smtClean="0">
                <a:solidFill>
                  <a:schemeClr val="tx2"/>
                </a:solidFill>
                <a:latin typeface="Times New Roman" pitchFamily="18" charset="0"/>
              </a:rPr>
              <a:t>Q</a:t>
            </a:r>
            <a:r>
              <a:rPr lang="zh-CN" altLang="en-US" sz="2200" b="1" i="1" dirty="0" smtClean="0">
                <a:solidFill>
                  <a:schemeClr val="tx2"/>
                </a:solidFill>
                <a:latin typeface="Times New Roman" pitchFamily="18" charset="0"/>
              </a:rPr>
              <a:t>的根节点（</a:t>
            </a:r>
            <a:r>
              <a:rPr lang="en-US" altLang="zh-CN" sz="2200" b="1" i="1" dirty="0" smtClean="0">
                <a:solidFill>
                  <a:schemeClr val="tx2"/>
                </a:solidFill>
                <a:latin typeface="Times New Roman" pitchFamily="18" charset="0"/>
              </a:rPr>
              <a:t>Q</a:t>
            </a:r>
            <a:r>
              <a:rPr lang="zh-CN" altLang="en-US" sz="2200" b="1" i="1" dirty="0" smtClean="0">
                <a:solidFill>
                  <a:schemeClr val="tx2"/>
                </a:solidFill>
                <a:latin typeface="Times New Roman" pitchFamily="18" charset="0"/>
              </a:rPr>
              <a:t>是一个最小堆）</a:t>
            </a:r>
            <a:r>
              <a:rPr lang="en-US" sz="2200" b="1" dirty="0" smtClean="0">
                <a:solidFill>
                  <a:schemeClr val="tx2"/>
                </a:solidFill>
                <a:latin typeface="Times New Roman" pitchFamily="18" charset="0"/>
              </a:rPr>
              <a:t>.</a:t>
            </a:r>
            <a:endParaRPr lang="en-US" sz="2200" b="1" dirty="0">
              <a:solidFill>
                <a:schemeClr val="tx2"/>
              </a:solidFill>
              <a:latin typeface="Times New Roman" pitchFamily="18" charset="0"/>
            </a:endParaRPr>
          </a:p>
        </p:txBody>
      </p:sp>
      <p:pic>
        <p:nvPicPr>
          <p:cNvPr id="3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6733" b="45850"/>
          <a:stretch/>
        </p:blipFill>
        <p:spPr bwMode="auto">
          <a:xfrm>
            <a:off x="190964" y="1676400"/>
            <a:ext cx="5913014" cy="354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23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P spid="3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smtClean="0">
                <a:solidFill>
                  <a:srgbClr val="0000CC"/>
                </a:solidFill>
              </a:rPr>
              <a:t>举例</a:t>
            </a:r>
            <a:r>
              <a:rPr lang="en-US" sz="3600" b="1" kern="0" dirty="0" smtClean="0">
                <a:solidFill>
                  <a:srgbClr val="0000CC"/>
                </a:solidFill>
              </a:rPr>
              <a:t>2 (4)</a:t>
            </a:r>
          </a:p>
        </p:txBody>
      </p:sp>
      <p:sp>
        <p:nvSpPr>
          <p:cNvPr id="40" name="Oval 4"/>
          <p:cNvSpPr>
            <a:spLocks noChangeArrowheads="1"/>
          </p:cNvSpPr>
          <p:nvPr/>
        </p:nvSpPr>
        <p:spPr bwMode="auto">
          <a:xfrm>
            <a:off x="2671763" y="36163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56163" y="36163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6163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7625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7625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7625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253038"/>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1242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4639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4639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38068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0116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0877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1022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0116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38068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49530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1203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19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3434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1673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2004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2004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5052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2291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5640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1863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72122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57400" y="4953000"/>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3"/>
            <a:ext cx="4265603" cy="1558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4167009" y="5410200"/>
            <a:ext cx="309700" cy="430887"/>
          </a:xfrm>
          <a:prstGeom prst="rect">
            <a:avLst/>
          </a:prstGeom>
          <a:noFill/>
        </p:spPr>
        <p:txBody>
          <a:bodyPr wrap="none" rtlCol="0">
            <a:spAutoFit/>
          </a:bodyPr>
          <a:lstStyle/>
          <a:p>
            <a:r>
              <a:rPr lang="en-US" sz="2200" i="1" dirty="0" smtClean="0"/>
              <a:t>v</a:t>
            </a:r>
            <a:endParaRPr lang="en-US" sz="2200" i="1" dirty="0"/>
          </a:p>
        </p:txBody>
      </p:sp>
      <p:sp>
        <p:nvSpPr>
          <p:cNvPr id="3" name="Rectangular Callout 2"/>
          <p:cNvSpPr/>
          <p:nvPr/>
        </p:nvSpPr>
        <p:spPr bwMode="auto">
          <a:xfrm>
            <a:off x="381000" y="5369719"/>
            <a:ext cx="2617321" cy="802481"/>
          </a:xfrm>
          <a:prstGeom prst="wedgeRectCallout">
            <a:avLst>
              <a:gd name="adj1" fmla="val 34933"/>
              <a:gd name="adj2" fmla="val -83153"/>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i="1" dirty="0" smtClean="0">
                <a:solidFill>
                  <a:schemeClr val="tx2"/>
                </a:solidFill>
              </a:rPr>
              <a:t>红色节点从</a:t>
            </a:r>
            <a:r>
              <a:rPr lang="en-US" i="1" dirty="0" smtClean="0">
                <a:solidFill>
                  <a:schemeClr val="tx2"/>
                </a:solidFill>
              </a:rPr>
              <a:t>Q</a:t>
            </a:r>
            <a:r>
              <a:rPr lang="zh-CN" altLang="en-US" i="1" dirty="0" smtClean="0">
                <a:solidFill>
                  <a:schemeClr val="tx2"/>
                </a:solidFill>
              </a:rPr>
              <a:t>中出队列</a:t>
            </a:r>
            <a:r>
              <a:rPr lang="en-US" dirty="0" smtClean="0">
                <a:solidFill>
                  <a:schemeClr val="tx2"/>
                </a:solidFill>
              </a:rPr>
              <a:t>.</a:t>
            </a:r>
            <a:endParaRPr lang="en-US" dirty="0">
              <a:solidFill>
                <a:schemeClr val="tx2"/>
              </a:solidFill>
            </a:endParaRPr>
          </a:p>
        </p:txBody>
      </p:sp>
      <p:sp>
        <p:nvSpPr>
          <p:cNvPr id="5" name="Rectangular Callout 4"/>
          <p:cNvSpPr/>
          <p:nvPr/>
        </p:nvSpPr>
        <p:spPr bwMode="auto">
          <a:xfrm>
            <a:off x="3668906" y="5943600"/>
            <a:ext cx="2497137" cy="782241"/>
          </a:xfrm>
          <a:prstGeom prst="wedgeRectCallout">
            <a:avLst>
              <a:gd name="adj1" fmla="val -51939"/>
              <a:gd name="adj2" fmla="val -119282"/>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smtClean="0">
                <a:solidFill>
                  <a:schemeClr val="tx2"/>
                </a:solidFill>
              </a:rPr>
              <a:t>红色箭头指向父亲节点</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229633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P spid="38" grpId="0"/>
      <p:bldP spid="3" grpId="0" animBg="1"/>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(5)</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94982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57400" y="5181600"/>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2274860" y="3782011"/>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val="70569745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(6)</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73124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(7)</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5159945" y="5257800"/>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val="390550379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(8)</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2283550" y="3809326"/>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val="252569668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(9)</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132818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(10)</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5251450" y="3518356"/>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val="4109774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381000"/>
            <a:ext cx="7772400" cy="762000"/>
          </a:xfrm>
        </p:spPr>
        <p:txBody>
          <a:bodyPr/>
          <a:lstStyle/>
          <a:p>
            <a:r>
              <a:rPr lang="zh-CN" altLang="en-US" sz="3600" b="1" dirty="0" smtClean="0">
                <a:solidFill>
                  <a:srgbClr val="0000CC"/>
                </a:solidFill>
              </a:rPr>
              <a:t>路径</a:t>
            </a:r>
            <a:endParaRPr lang="en-US" sz="3600" b="1" dirty="0" smtClean="0">
              <a:solidFill>
                <a:srgbClr val="0000CC"/>
              </a:solidFill>
            </a:endParaRPr>
          </a:p>
        </p:txBody>
      </p:sp>
      <p:sp>
        <p:nvSpPr>
          <p:cNvPr id="12291" name="Rectangle 3"/>
          <p:cNvSpPr>
            <a:spLocks noGrp="1" noChangeArrowheads="1"/>
          </p:cNvSpPr>
          <p:nvPr>
            <p:ph type="body" idx="1"/>
          </p:nvPr>
        </p:nvSpPr>
        <p:spPr>
          <a:xfrm>
            <a:off x="457200" y="1524000"/>
            <a:ext cx="8153400" cy="4572000"/>
          </a:xfrm>
        </p:spPr>
        <p:txBody>
          <a:bodyPr/>
          <a:lstStyle/>
          <a:p>
            <a:r>
              <a:rPr lang="zh-CN" altLang="en-US" sz="2400" b="1" dirty="0" smtClean="0"/>
              <a:t>一条</a:t>
            </a:r>
            <a:r>
              <a:rPr lang="zh-CN" altLang="en-US" sz="2400" b="1" i="1" dirty="0" smtClean="0">
                <a:solidFill>
                  <a:srgbClr val="FF0000"/>
                </a:solidFill>
              </a:rPr>
              <a:t>路径</a:t>
            </a:r>
            <a:r>
              <a:rPr lang="zh-CN" altLang="en-US" sz="2400" b="1" dirty="0" smtClean="0"/>
              <a:t>由一系列的节点组成，并且相邻两个节点之间有一条边相连</a:t>
            </a:r>
            <a:r>
              <a:rPr lang="en-US" sz="2400" b="1" dirty="0" smtClean="0"/>
              <a:t>  </a:t>
            </a:r>
          </a:p>
          <a:p>
            <a:r>
              <a:rPr lang="zh-CN" altLang="en-US" sz="2400" b="1" dirty="0" smtClean="0"/>
              <a:t>对于一条路径，如果它所包含的节点没有重复，则称之为一条</a:t>
            </a:r>
            <a:r>
              <a:rPr lang="zh-CN" altLang="en-US" sz="2400" b="1" i="1" dirty="0" smtClean="0">
                <a:solidFill>
                  <a:srgbClr val="FF0000"/>
                </a:solidFill>
              </a:rPr>
              <a:t>简单路径</a:t>
            </a:r>
            <a:r>
              <a:rPr lang="zh-CN" altLang="en-US" sz="2400" b="1" dirty="0" smtClean="0"/>
              <a:t>（在简单路径中，任何一个节点都不会被访问</a:t>
            </a:r>
            <a:r>
              <a:rPr lang="en-US" altLang="zh-CN" sz="2400" b="1" dirty="0" smtClean="0"/>
              <a:t>2</a:t>
            </a:r>
            <a:r>
              <a:rPr lang="zh-CN" altLang="en-US" sz="2400" b="1" dirty="0" smtClean="0"/>
              <a:t>次以上）</a:t>
            </a:r>
            <a:endParaRPr lang="en-US" sz="2400" b="1" dirty="0" smtClean="0"/>
          </a:p>
          <a:p>
            <a:r>
              <a:rPr lang="zh-CN" altLang="en-US" sz="2400" b="1" dirty="0" smtClean="0"/>
              <a:t>如果一条路径的起点和终点一致，则称之为</a:t>
            </a:r>
            <a:r>
              <a:rPr lang="zh-CN" altLang="en-US" sz="2400" b="1" i="1" dirty="0" smtClean="0">
                <a:solidFill>
                  <a:srgbClr val="FF0000"/>
                </a:solidFill>
              </a:rPr>
              <a:t>环</a:t>
            </a:r>
            <a:r>
              <a:rPr lang="en-US" sz="2400" b="1" dirty="0" smtClean="0"/>
              <a:t>     </a:t>
            </a:r>
            <a:r>
              <a:rPr lang="en-US" sz="2400" b="1" i="1" dirty="0" smtClean="0">
                <a:solidFill>
                  <a:srgbClr val="C00000"/>
                </a:solidFill>
              </a:rPr>
              <a:t>Example</a:t>
            </a:r>
            <a:r>
              <a:rPr lang="en-US" sz="2400" b="1" dirty="0" smtClean="0"/>
              <a:t>: </a:t>
            </a:r>
            <a:r>
              <a:rPr lang="en-US" sz="2400" b="1" i="1" dirty="0" smtClean="0"/>
              <a:t>v</a:t>
            </a:r>
            <a:r>
              <a:rPr lang="en-US" sz="2400" b="1" baseline="-25000" dirty="0" smtClean="0"/>
              <a:t>1</a:t>
            </a:r>
            <a:r>
              <a:rPr lang="en-US" sz="2400" b="1" dirty="0" smtClean="0"/>
              <a:t> </a:t>
            </a:r>
            <a:r>
              <a:rPr lang="en-US" sz="2400" b="1" dirty="0">
                <a:sym typeface="Wingdings" charset="2"/>
              </a:rPr>
              <a:t> </a:t>
            </a:r>
            <a:r>
              <a:rPr lang="en-US" sz="2400" b="1" i="1" dirty="0"/>
              <a:t>v</a:t>
            </a:r>
            <a:r>
              <a:rPr lang="en-US" sz="2400" b="1" baseline="-25000" dirty="0"/>
              <a:t>2</a:t>
            </a:r>
            <a:r>
              <a:rPr lang="en-US" sz="2400" b="1" dirty="0"/>
              <a:t> </a:t>
            </a:r>
            <a:r>
              <a:rPr lang="en-US" sz="2400" b="1" dirty="0">
                <a:sym typeface="Wingdings" charset="2"/>
              </a:rPr>
              <a:t> </a:t>
            </a:r>
            <a:r>
              <a:rPr lang="en-US" sz="2400" b="1" i="1" dirty="0"/>
              <a:t>v</a:t>
            </a:r>
            <a:r>
              <a:rPr lang="en-US" sz="2400" b="1" baseline="-25000" dirty="0"/>
              <a:t>4</a:t>
            </a:r>
            <a:r>
              <a:rPr lang="en-US" sz="2400" b="1" dirty="0"/>
              <a:t> </a:t>
            </a:r>
            <a:r>
              <a:rPr lang="en-US" sz="2400" b="1" dirty="0">
                <a:sym typeface="Wingdings" charset="2"/>
              </a:rPr>
              <a:t></a:t>
            </a:r>
            <a:r>
              <a:rPr lang="en-US" sz="2400" b="1" dirty="0"/>
              <a:t> </a:t>
            </a:r>
            <a:r>
              <a:rPr lang="en-US" sz="2400" b="1" i="1" dirty="0" smtClean="0"/>
              <a:t>v</a:t>
            </a:r>
            <a:r>
              <a:rPr lang="en-US" sz="2400" b="1" baseline="-25000" dirty="0" smtClean="0"/>
              <a:t>1</a:t>
            </a:r>
            <a:endParaRPr lang="en-US" sz="2400" b="1" baseline="-25000" dirty="0"/>
          </a:p>
          <a:p>
            <a:pPr marL="0" indent="0">
              <a:buNone/>
            </a:pPr>
            <a:endParaRPr lang="en-US" sz="2400" b="1" dirty="0" smtClean="0"/>
          </a:p>
          <a:p>
            <a:pPr marL="0" indent="0">
              <a:buNone/>
            </a:pPr>
            <a:endParaRPr lang="en-US" sz="2400" b="1" dirty="0" smtClean="0"/>
          </a:p>
          <a:p>
            <a:r>
              <a:rPr lang="zh-CN" altLang="en-US" sz="2400" b="1" dirty="0" smtClean="0"/>
              <a:t>如果一个图包含了一个环，则称之为</a:t>
            </a:r>
            <a:r>
              <a:rPr lang="zh-CN" altLang="en-US" sz="2400" b="1" i="1" dirty="0" smtClean="0">
                <a:solidFill>
                  <a:srgbClr val="FF0000"/>
                </a:solidFill>
              </a:rPr>
              <a:t>有环图</a:t>
            </a:r>
            <a:r>
              <a:rPr lang="zh-CN" altLang="en-US" sz="2400" b="1" dirty="0" smtClean="0"/>
              <a:t>，</a:t>
            </a:r>
            <a:endParaRPr lang="en-US" altLang="zh-CN" sz="2400" b="1" dirty="0" smtClean="0"/>
          </a:p>
          <a:p>
            <a:pPr marL="0" indent="0">
              <a:buNone/>
            </a:pPr>
            <a:r>
              <a:rPr lang="en-US" altLang="zh-CN" sz="2400" b="1" dirty="0"/>
              <a:t> </a:t>
            </a:r>
            <a:r>
              <a:rPr lang="en-US" altLang="zh-CN" sz="2400" b="1" dirty="0" smtClean="0"/>
              <a:t>   </a:t>
            </a:r>
            <a:r>
              <a:rPr lang="zh-CN" altLang="en-US" sz="2400" b="1" dirty="0" smtClean="0"/>
              <a:t>否则称之为</a:t>
            </a:r>
            <a:r>
              <a:rPr lang="zh-CN" altLang="en-US" sz="2400" b="1" i="1" dirty="0" smtClean="0">
                <a:solidFill>
                  <a:srgbClr val="FF0000"/>
                </a:solidFill>
              </a:rPr>
              <a:t>无环图</a:t>
            </a:r>
            <a:endParaRPr lang="en-US" sz="2400" b="1" i="1" dirty="0">
              <a:solidFill>
                <a:srgbClr val="FF0000"/>
              </a:solidFill>
            </a:endParaRPr>
          </a:p>
        </p:txBody>
      </p:sp>
      <p:grpSp>
        <p:nvGrpSpPr>
          <p:cNvPr id="4" name="Group 3"/>
          <p:cNvGrpSpPr/>
          <p:nvPr/>
        </p:nvGrpSpPr>
        <p:grpSpPr>
          <a:xfrm>
            <a:off x="7086600" y="4038600"/>
            <a:ext cx="1752600" cy="1714500"/>
            <a:chOff x="7010400" y="2362200"/>
            <a:chExt cx="1752600" cy="1714500"/>
          </a:xfrm>
        </p:grpSpPr>
        <p:sp>
          <p:nvSpPr>
            <p:cNvPr id="5" name="Oval 7"/>
            <p:cNvSpPr>
              <a:spLocks noChangeArrowheads="1"/>
            </p:cNvSpPr>
            <p:nvPr/>
          </p:nvSpPr>
          <p:spPr bwMode="auto">
            <a:xfrm>
              <a:off x="7010400" y="2362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 name="Oval 8"/>
            <p:cNvSpPr>
              <a:spLocks noChangeArrowheads="1"/>
            </p:cNvSpPr>
            <p:nvPr/>
          </p:nvSpPr>
          <p:spPr bwMode="auto">
            <a:xfrm>
              <a:off x="7010400" y="3429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Oval 9"/>
            <p:cNvSpPr>
              <a:spLocks noChangeArrowheads="1"/>
            </p:cNvSpPr>
            <p:nvPr/>
          </p:nvSpPr>
          <p:spPr bwMode="auto">
            <a:xfrm>
              <a:off x="8305800" y="2362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Oval 10"/>
            <p:cNvSpPr>
              <a:spLocks noChangeArrowheads="1"/>
            </p:cNvSpPr>
            <p:nvPr/>
          </p:nvSpPr>
          <p:spPr bwMode="auto">
            <a:xfrm>
              <a:off x="8305800" y="3429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Line 11"/>
            <p:cNvSpPr>
              <a:spLocks noChangeShapeType="1"/>
            </p:cNvSpPr>
            <p:nvPr/>
          </p:nvSpPr>
          <p:spPr bwMode="auto">
            <a:xfrm flipV="1">
              <a:off x="7239000" y="28194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 name="Line 12"/>
            <p:cNvSpPr>
              <a:spLocks noChangeShapeType="1"/>
            </p:cNvSpPr>
            <p:nvPr/>
          </p:nvSpPr>
          <p:spPr bwMode="auto">
            <a:xfrm>
              <a:off x="7467600" y="2590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13"/>
            <p:cNvSpPr>
              <a:spLocks noChangeShapeType="1"/>
            </p:cNvSpPr>
            <p:nvPr/>
          </p:nvSpPr>
          <p:spPr bwMode="auto">
            <a:xfrm flipH="1">
              <a:off x="7467600" y="27432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Freeform 15"/>
            <p:cNvSpPr>
              <a:spLocks/>
            </p:cNvSpPr>
            <p:nvPr/>
          </p:nvSpPr>
          <p:spPr bwMode="auto">
            <a:xfrm>
              <a:off x="7467600" y="34163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Freeform 16"/>
            <p:cNvSpPr>
              <a:spLocks/>
            </p:cNvSpPr>
            <p:nvPr/>
          </p:nvSpPr>
          <p:spPr bwMode="auto">
            <a:xfrm>
              <a:off x="7467600" y="38100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Text Box 17"/>
            <p:cNvSpPr txBox="1">
              <a:spLocks noChangeArrowheads="1"/>
            </p:cNvSpPr>
            <p:nvPr/>
          </p:nvSpPr>
          <p:spPr bwMode="auto">
            <a:xfrm>
              <a:off x="7094538" y="2362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15" name="Text Box 18"/>
            <p:cNvSpPr txBox="1">
              <a:spLocks noChangeArrowheads="1"/>
            </p:cNvSpPr>
            <p:nvPr/>
          </p:nvSpPr>
          <p:spPr bwMode="auto">
            <a:xfrm>
              <a:off x="8401050" y="24384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2</a:t>
              </a:r>
            </a:p>
          </p:txBody>
        </p:sp>
        <p:sp>
          <p:nvSpPr>
            <p:cNvPr id="16" name="Text Box 19"/>
            <p:cNvSpPr txBox="1">
              <a:spLocks noChangeArrowheads="1"/>
            </p:cNvSpPr>
            <p:nvPr/>
          </p:nvSpPr>
          <p:spPr bwMode="auto">
            <a:xfrm>
              <a:off x="7094538" y="3429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p>
          </p:txBody>
        </p:sp>
        <p:sp>
          <p:nvSpPr>
            <p:cNvPr id="17" name="Text Box 20"/>
            <p:cNvSpPr txBox="1">
              <a:spLocks noChangeArrowheads="1"/>
            </p:cNvSpPr>
            <p:nvPr/>
          </p:nvSpPr>
          <p:spPr bwMode="auto">
            <a:xfrm>
              <a:off x="8382000" y="3505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p>
          </p:txBody>
        </p:sp>
        <p:sp>
          <p:nvSpPr>
            <p:cNvPr id="18" name="Line 21"/>
            <p:cNvSpPr>
              <a:spLocks noChangeShapeType="1"/>
            </p:cNvSpPr>
            <p:nvPr/>
          </p:nvSpPr>
          <p:spPr bwMode="auto">
            <a:xfrm>
              <a:off x="8534400" y="27940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323938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(11)</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7239000" y="4957116"/>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val="4477203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(12)</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102629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(13)</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7239000" y="3819981"/>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val="220988058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(14)</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4211500" y="3185251"/>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val="360071947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(15)</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2283550" y="3809326"/>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val="75986998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(16)</a:t>
            </a:r>
          </a:p>
        </p:txBody>
      </p:sp>
      <p:sp>
        <p:nvSpPr>
          <p:cNvPr id="40" name="Oval 4"/>
          <p:cNvSpPr>
            <a:spLocks noChangeArrowheads="1"/>
          </p:cNvSpPr>
          <p:nvPr/>
        </p:nvSpPr>
        <p:spPr bwMode="auto">
          <a:xfrm>
            <a:off x="2671763" y="40767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4559870" y="3239026"/>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4220718" y="3523844"/>
            <a:ext cx="351282" cy="133756"/>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899256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(17)</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388890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27807" y="4186036"/>
            <a:ext cx="486793" cy="6687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364324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(18)</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7696200" y="3763817"/>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7239000" y="4065966"/>
            <a:ext cx="460883" cy="12873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945296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(19)</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7696200" y="4979313"/>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7239000" y="5261611"/>
            <a:ext cx="460883" cy="12873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943600" y="5715000"/>
            <a:ext cx="1120820" cy="430887"/>
          </a:xfrm>
          <a:prstGeom prst="rect">
            <a:avLst/>
          </a:prstGeom>
          <a:noFill/>
        </p:spPr>
        <p:txBody>
          <a:bodyPr wrap="none" rtlCol="0">
            <a:spAutoFit/>
          </a:bodyPr>
          <a:lstStyle/>
          <a:p>
            <a:r>
              <a:rPr lang="en-US" sz="2200" i="1" dirty="0" smtClean="0">
                <a:solidFill>
                  <a:srgbClr val="0000CC"/>
                </a:solidFill>
              </a:rPr>
              <a:t>Q</a:t>
            </a:r>
            <a:r>
              <a:rPr lang="en-US" sz="2200" dirty="0" smtClean="0">
                <a:solidFill>
                  <a:srgbClr val="0000CC"/>
                </a:solidFill>
              </a:rPr>
              <a:t> </a:t>
            </a:r>
            <a:r>
              <a:rPr lang="zh-CN" altLang="en-US" sz="2200" dirty="0" smtClean="0">
                <a:solidFill>
                  <a:srgbClr val="0000CC"/>
                </a:solidFill>
              </a:rPr>
              <a:t>为空</a:t>
            </a:r>
            <a:r>
              <a:rPr lang="en-US" sz="2200" dirty="0" smtClean="0">
                <a:solidFill>
                  <a:srgbClr val="0000CC"/>
                </a:solidFill>
              </a:rPr>
              <a:t>!</a:t>
            </a:r>
            <a:endParaRPr lang="en-US" sz="2200" dirty="0">
              <a:solidFill>
                <a:srgbClr val="0000CC"/>
              </a:solidFill>
            </a:endParaRPr>
          </a:p>
        </p:txBody>
      </p:sp>
    </p:spTree>
    <p:extLst>
      <p:ext uri="{BB962C8B-B14F-4D97-AF65-F5344CB8AC3E}">
        <p14:creationId xmlns:p14="http://schemas.microsoft.com/office/powerpoint/2010/main" val="2242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smtClean="0">
                <a:solidFill>
                  <a:srgbClr val="0000CC"/>
                </a:solidFill>
              </a:rPr>
              <a:t>Prim</a:t>
            </a:r>
            <a:r>
              <a:rPr lang="zh-CN" altLang="en-US" sz="3600" b="1" dirty="0" smtClean="0">
                <a:solidFill>
                  <a:srgbClr val="0000CC"/>
                </a:solidFill>
              </a:rPr>
              <a:t>算法分析</a:t>
            </a:r>
            <a:endParaRPr lang="en-US" sz="3600" b="1" dirty="0" smtClean="0">
              <a:solidFill>
                <a:srgbClr val="0000CC"/>
              </a:solidFill>
            </a:endParaRPr>
          </a:p>
        </p:txBody>
      </p:sp>
      <p:sp>
        <p:nvSpPr>
          <p:cNvPr id="4" name="TextBox 3"/>
          <p:cNvSpPr txBox="1"/>
          <p:nvPr/>
        </p:nvSpPr>
        <p:spPr>
          <a:xfrm>
            <a:off x="4876800" y="1447800"/>
            <a:ext cx="4038599" cy="4478149"/>
          </a:xfrm>
          <a:prstGeom prst="rect">
            <a:avLst/>
          </a:prstGeom>
          <a:noFill/>
          <a:ln>
            <a:solidFill>
              <a:srgbClr val="C00000"/>
            </a:solidFill>
          </a:ln>
        </p:spPr>
        <p:txBody>
          <a:bodyPr wrap="square" rtlCol="0">
            <a:spAutoFit/>
          </a:bodyPr>
          <a:lstStyle/>
          <a:p>
            <a:pPr marL="182880" indent="-182880">
              <a:spcBef>
                <a:spcPts val="600"/>
              </a:spcBef>
              <a:buFont typeface="Wingdings" pitchFamily="2" charset="2"/>
              <a:buChar char="§"/>
            </a:pPr>
            <a:r>
              <a:rPr lang="en-US" i="1" dirty="0" smtClean="0"/>
              <a:t>Q</a:t>
            </a:r>
            <a:r>
              <a:rPr lang="en-US" dirty="0" smtClean="0"/>
              <a:t> </a:t>
            </a:r>
            <a:r>
              <a:rPr lang="zh-CN" altLang="en-US" dirty="0" smtClean="0"/>
              <a:t>为一个最小堆</a:t>
            </a:r>
            <a:r>
              <a:rPr lang="en-US" dirty="0" smtClean="0"/>
              <a:t>.</a:t>
            </a:r>
          </a:p>
          <a:p>
            <a:pPr marL="182880" lvl="1" indent="-182880">
              <a:spcBef>
                <a:spcPts val="600"/>
              </a:spcBef>
              <a:buFont typeface="Wingdings" pitchFamily="2" charset="2"/>
              <a:buChar char="§"/>
            </a:pPr>
            <a:r>
              <a:rPr lang="zh-CN" altLang="en-US" dirty="0" smtClean="0"/>
              <a:t>初始化</a:t>
            </a:r>
            <a:r>
              <a:rPr lang="en-US" dirty="0" smtClean="0"/>
              <a:t> </a:t>
            </a:r>
            <a:r>
              <a:rPr lang="en-US" i="1" dirty="0" smtClean="0"/>
              <a:t>Q</a:t>
            </a:r>
            <a:r>
              <a:rPr lang="en-US" dirty="0" smtClean="0"/>
              <a:t> </a:t>
            </a:r>
            <a:r>
              <a:rPr lang="zh-CN" altLang="en-US" dirty="0" smtClean="0"/>
              <a:t>和第一个</a:t>
            </a:r>
            <a:r>
              <a:rPr lang="en-US" dirty="0" smtClean="0"/>
              <a:t>for</a:t>
            </a:r>
            <a:r>
              <a:rPr lang="zh-CN" altLang="en-US" dirty="0" smtClean="0"/>
              <a:t>循环的代价</a:t>
            </a:r>
            <a:r>
              <a:rPr lang="en-US" dirty="0" smtClean="0"/>
              <a:t>: </a:t>
            </a:r>
            <a:r>
              <a:rPr lang="en-US" i="1" dirty="0" smtClean="0"/>
              <a:t>O</a:t>
            </a:r>
            <a:r>
              <a:rPr lang="en-US" dirty="0" smtClean="0"/>
              <a:t>(|</a:t>
            </a:r>
            <a:r>
              <a:rPr lang="en-US" i="1" dirty="0" smtClean="0"/>
              <a:t>V</a:t>
            </a:r>
            <a:r>
              <a:rPr lang="en-US" dirty="0" smtClean="0"/>
              <a:t>|)</a:t>
            </a:r>
          </a:p>
          <a:p>
            <a:pPr marL="182880" lvl="1" indent="-182880">
              <a:spcBef>
                <a:spcPts val="600"/>
              </a:spcBef>
              <a:buFont typeface="Wingdings" pitchFamily="2" charset="2"/>
              <a:buChar char="§"/>
            </a:pPr>
            <a:r>
              <a:rPr lang="en-US" dirty="0" smtClean="0">
                <a:solidFill>
                  <a:srgbClr val="C00000"/>
                </a:solidFill>
              </a:rPr>
              <a:t>while </a:t>
            </a:r>
            <a:r>
              <a:rPr lang="zh-CN" altLang="en-US" dirty="0" smtClean="0">
                <a:solidFill>
                  <a:srgbClr val="C00000"/>
                </a:solidFill>
              </a:rPr>
              <a:t>循环</a:t>
            </a:r>
            <a:r>
              <a:rPr lang="en-US" dirty="0" smtClean="0"/>
              <a:t>: |</a:t>
            </a:r>
            <a:r>
              <a:rPr lang="en-US" i="1" dirty="0" smtClean="0"/>
              <a:t>V</a:t>
            </a:r>
            <a:r>
              <a:rPr lang="en-US" dirty="0" smtClean="0"/>
              <a:t> | </a:t>
            </a:r>
            <a:r>
              <a:rPr lang="zh-CN" altLang="en-US" dirty="0" smtClean="0"/>
              <a:t>次迭代</a:t>
            </a:r>
            <a:endParaRPr lang="en-US" dirty="0" smtClean="0"/>
          </a:p>
          <a:p>
            <a:pPr marL="365760" lvl="1" indent="-182880">
              <a:spcBef>
                <a:spcPts val="600"/>
              </a:spcBef>
              <a:buClr>
                <a:srgbClr val="FF0000"/>
              </a:buClr>
              <a:buFont typeface="Wingdings" pitchFamily="2" charset="2"/>
              <a:buChar char="§"/>
            </a:pPr>
            <a:r>
              <a:rPr lang="en-US" dirty="0" smtClean="0"/>
              <a:t>Extract-Min: </a:t>
            </a:r>
            <a:r>
              <a:rPr lang="zh-CN" altLang="en-US" dirty="0" smtClean="0"/>
              <a:t>每个操作</a:t>
            </a:r>
            <a:r>
              <a:rPr lang="en-US" i="1" dirty="0" smtClean="0"/>
              <a:t>O</a:t>
            </a:r>
            <a:r>
              <a:rPr lang="en-US" dirty="0" smtClean="0"/>
              <a:t>(</a:t>
            </a:r>
            <a:r>
              <a:rPr lang="en-US" dirty="0" err="1" smtClean="0"/>
              <a:t>lg</a:t>
            </a:r>
            <a:r>
              <a:rPr lang="en-US" dirty="0" smtClean="0"/>
              <a:t> |</a:t>
            </a:r>
            <a:r>
              <a:rPr lang="en-US" i="1" dirty="0" smtClean="0"/>
              <a:t>V|</a:t>
            </a:r>
            <a:r>
              <a:rPr lang="en-US" dirty="0" smtClean="0"/>
              <a:t>)</a:t>
            </a:r>
            <a:endParaRPr lang="en-US" dirty="0"/>
          </a:p>
          <a:p>
            <a:pPr marL="365760" lvl="1" indent="-182880">
              <a:spcBef>
                <a:spcPts val="600"/>
              </a:spcBef>
              <a:buClr>
                <a:srgbClr val="FF0000"/>
              </a:buClr>
              <a:buFont typeface="Wingdings" pitchFamily="2" charset="2"/>
              <a:buChar char="§"/>
            </a:pPr>
            <a:r>
              <a:rPr lang="en-US" dirty="0">
                <a:solidFill>
                  <a:srgbClr val="C00000"/>
                </a:solidFill>
                <a:sym typeface="Symbol"/>
              </a:rPr>
              <a:t>f</a:t>
            </a:r>
            <a:r>
              <a:rPr lang="en-US" dirty="0" smtClean="0">
                <a:solidFill>
                  <a:srgbClr val="C00000"/>
                </a:solidFill>
                <a:sym typeface="Symbol"/>
              </a:rPr>
              <a:t>or loop</a:t>
            </a:r>
            <a:r>
              <a:rPr lang="en-US" dirty="0" smtClean="0">
                <a:sym typeface="Symbol"/>
              </a:rPr>
              <a:t>: </a:t>
            </a:r>
            <a:r>
              <a:rPr lang="zh-CN" altLang="en-US" dirty="0" smtClean="0">
                <a:sym typeface="Symbol"/>
              </a:rPr>
              <a:t>一共</a:t>
            </a:r>
            <a:r>
              <a:rPr lang="en-US" i="1" dirty="0" smtClean="0">
                <a:sym typeface="Symbol"/>
              </a:rPr>
              <a:t>O</a:t>
            </a:r>
            <a:r>
              <a:rPr lang="en-US" dirty="0" smtClean="0">
                <a:sym typeface="Symbol"/>
              </a:rPr>
              <a:t>(</a:t>
            </a:r>
            <a:r>
              <a:rPr lang="en-US" dirty="0" smtClean="0"/>
              <a:t>|</a:t>
            </a:r>
            <a:r>
              <a:rPr lang="en-US" i="1" dirty="0" smtClean="0"/>
              <a:t>E</a:t>
            </a:r>
            <a:r>
              <a:rPr lang="en-US" dirty="0" smtClean="0"/>
              <a:t>|)</a:t>
            </a:r>
            <a:r>
              <a:rPr lang="zh-CN" altLang="en-US" dirty="0" smtClean="0"/>
              <a:t>次</a:t>
            </a:r>
            <a:endParaRPr lang="en-US" dirty="0" smtClean="0"/>
          </a:p>
          <a:p>
            <a:pPr marL="548640" lvl="2" indent="-182880">
              <a:spcBef>
                <a:spcPts val="600"/>
              </a:spcBef>
              <a:buFont typeface="Arial" pitchFamily="34" charset="0"/>
              <a:buChar char="•"/>
            </a:pPr>
            <a:r>
              <a:rPr lang="en-US" i="1" dirty="0">
                <a:sym typeface="Symbol"/>
              </a:rPr>
              <a:t>v</a:t>
            </a:r>
            <a:r>
              <a:rPr lang="en-US" dirty="0">
                <a:sym typeface="Symbol"/>
              </a:rPr>
              <a:t>  </a:t>
            </a:r>
            <a:r>
              <a:rPr lang="en-US" i="1" dirty="0" smtClean="0">
                <a:sym typeface="Symbol"/>
              </a:rPr>
              <a:t>Q</a:t>
            </a:r>
            <a:r>
              <a:rPr lang="en-US" dirty="0">
                <a:sym typeface="Symbol"/>
              </a:rPr>
              <a:t> </a:t>
            </a:r>
            <a:r>
              <a:rPr lang="zh-CN" altLang="en-US" dirty="0" smtClean="0">
                <a:sym typeface="Symbol"/>
              </a:rPr>
              <a:t>可以在</a:t>
            </a:r>
            <a:r>
              <a:rPr lang="en-US" i="1" dirty="0" smtClean="0">
                <a:sym typeface="Symbol"/>
              </a:rPr>
              <a:t>O</a:t>
            </a:r>
            <a:r>
              <a:rPr lang="en-US" dirty="0" smtClean="0">
                <a:sym typeface="Symbol"/>
              </a:rPr>
              <a:t>(1) </a:t>
            </a:r>
            <a:r>
              <a:rPr lang="zh-CN" altLang="en-US" dirty="0" smtClean="0">
                <a:sym typeface="Symbol"/>
              </a:rPr>
              <a:t>时间完成</a:t>
            </a:r>
            <a:endParaRPr lang="en-US" dirty="0" smtClean="0">
              <a:sym typeface="Symbol"/>
            </a:endParaRPr>
          </a:p>
          <a:p>
            <a:pPr marL="548640" lvl="2" indent="-182880">
              <a:spcBef>
                <a:spcPts val="600"/>
              </a:spcBef>
              <a:buFont typeface="Arial" pitchFamily="34" charset="0"/>
              <a:buChar char="•"/>
            </a:pPr>
            <a:r>
              <a:rPr lang="zh-CN" altLang="en-US" dirty="0" smtClean="0">
                <a:sym typeface="Symbol"/>
              </a:rPr>
              <a:t>最后一行</a:t>
            </a:r>
            <a:r>
              <a:rPr lang="en-US" dirty="0" smtClean="0">
                <a:sym typeface="Symbol"/>
              </a:rPr>
              <a:t>: </a:t>
            </a:r>
            <a:r>
              <a:rPr lang="en-US" i="1" dirty="0" smtClean="0">
                <a:sym typeface="Symbol"/>
              </a:rPr>
              <a:t>O</a:t>
            </a:r>
            <a:r>
              <a:rPr lang="en-US" dirty="0" smtClean="0">
                <a:sym typeface="Symbol"/>
              </a:rPr>
              <a:t>(</a:t>
            </a:r>
            <a:r>
              <a:rPr lang="en-US" dirty="0" err="1" smtClean="0">
                <a:sym typeface="Symbol"/>
              </a:rPr>
              <a:t>lg</a:t>
            </a:r>
            <a:r>
              <a:rPr lang="en-US" dirty="0" smtClean="0">
                <a:sym typeface="Symbol"/>
              </a:rPr>
              <a:t> |</a:t>
            </a:r>
            <a:r>
              <a:rPr lang="en-US" i="1" dirty="0" smtClean="0">
                <a:sym typeface="Symbol"/>
              </a:rPr>
              <a:t>V</a:t>
            </a:r>
            <a:r>
              <a:rPr lang="en-US" dirty="0" smtClean="0">
                <a:sym typeface="Symbol"/>
              </a:rPr>
              <a:t>|) </a:t>
            </a:r>
            <a:r>
              <a:rPr lang="zh-CN" altLang="en-US" dirty="0" smtClean="0">
                <a:sym typeface="Symbol"/>
              </a:rPr>
              <a:t>时间</a:t>
            </a:r>
            <a:endParaRPr lang="en-US" dirty="0" smtClean="0">
              <a:sym typeface="Symbol"/>
            </a:endParaRPr>
          </a:p>
          <a:p>
            <a:pPr marL="548640" lvl="2" indent="-182880">
              <a:spcBef>
                <a:spcPts val="600"/>
              </a:spcBef>
              <a:buFont typeface="Arial" pitchFamily="34" charset="0"/>
              <a:buChar char="•"/>
            </a:pPr>
            <a:r>
              <a:rPr lang="zh-CN" altLang="en-US" dirty="0" smtClean="0">
                <a:sym typeface="Symbol"/>
              </a:rPr>
              <a:t>其它操作都可以</a:t>
            </a:r>
            <a:r>
              <a:rPr lang="en-US" i="1" dirty="0" smtClean="0">
                <a:sym typeface="Symbol"/>
              </a:rPr>
              <a:t>O</a:t>
            </a:r>
            <a:r>
              <a:rPr lang="en-US" dirty="0" smtClean="0">
                <a:sym typeface="Symbol"/>
              </a:rPr>
              <a:t>(1)</a:t>
            </a:r>
            <a:r>
              <a:rPr lang="zh-CN" altLang="en-US" dirty="0" smtClean="0">
                <a:sym typeface="Symbol"/>
              </a:rPr>
              <a:t>时间完成</a:t>
            </a:r>
            <a:endParaRPr lang="en-US" dirty="0" smtClean="0"/>
          </a:p>
          <a:p>
            <a:pPr marL="182880" lvl="1" indent="-182880">
              <a:spcBef>
                <a:spcPts val="600"/>
              </a:spcBef>
              <a:buFont typeface="Wingdings" pitchFamily="2" charset="2"/>
              <a:buChar char="§"/>
            </a:pPr>
            <a:r>
              <a:rPr lang="zh-CN" altLang="en-US" dirty="0"/>
              <a:t>整个</a:t>
            </a:r>
            <a:r>
              <a:rPr lang="en-US" dirty="0" smtClean="0"/>
              <a:t>while</a:t>
            </a:r>
            <a:r>
              <a:rPr lang="zh-CN" altLang="en-US" dirty="0" smtClean="0"/>
              <a:t>循环</a:t>
            </a:r>
            <a:r>
              <a:rPr lang="en-US" dirty="0" smtClean="0"/>
              <a:t>: </a:t>
            </a:r>
            <a:r>
              <a:rPr lang="en-US" i="1" dirty="0" smtClean="0"/>
              <a:t>O</a:t>
            </a:r>
            <a:r>
              <a:rPr lang="en-US" dirty="0" smtClean="0"/>
              <a:t>(|</a:t>
            </a:r>
            <a:r>
              <a:rPr lang="en-US" i="1" dirty="0" smtClean="0"/>
              <a:t>V</a:t>
            </a:r>
            <a:r>
              <a:rPr lang="en-US" dirty="0" smtClean="0"/>
              <a:t>| </a:t>
            </a:r>
            <a:r>
              <a:rPr lang="en-US" dirty="0" err="1" smtClean="0"/>
              <a:t>lg</a:t>
            </a:r>
            <a:r>
              <a:rPr lang="en-US" dirty="0" smtClean="0"/>
              <a:t> |</a:t>
            </a:r>
            <a:r>
              <a:rPr lang="en-US" i="1" dirty="0" smtClean="0"/>
              <a:t>V</a:t>
            </a:r>
            <a:r>
              <a:rPr lang="en-US" dirty="0" smtClean="0"/>
              <a:t>|) + </a:t>
            </a:r>
            <a:r>
              <a:rPr lang="en-US" i="1" dirty="0" smtClean="0"/>
              <a:t>O</a:t>
            </a:r>
            <a:r>
              <a:rPr lang="en-US" dirty="0" smtClean="0"/>
              <a:t>(|</a:t>
            </a:r>
            <a:r>
              <a:rPr lang="en-US" i="1" dirty="0" smtClean="0"/>
              <a:t>E</a:t>
            </a:r>
            <a:r>
              <a:rPr lang="en-US" dirty="0" smtClean="0"/>
              <a:t>| </a:t>
            </a:r>
            <a:r>
              <a:rPr lang="en-US" dirty="0" err="1" smtClean="0"/>
              <a:t>lg</a:t>
            </a:r>
            <a:r>
              <a:rPr lang="en-US" dirty="0" smtClean="0"/>
              <a:t> |</a:t>
            </a:r>
            <a:r>
              <a:rPr lang="en-US" i="1" dirty="0" smtClean="0"/>
              <a:t>V</a:t>
            </a:r>
            <a:r>
              <a:rPr lang="en-US" dirty="0" smtClean="0"/>
              <a:t>|) = </a:t>
            </a:r>
            <a:r>
              <a:rPr lang="en-US" i="1" dirty="0"/>
              <a:t>O</a:t>
            </a:r>
            <a:r>
              <a:rPr lang="en-US" dirty="0"/>
              <a:t>(|</a:t>
            </a:r>
            <a:r>
              <a:rPr lang="en-US" i="1" dirty="0"/>
              <a:t>E</a:t>
            </a:r>
            <a:r>
              <a:rPr lang="en-US" dirty="0"/>
              <a:t>| </a:t>
            </a:r>
            <a:r>
              <a:rPr lang="en-US" dirty="0" err="1"/>
              <a:t>lg</a:t>
            </a:r>
            <a:r>
              <a:rPr lang="en-US" dirty="0"/>
              <a:t> |</a:t>
            </a:r>
            <a:r>
              <a:rPr lang="en-US" i="1" dirty="0"/>
              <a:t>V</a:t>
            </a:r>
            <a:r>
              <a:rPr lang="en-US" dirty="0"/>
              <a:t>|)</a:t>
            </a:r>
            <a:endParaRPr lang="en-US" dirty="0" smtClean="0"/>
          </a:p>
          <a:p>
            <a:pPr marL="182880" lvl="1" indent="-182880">
              <a:spcBef>
                <a:spcPts val="600"/>
              </a:spcBef>
              <a:buFont typeface="Wingdings" pitchFamily="2" charset="2"/>
              <a:buChar char="§"/>
            </a:pPr>
            <a:r>
              <a:rPr lang="zh-CN" altLang="en-US" dirty="0" smtClean="0"/>
              <a:t>总共的时间代价</a:t>
            </a:r>
            <a:r>
              <a:rPr lang="en-US" dirty="0" smtClean="0"/>
              <a:t>: </a:t>
            </a:r>
            <a:r>
              <a:rPr lang="en-US" i="1" dirty="0" smtClean="0"/>
              <a:t>O</a:t>
            </a:r>
            <a:r>
              <a:rPr lang="en-US" dirty="0" smtClean="0"/>
              <a:t>(|</a:t>
            </a:r>
            <a:r>
              <a:rPr lang="en-US" i="1" dirty="0" smtClean="0"/>
              <a:t>E|</a:t>
            </a:r>
            <a:r>
              <a:rPr lang="en-US" dirty="0" smtClean="0"/>
              <a:t> </a:t>
            </a:r>
            <a:r>
              <a:rPr lang="en-US" dirty="0" err="1" smtClean="0"/>
              <a:t>lg</a:t>
            </a:r>
            <a:r>
              <a:rPr lang="en-US" dirty="0" smtClean="0"/>
              <a:t> |</a:t>
            </a:r>
            <a:r>
              <a:rPr lang="en-US" i="1" dirty="0" smtClean="0"/>
              <a:t>V|</a:t>
            </a:r>
            <a:r>
              <a:rPr lang="en-US" dirty="0" smtClean="0"/>
              <a:t>)</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1" y="1603725"/>
            <a:ext cx="4724400" cy="441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930069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000000"/>
      </a:lt2>
      <a:accent1>
        <a:srgbClr val="FF9900"/>
      </a:accent1>
      <a:accent2>
        <a:srgbClr val="00FFFF"/>
      </a:accent2>
      <a:accent3>
        <a:srgbClr val="FFFFFF"/>
      </a:accent3>
      <a:accent4>
        <a:srgbClr val="000000"/>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15366</TotalTime>
  <Words>8485</Words>
  <Application>Microsoft Office PowerPoint</Application>
  <PresentationFormat>全屏显示(4:3)</PresentationFormat>
  <Paragraphs>1410</Paragraphs>
  <Slides>141</Slides>
  <Notes>140</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141</vt:i4>
      </vt:variant>
    </vt:vector>
  </HeadingPairs>
  <TitlesOfParts>
    <vt:vector size="144" baseType="lpstr">
      <vt:lpstr>Default Design</vt:lpstr>
      <vt:lpstr>Equation</vt:lpstr>
      <vt:lpstr>公式</vt:lpstr>
      <vt:lpstr> 图论算法</vt:lpstr>
      <vt:lpstr>大纲</vt:lpstr>
      <vt:lpstr>什么是图?</vt:lpstr>
      <vt:lpstr>一个有向图G= (V, E),  其中V 为节点的集合，E为V中节点之间的边的集合。E中每条 边为V上一个二值关系: 一条从a出发连向b边e可以表示为一个有序的节点对 e = (a, b)。</vt:lpstr>
      <vt:lpstr>一个无向图 G = (V, E) , 其中V 为节点的集合，E为V中节点之间的边的集合。 E 中每条边e都可以无序的节点对。</vt:lpstr>
      <vt:lpstr>在一个无向图中, 节点的度指的是该节点连出去的边的条数.</vt:lpstr>
      <vt:lpstr>简单图</vt:lpstr>
      <vt:lpstr>加权图指的是每天边都有一个权值的图，通常有一个边加权函数 w: E  R</vt:lpstr>
      <vt:lpstr>路径</vt:lpstr>
      <vt:lpstr>s-t 连通性</vt:lpstr>
      <vt:lpstr>连通性</vt:lpstr>
      <vt:lpstr>连通分支</vt:lpstr>
      <vt:lpstr>对于一个有向或者无向图，如果任意两个节点之间都有边邻接（对于有向图需要两个方向的边），则称之为完全图</vt:lpstr>
      <vt:lpstr>一个二分图是一个无向图 G = (V,E) ，其中 V 可以划分为2 个集合 V1 和V2 ，且对于任意条边 (u, v) E，都有 u V1且v V2 ，或者v V1  且uV2.</vt:lpstr>
      <vt:lpstr>树</vt:lpstr>
      <vt:lpstr>树的性质</vt:lpstr>
      <vt:lpstr>图的实现: 邻接表</vt:lpstr>
      <vt:lpstr>图的实现: 邻接表</vt:lpstr>
      <vt:lpstr>邻接表的优缺点</vt:lpstr>
      <vt:lpstr>无向图</vt:lpstr>
      <vt:lpstr>有向图</vt:lpstr>
      <vt:lpstr>邻接矩阵的优缺点</vt:lpstr>
      <vt:lpstr>图的遍历</vt:lpstr>
      <vt:lpstr>广度优先搜索（BFS）</vt:lpstr>
      <vt:lpstr>BFS:算法描述</vt:lpstr>
      <vt:lpstr>BFS: 算法描述</vt:lpstr>
      <vt:lpstr>BFS算法解析</vt:lpstr>
      <vt:lpstr>BFS的输出</vt:lpstr>
      <vt:lpstr>BFS举例</vt:lpstr>
      <vt:lpstr>BFS举例</vt:lpstr>
      <vt:lpstr> 深度优先搜索</vt:lpstr>
      <vt:lpstr>DFS算法</vt:lpstr>
      <vt:lpstr>DFS-Visit(u)过程</vt:lpstr>
      <vt:lpstr>DFS算法分析</vt:lpstr>
      <vt:lpstr>DFS算法分析</vt:lpstr>
      <vt:lpstr>DFS算法举例(1)</vt:lpstr>
      <vt:lpstr>DFS算法举例(2)</vt:lpstr>
      <vt:lpstr>DFS算法举例(3)</vt:lpstr>
      <vt:lpstr>DFS算法举例(4)</vt:lpstr>
      <vt:lpstr>DFS森林 </vt:lpstr>
      <vt:lpstr>DFS: 边的分类(1)</vt:lpstr>
      <vt:lpstr>DFS: 边的分类(2)</vt:lpstr>
      <vt:lpstr>DFS: 边的分类(3)</vt:lpstr>
      <vt:lpstr>DFS: 应用(1)</vt:lpstr>
      <vt:lpstr>DFS: 应用(2)</vt:lpstr>
      <vt:lpstr>拓扑排序</vt:lpstr>
      <vt:lpstr>拓扑排序</vt:lpstr>
      <vt:lpstr>拓扑排序：算法二</vt:lpstr>
      <vt:lpstr>举例</vt:lpstr>
      <vt:lpstr>举例: 另外一种拓扑排序</vt:lpstr>
      <vt:lpstr>强连通分支</vt:lpstr>
      <vt:lpstr>有向图的转置</vt:lpstr>
      <vt:lpstr>有向图转置举例</vt:lpstr>
      <vt:lpstr>强连通分支算法</vt:lpstr>
      <vt:lpstr>强连通分支算法: 举例(1)</vt:lpstr>
      <vt:lpstr>强连通分支算法: 举例(2)</vt:lpstr>
      <vt:lpstr>强连通分支算法: 举例(3)</vt:lpstr>
      <vt:lpstr>生成树</vt:lpstr>
      <vt:lpstr>最小生成树(MST)</vt:lpstr>
      <vt:lpstr>Kruskal算法</vt:lpstr>
      <vt:lpstr>并查集 (1)</vt:lpstr>
      <vt:lpstr>并查集(2)</vt:lpstr>
      <vt:lpstr>并查集(3)</vt:lpstr>
      <vt:lpstr>并查集(4)</vt:lpstr>
      <vt:lpstr>并查集(5)</vt:lpstr>
      <vt:lpstr>并查集(6)</vt:lpstr>
      <vt:lpstr>Kruskal算法: 伪代码</vt:lpstr>
      <vt:lpstr>Kruskal算法: 举例(1)</vt:lpstr>
      <vt:lpstr>Kruskal算法: 举例(2)</vt:lpstr>
      <vt:lpstr>Kruskal算法: 举例(3)</vt:lpstr>
      <vt:lpstr>Kruskal算法: 举例(4)</vt:lpstr>
      <vt:lpstr>Kruskal算法分析</vt:lpstr>
      <vt:lpstr>Prim算法</vt:lpstr>
      <vt:lpstr>Prim算法</vt:lpstr>
      <vt:lpstr>具体实现(1)</vt:lpstr>
      <vt:lpstr>具体实现(2)</vt:lpstr>
      <vt:lpstr>Prim算法: 伪代码</vt:lpstr>
      <vt:lpstr>Prim算法: 举例1 (1)</vt:lpstr>
      <vt:lpstr>Prim算法: 举例1(2)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Prim算法分析</vt:lpstr>
      <vt:lpstr>Kruskal、 Prim算法比较</vt:lpstr>
      <vt:lpstr>流网络</vt:lpstr>
      <vt:lpstr>流网络</vt:lpstr>
      <vt:lpstr>流网络</vt:lpstr>
      <vt:lpstr>流网络</vt:lpstr>
      <vt:lpstr>流网络</vt:lpstr>
      <vt:lpstr>流网络</vt:lpstr>
      <vt:lpstr>流网络</vt:lpstr>
      <vt:lpstr>最大流问题</vt:lpstr>
      <vt:lpstr>Ford-Fulkerson方法</vt:lpstr>
      <vt:lpstr>Ford-Fulkerson方法</vt:lpstr>
      <vt:lpstr>Ford-Fulkerson方法</vt:lpstr>
      <vt:lpstr>Ford-Fulkerson方法</vt:lpstr>
      <vt:lpstr>Ford-Fulkerson方法</vt:lpstr>
      <vt:lpstr>残留网络举例</vt:lpstr>
      <vt:lpstr>Ford-Fulkerson方法</vt:lpstr>
      <vt:lpstr>Ford-Fulkerson方法</vt:lpstr>
      <vt:lpstr>Ford-Fulkerson方法</vt:lpstr>
      <vt:lpstr>Ford-Fulkerson方法</vt:lpstr>
      <vt:lpstr>Ford-Fulkerson方法</vt:lpstr>
      <vt:lpstr>Ford-Fulkerson方法</vt:lpstr>
      <vt:lpstr>Ford-Fulkerson方法</vt:lpstr>
      <vt:lpstr>Ford-Fulkerson方法</vt:lpstr>
      <vt:lpstr>Ford-Fulkerson方法</vt:lpstr>
      <vt:lpstr>Ford-Fulkerson方法</vt:lpstr>
      <vt:lpstr>Ford-Fulkerson方法</vt:lpstr>
      <vt:lpstr>Ford-Fulkerson方法</vt:lpstr>
      <vt:lpstr>基本的Ford-Fulkerson算法</vt:lpstr>
      <vt:lpstr>基本的Ford-Fulkerson算法举例</vt:lpstr>
      <vt:lpstr>基本的Ford-Fulkerson算法举例</vt:lpstr>
      <vt:lpstr>基本的Ford-Fulkerson算法举例</vt:lpstr>
      <vt:lpstr>基本的Ford-Fulkerson算法举例</vt:lpstr>
      <vt:lpstr>基本的Ford-Fulkerson算法分析</vt:lpstr>
      <vt:lpstr>Edmonds-Karp算法</vt:lpstr>
      <vt:lpstr>Edmonds-Karp算法</vt:lpstr>
      <vt:lpstr>PowerPoint 演示文稿</vt:lpstr>
      <vt:lpstr>最大二分匹配</vt:lpstr>
      <vt:lpstr>最大二分匹配</vt:lpstr>
      <vt:lpstr>最大二分匹配</vt:lpstr>
      <vt:lpstr>最大二分匹配</vt:lpstr>
      <vt:lpstr>最大二分匹配</vt:lpstr>
      <vt:lpstr>最大二分匹配</vt:lpstr>
    </vt:vector>
  </TitlesOfParts>
  <Company>SUNY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SUNY Learning Network</dc:creator>
  <cp:lastModifiedBy>dell</cp:lastModifiedBy>
  <cp:revision>803</cp:revision>
  <dcterms:created xsi:type="dcterms:W3CDTF">1998-05-26T01:10:06Z</dcterms:created>
  <dcterms:modified xsi:type="dcterms:W3CDTF">2016-11-05T12:08:26Z</dcterms:modified>
</cp:coreProperties>
</file>